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410" r:id="rId92"/>
    <p:sldId id="411" r:id="rId93"/>
    <p:sldId id="412" r:id="rId94"/>
    <p:sldId id="413" r:id="rId95"/>
    <p:sldId id="414" r:id="rId96"/>
    <p:sldId id="415" r:id="rId97"/>
    <p:sldId id="421" r:id="rId98"/>
    <p:sldId id="422" r:id="rId99"/>
    <p:sldId id="423" r:id="rId100"/>
    <p:sldId id="424" r:id="rId101"/>
    <p:sldId id="433" r:id="rId102"/>
    <p:sldId id="438" r:id="rId103"/>
    <p:sldId id="439" r:id="rId104"/>
    <p:sldId id="440" r:id="rId105"/>
    <p:sldId id="441" r:id="rId106"/>
    <p:sldId id="442" r:id="rId107"/>
  </p:sldIdLst>
  <p:sldSz cx="9144000" cy="6858000" type="screen4x3"/>
  <p:notesSz cx="9144000" cy="6858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viewProps" Target="view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5/17/2021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1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5/17/2021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5/17/2021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5/17/2021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5/17/2021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7859" y="214325"/>
            <a:ext cx="7828280" cy="12465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626234"/>
            <a:ext cx="8209915" cy="47999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1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5/17/2021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324088" y="6464985"/>
            <a:ext cx="309879" cy="178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9600" y="1600200"/>
            <a:ext cx="8060740" cy="19825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it-IT" sz="3200" b="1" spc="-10" dirty="0">
                <a:latin typeface="Calibri"/>
                <a:cs typeface="Calibri"/>
              </a:rPr>
              <a:t>I CONTROLLI DELL’ORGANO DI REVISIONE </a:t>
            </a:r>
          </a:p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it-IT" sz="3200" b="1" spc="-10" dirty="0">
                <a:latin typeface="Calibri"/>
                <a:cs typeface="Calibri"/>
              </a:rPr>
              <a:t>SU</a:t>
            </a:r>
            <a:r>
              <a:rPr sz="3200" b="1" spc="-5" dirty="0">
                <a:latin typeface="Calibri"/>
                <a:cs typeface="Calibri"/>
              </a:rPr>
              <a:t>GLI </a:t>
            </a:r>
            <a:r>
              <a:rPr sz="3200" b="1" spc="-10" dirty="0">
                <a:latin typeface="Calibri"/>
                <a:cs typeface="Calibri"/>
              </a:rPr>
              <a:t>AFFIDAMENTI </a:t>
            </a:r>
            <a:r>
              <a:rPr sz="3200" b="1" spc="-5" dirty="0">
                <a:latin typeface="Calibri"/>
                <a:cs typeface="Calibri"/>
              </a:rPr>
              <a:t>DIRETTI PER FORNITURE </a:t>
            </a:r>
            <a:r>
              <a:rPr sz="3200" b="1" dirty="0">
                <a:latin typeface="Calibri"/>
                <a:cs typeface="Calibri"/>
              </a:rPr>
              <a:t>E </a:t>
            </a:r>
            <a:r>
              <a:rPr sz="3200" b="1" spc="-10" dirty="0">
                <a:latin typeface="Calibri"/>
                <a:cs typeface="Calibri"/>
              </a:rPr>
              <a:t>SERVIZI </a:t>
            </a:r>
            <a:r>
              <a:rPr sz="3200" b="1" spc="-5" dirty="0">
                <a:latin typeface="Calibri"/>
                <a:cs typeface="Calibri"/>
              </a:rPr>
              <a:t>DOPO </a:t>
            </a:r>
            <a:r>
              <a:rPr sz="3200" b="1" spc="5" dirty="0">
                <a:latin typeface="Calibri"/>
                <a:cs typeface="Calibri"/>
              </a:rPr>
              <a:t>LA </a:t>
            </a:r>
            <a:r>
              <a:rPr sz="3200" b="1" spc="10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LEGGE</a:t>
            </a:r>
            <a:r>
              <a:rPr sz="3200" b="1" spc="-5" dirty="0">
                <a:latin typeface="Calibri"/>
                <a:cs typeface="Calibri"/>
              </a:rPr>
              <a:t> 11</a:t>
            </a:r>
            <a:r>
              <a:rPr sz="3200" b="1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SETTEMBRE</a:t>
            </a:r>
            <a:r>
              <a:rPr sz="3200" b="1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2020,</a:t>
            </a:r>
            <a:r>
              <a:rPr sz="3200" b="1" dirty="0">
                <a:latin typeface="Calibri"/>
                <a:cs typeface="Calibri"/>
              </a:rPr>
              <a:t> N.</a:t>
            </a:r>
            <a:r>
              <a:rPr sz="3200" b="1" spc="5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120</a:t>
            </a:r>
            <a:r>
              <a:rPr sz="3200" b="1" spc="5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DI</a:t>
            </a:r>
            <a:r>
              <a:rPr sz="3200" b="1" spc="5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CONVERSIONE</a:t>
            </a:r>
            <a:r>
              <a:rPr sz="3200" b="1" spc="-5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DEL</a:t>
            </a:r>
            <a:r>
              <a:rPr sz="3200" b="1" spc="-5" dirty="0">
                <a:latin typeface="Calibri"/>
                <a:cs typeface="Calibri"/>
              </a:rPr>
              <a:t> </a:t>
            </a:r>
            <a:r>
              <a:rPr sz="3200" b="1" spc="-20" dirty="0">
                <a:latin typeface="Calibri"/>
                <a:cs typeface="Calibri"/>
              </a:rPr>
              <a:t>D.</a:t>
            </a:r>
            <a:r>
              <a:rPr sz="3200" b="1" spc="-15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L.</a:t>
            </a:r>
            <a:r>
              <a:rPr sz="3200" b="1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76/2020</a:t>
            </a:r>
            <a:r>
              <a:rPr sz="3200" b="1" spc="395" dirty="0">
                <a:latin typeface="Calibri"/>
                <a:cs typeface="Calibri"/>
              </a:rPr>
              <a:t> 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935604" y="6041847"/>
            <a:ext cx="2416175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888888"/>
                </a:solidFill>
                <a:latin typeface="Times New Roman"/>
                <a:cs typeface="Times New Roman"/>
              </a:rPr>
              <a:t>Dott.</a:t>
            </a:r>
            <a:r>
              <a:rPr sz="1800" b="1" spc="-105" dirty="0">
                <a:solidFill>
                  <a:srgbClr val="888888"/>
                </a:solidFill>
                <a:latin typeface="Times New Roman"/>
                <a:cs typeface="Times New Roman"/>
              </a:rPr>
              <a:t> </a:t>
            </a:r>
            <a:r>
              <a:rPr lang="it-IT" sz="1800" b="1" spc="-10" dirty="0">
                <a:solidFill>
                  <a:srgbClr val="888888"/>
                </a:solidFill>
                <a:latin typeface="Times New Roman"/>
                <a:cs typeface="Times New Roman"/>
              </a:rPr>
              <a:t>Claudio Malavasi</a:t>
            </a:r>
            <a:endParaRPr sz="1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10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86480" y="483488"/>
            <a:ext cx="276479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>
                <a:latin typeface="Calibri"/>
                <a:cs typeface="Calibri"/>
              </a:rPr>
              <a:t>GLI</a:t>
            </a:r>
            <a:r>
              <a:rPr spc="-4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AFFIDAMENTI</a:t>
            </a:r>
            <a:r>
              <a:rPr spc="-55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DIRETTI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0200" y="1076959"/>
            <a:ext cx="8283575" cy="44164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2000" spc="-5" dirty="0">
                <a:latin typeface="Times New Roman"/>
                <a:cs typeface="Times New Roman"/>
              </a:rPr>
              <a:t>L'affidamento diretto, </a:t>
            </a:r>
            <a:r>
              <a:rPr sz="2000" dirty="0">
                <a:latin typeface="Times New Roman"/>
                <a:cs typeface="Times New Roman"/>
              </a:rPr>
              <a:t>già </a:t>
            </a:r>
            <a:r>
              <a:rPr sz="2000" spc="-5" dirty="0">
                <a:latin typeface="Times New Roman"/>
                <a:cs typeface="Times New Roman"/>
              </a:rPr>
              <a:t>previsto all'art. </a:t>
            </a:r>
            <a:r>
              <a:rPr sz="2000" dirty="0">
                <a:latin typeface="Times New Roman"/>
                <a:cs typeface="Times New Roman"/>
              </a:rPr>
              <a:t>36 </a:t>
            </a:r>
            <a:r>
              <a:rPr sz="2000" spc="-10" dirty="0">
                <a:latin typeface="Times New Roman"/>
                <a:cs typeface="Times New Roman"/>
              </a:rPr>
              <a:t>lett. </a:t>
            </a:r>
            <a:r>
              <a:rPr sz="2000" spc="-5" dirty="0">
                <a:latin typeface="Times New Roman"/>
                <a:cs typeface="Times New Roman"/>
              </a:rPr>
              <a:t>a), </a:t>
            </a:r>
            <a:r>
              <a:rPr sz="2000" dirty="0">
                <a:latin typeface="Times New Roman"/>
                <a:cs typeface="Times New Roman"/>
              </a:rPr>
              <a:t>a </a:t>
            </a:r>
            <a:r>
              <a:rPr sz="2000" spc="-5" dirty="0">
                <a:latin typeface="Times New Roman"/>
                <a:cs typeface="Times New Roman"/>
              </a:rPr>
              <a:t>seguito dell’entrata </a:t>
            </a:r>
            <a:r>
              <a:rPr sz="2000" spc="-20" dirty="0">
                <a:latin typeface="Times New Roman"/>
                <a:cs typeface="Times New Roman"/>
              </a:rPr>
              <a:t>in 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vigore</a:t>
            </a:r>
            <a:r>
              <a:rPr sz="2000" dirty="0">
                <a:latin typeface="Times New Roman"/>
                <a:cs typeface="Times New Roman"/>
              </a:rPr>
              <a:t> del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Decreto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Semplificazioni,</a:t>
            </a:r>
            <a:r>
              <a:rPr sz="2000" dirty="0">
                <a:latin typeface="Times New Roman"/>
                <a:cs typeface="Times New Roman"/>
              </a:rPr>
              <a:t> ora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è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consentito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per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lavori</a:t>
            </a:r>
            <a:r>
              <a:rPr sz="2000" dirty="0">
                <a:latin typeface="Times New Roman"/>
                <a:cs typeface="Times New Roman"/>
              </a:rPr>
              <a:t> di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importo </a:t>
            </a:r>
            <a:r>
              <a:rPr sz="2000" spc="-5" dirty="0">
                <a:latin typeface="Times New Roman"/>
                <a:cs typeface="Times New Roman"/>
              </a:rPr>
              <a:t> inferiore </a:t>
            </a:r>
            <a:r>
              <a:rPr sz="2000" dirty="0">
                <a:latin typeface="Times New Roman"/>
                <a:cs typeface="Times New Roman"/>
              </a:rPr>
              <a:t>a 150.000 </a:t>
            </a:r>
            <a:r>
              <a:rPr sz="2000" spc="-5" dirty="0">
                <a:latin typeface="Times New Roman"/>
                <a:cs typeface="Times New Roman"/>
              </a:rPr>
              <a:t>euro, nonché per </a:t>
            </a:r>
            <a:r>
              <a:rPr sz="2000" dirty="0">
                <a:latin typeface="Times New Roman"/>
                <a:cs typeface="Times New Roman"/>
              </a:rPr>
              <a:t>i </a:t>
            </a:r>
            <a:r>
              <a:rPr sz="2000" spc="-5" dirty="0">
                <a:latin typeface="Times New Roman"/>
                <a:cs typeface="Times New Roman"/>
              </a:rPr>
              <a:t>servizi (ivi compresi </a:t>
            </a:r>
            <a:r>
              <a:rPr sz="2000" dirty="0">
                <a:latin typeface="Times New Roman"/>
                <a:cs typeface="Times New Roman"/>
              </a:rPr>
              <a:t>i servizi di </a:t>
            </a:r>
            <a:r>
              <a:rPr sz="2000" spc="-5" dirty="0">
                <a:latin typeface="Times New Roman"/>
                <a:cs typeface="Times New Roman"/>
              </a:rPr>
              <a:t>ingegneria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</a:t>
            </a:r>
            <a:r>
              <a:rPr sz="2000" spc="4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architettura</a:t>
            </a:r>
            <a:r>
              <a:rPr sz="2000" spc="4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</a:t>
            </a:r>
            <a:r>
              <a:rPr sz="2000" spc="48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l’attività 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47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progettazione)</a:t>
            </a:r>
            <a:r>
              <a:rPr sz="2000" spc="48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</a:t>
            </a:r>
            <a:r>
              <a:rPr sz="2000" spc="48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forniture</a:t>
            </a:r>
            <a:r>
              <a:rPr sz="2000" spc="4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di</a:t>
            </a:r>
            <a:r>
              <a:rPr sz="2000" spc="4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importo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inferiore  </a:t>
            </a:r>
            <a:r>
              <a:rPr sz="2000" dirty="0">
                <a:latin typeface="Times New Roman"/>
                <a:cs typeface="Times New Roman"/>
              </a:rPr>
              <a:t>a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2000" spc="5" dirty="0">
                <a:latin typeface="Times New Roman"/>
                <a:cs typeface="Times New Roman"/>
              </a:rPr>
              <a:t>75.000</a:t>
            </a:r>
            <a:r>
              <a:rPr sz="2000" spc="-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euro.</a:t>
            </a:r>
            <a:endParaRPr sz="2000">
              <a:latin typeface="Times New Roman"/>
              <a:cs typeface="Times New Roman"/>
            </a:endParaRPr>
          </a:p>
          <a:p>
            <a:pPr marL="12700" marR="6985" algn="just">
              <a:lnSpc>
                <a:spcPct val="100000"/>
              </a:lnSpc>
              <a:spcBef>
                <a:spcPts val="480"/>
              </a:spcBef>
            </a:pPr>
            <a:r>
              <a:rPr sz="2000" spc="-20" dirty="0">
                <a:latin typeface="Times New Roman"/>
                <a:cs typeface="Times New Roman"/>
              </a:rPr>
              <a:t>L’eventuale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confronto</a:t>
            </a:r>
            <a:r>
              <a:rPr sz="2000" dirty="0">
                <a:latin typeface="Times New Roman"/>
                <a:cs typeface="Times New Roman"/>
              </a:rPr>
              <a:t> dei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preventivi</a:t>
            </a:r>
            <a:r>
              <a:rPr sz="2000" dirty="0">
                <a:latin typeface="Times New Roman"/>
                <a:cs typeface="Times New Roman"/>
              </a:rPr>
              <a:t> di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spesa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forniti</a:t>
            </a:r>
            <a:r>
              <a:rPr sz="2000" dirty="0">
                <a:latin typeface="Times New Roman"/>
                <a:cs typeface="Times New Roman"/>
              </a:rPr>
              <a:t> da</a:t>
            </a:r>
            <a:r>
              <a:rPr sz="2000" spc="5" dirty="0">
                <a:latin typeface="Times New Roman"/>
                <a:cs typeface="Times New Roman"/>
              </a:rPr>
              <a:t> due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più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operatori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economici rappresenta comunque una </a:t>
            </a:r>
            <a:r>
              <a:rPr sz="2000" dirty="0">
                <a:latin typeface="Times New Roman"/>
                <a:cs typeface="Times New Roman"/>
              </a:rPr>
              <a:t>best </a:t>
            </a:r>
            <a:r>
              <a:rPr sz="2000" spc="-5" dirty="0">
                <a:latin typeface="Times New Roman"/>
                <a:cs typeface="Times New Roman"/>
              </a:rPr>
              <a:t>practice. Giova inoltre precisare che,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negli </a:t>
            </a:r>
            <a:r>
              <a:rPr sz="2000" spc="-10" dirty="0">
                <a:latin typeface="Times New Roman"/>
                <a:cs typeface="Times New Roman"/>
              </a:rPr>
              <a:t>affidamenti </a:t>
            </a:r>
            <a:r>
              <a:rPr sz="2000" spc="-5" dirty="0">
                <a:latin typeface="Times New Roman"/>
                <a:cs typeface="Times New Roman"/>
              </a:rPr>
              <a:t>diretti, </a:t>
            </a:r>
            <a:r>
              <a:rPr sz="2000" dirty="0">
                <a:latin typeface="Times New Roman"/>
                <a:cs typeface="Times New Roman"/>
              </a:rPr>
              <a:t>non essendovi </a:t>
            </a:r>
            <a:r>
              <a:rPr sz="2000" spc="-5" dirty="0">
                <a:latin typeface="Times New Roman"/>
                <a:cs typeface="Times New Roman"/>
              </a:rPr>
              <a:t>confronto competitivo, anche l’eventuale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raffronto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tra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preventivi</a:t>
            </a:r>
            <a:r>
              <a:rPr sz="2000" dirty="0">
                <a:latin typeface="Times New Roman"/>
                <a:cs typeface="Times New Roman"/>
              </a:rPr>
              <a:t> non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presuppone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l’utilizzo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un</a:t>
            </a:r>
            <a:r>
              <a:rPr sz="2000" spc="50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criterio</a:t>
            </a:r>
            <a:r>
              <a:rPr sz="2000" spc="49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di </a:t>
            </a:r>
            <a:r>
              <a:rPr sz="2000" spc="-5" dirty="0">
                <a:latin typeface="Times New Roman"/>
                <a:cs typeface="Times New Roman"/>
              </a:rPr>
              <a:t> aggiudicazione.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Per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l’affidamento</a:t>
            </a:r>
            <a:r>
              <a:rPr sz="2000" spc="-5" dirty="0">
                <a:latin typeface="Times New Roman"/>
                <a:cs typeface="Times New Roman"/>
              </a:rPr>
              <a:t> diretto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lavori</a:t>
            </a:r>
            <a:r>
              <a:rPr sz="2000" dirty="0">
                <a:latin typeface="Times New Roman"/>
                <a:cs typeface="Times New Roman"/>
              </a:rPr>
              <a:t> si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segnala,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tuttavia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l’opportunità di richiedere preventivi con contenuti </a:t>
            </a:r>
            <a:r>
              <a:rPr sz="2000" dirty="0">
                <a:latin typeface="Times New Roman"/>
                <a:cs typeface="Times New Roman"/>
              </a:rPr>
              <a:t>di </a:t>
            </a:r>
            <a:r>
              <a:rPr sz="2000" spc="-5" dirty="0">
                <a:latin typeface="Times New Roman"/>
                <a:cs typeface="Times New Roman"/>
              </a:rPr>
              <a:t>maggior dettaglio, avendo </a:t>
            </a:r>
            <a:r>
              <a:rPr sz="2000" dirty="0">
                <a:latin typeface="Times New Roman"/>
                <a:cs typeface="Times New Roman"/>
              </a:rPr>
              <a:t> riguardo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della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tipologia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dei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lavori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da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affidare.</a:t>
            </a:r>
            <a:endParaRPr sz="2000">
              <a:latin typeface="Times New Roman"/>
              <a:cs typeface="Times New Roman"/>
            </a:endParaRPr>
          </a:p>
          <a:p>
            <a:pPr marL="12700" marR="8255" algn="just">
              <a:lnSpc>
                <a:spcPct val="100000"/>
              </a:lnSpc>
              <a:spcBef>
                <a:spcPts val="484"/>
              </a:spcBef>
            </a:pP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Ciò </a:t>
            </a:r>
            <a:r>
              <a:rPr sz="20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posto, </a:t>
            </a:r>
            <a:r>
              <a:rPr sz="2000" b="1" u="sng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resta </a:t>
            </a:r>
            <a:r>
              <a:rPr sz="20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ferma l’esigenza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 </a:t>
            </a:r>
            <a:r>
              <a:rPr sz="20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garantire il </a:t>
            </a:r>
            <a:r>
              <a:rPr sz="20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confronto </a:t>
            </a:r>
            <a:r>
              <a:rPr sz="20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laddove richiesto 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dalle</a:t>
            </a:r>
            <a:r>
              <a:rPr sz="2000" b="1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specifiche</a:t>
            </a:r>
            <a:r>
              <a:rPr sz="2000" b="1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regole</a:t>
            </a:r>
            <a:r>
              <a:rPr sz="2000" b="1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</a:t>
            </a:r>
            <a:r>
              <a:rPr sz="2000" b="1" u="sng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gestione</a:t>
            </a:r>
            <a:r>
              <a:rPr sz="2000" b="1" u="sng" spc="-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dei</a:t>
            </a:r>
            <a:r>
              <a:rPr sz="2000" b="1" u="sng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fondi</a:t>
            </a:r>
            <a:r>
              <a:rPr sz="2000" b="1" u="sng" spc="-3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europei.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4065" y="536828"/>
            <a:ext cx="8074659" cy="3489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732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Times New Roman"/>
                <a:cs typeface="Times New Roman"/>
              </a:rPr>
              <a:t>I</a:t>
            </a:r>
            <a:r>
              <a:rPr sz="1800" b="1" spc="1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PRINCIPI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PER </a:t>
            </a:r>
            <a:r>
              <a:rPr sz="1800" b="1" spc="-20" dirty="0">
                <a:latin typeface="Times New Roman"/>
                <a:cs typeface="Times New Roman"/>
              </a:rPr>
              <a:t>L’AGGIUDICAZIONE</a:t>
            </a:r>
            <a:r>
              <a:rPr sz="1800" b="1" spc="5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E</a:t>
            </a:r>
            <a:r>
              <a:rPr sz="1800" b="1" spc="-5" dirty="0">
                <a:latin typeface="Times New Roman"/>
                <a:cs typeface="Times New Roman"/>
              </a:rPr>
              <a:t> </a:t>
            </a:r>
            <a:r>
              <a:rPr sz="1800" b="1" spc="-20" dirty="0">
                <a:latin typeface="Times New Roman"/>
                <a:cs typeface="Times New Roman"/>
              </a:rPr>
              <a:t>L’ESECUZIONE</a:t>
            </a:r>
            <a:r>
              <a:rPr sz="1800" b="1" spc="5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DEGLI</a:t>
            </a:r>
            <a:r>
              <a:rPr sz="1800" b="1" spc="-105" dirty="0">
                <a:latin typeface="Times New Roman"/>
                <a:cs typeface="Times New Roman"/>
              </a:rPr>
              <a:t> </a:t>
            </a:r>
            <a:r>
              <a:rPr sz="1800" b="1" spc="-50" dirty="0">
                <a:latin typeface="Times New Roman"/>
                <a:cs typeface="Times New Roman"/>
              </a:rPr>
              <a:t>APPALTI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3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26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Art.</a:t>
            </a:r>
            <a:r>
              <a:rPr sz="2600" u="heavy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u="heavy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30,</a:t>
            </a:r>
            <a:r>
              <a:rPr sz="2600" u="heavy" spc="-3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comma</a:t>
            </a:r>
            <a:r>
              <a:rPr sz="2600" u="heavy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8</a:t>
            </a:r>
            <a:r>
              <a:rPr sz="2600" u="heavy" dirty="0">
                <a:uFill>
                  <a:solidFill>
                    <a:srgbClr val="000000"/>
                  </a:solidFill>
                </a:uFill>
                <a:latin typeface="MS PGothic"/>
                <a:cs typeface="MS PGothic"/>
              </a:rPr>
              <a:t>°</a:t>
            </a:r>
            <a:r>
              <a:rPr sz="2600" dirty="0">
                <a:latin typeface="Times New Roman"/>
                <a:cs typeface="Times New Roman"/>
              </a:rPr>
              <a:t>:</a:t>
            </a:r>
            <a:endParaRPr sz="260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590"/>
              </a:spcBef>
            </a:pPr>
            <a:r>
              <a:rPr sz="2600" dirty="0">
                <a:latin typeface="Times New Roman"/>
                <a:cs typeface="Times New Roman"/>
              </a:rPr>
              <a:t>“Per</a:t>
            </a:r>
            <a:r>
              <a:rPr sz="2600" spc="5" dirty="0">
                <a:latin typeface="Times New Roman"/>
                <a:cs typeface="Times New Roman"/>
              </a:rPr>
              <a:t> </a:t>
            </a:r>
            <a:r>
              <a:rPr sz="2600" spc="-5" dirty="0">
                <a:latin typeface="Times New Roman"/>
                <a:cs typeface="Times New Roman"/>
              </a:rPr>
              <a:t>quanto</a:t>
            </a:r>
            <a:r>
              <a:rPr sz="2600" dirty="0">
                <a:latin typeface="Times New Roman"/>
                <a:cs typeface="Times New Roman"/>
              </a:rPr>
              <a:t> non</a:t>
            </a:r>
            <a:r>
              <a:rPr sz="2600" spc="5" dirty="0">
                <a:latin typeface="Times New Roman"/>
                <a:cs typeface="Times New Roman"/>
              </a:rPr>
              <a:t> </a:t>
            </a:r>
            <a:r>
              <a:rPr sz="2600" spc="-5" dirty="0">
                <a:latin typeface="Times New Roman"/>
                <a:cs typeface="Times New Roman"/>
              </a:rPr>
              <a:t>espressamente</a:t>
            </a:r>
            <a:r>
              <a:rPr sz="2600" dirty="0">
                <a:latin typeface="Times New Roman"/>
                <a:cs typeface="Times New Roman"/>
              </a:rPr>
              <a:t> previsto</a:t>
            </a:r>
            <a:r>
              <a:rPr sz="2600" spc="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nel</a:t>
            </a:r>
            <a:r>
              <a:rPr sz="2600" spc="65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presente </a:t>
            </a:r>
            <a:r>
              <a:rPr sz="2600" spc="5" dirty="0">
                <a:latin typeface="Times New Roman"/>
                <a:cs typeface="Times New Roman"/>
              </a:rPr>
              <a:t> </a:t>
            </a:r>
            <a:r>
              <a:rPr sz="2600" spc="-5" dirty="0">
                <a:latin typeface="Times New Roman"/>
                <a:cs typeface="Times New Roman"/>
              </a:rPr>
              <a:t>decreto,</a:t>
            </a:r>
            <a:r>
              <a:rPr sz="2600" dirty="0">
                <a:latin typeface="Times New Roman"/>
                <a:cs typeface="Times New Roman"/>
              </a:rPr>
              <a:t> </a:t>
            </a:r>
            <a:r>
              <a:rPr sz="2600" spc="-5" dirty="0">
                <a:latin typeface="Times New Roman"/>
                <a:cs typeface="Times New Roman"/>
              </a:rPr>
              <a:t>alle</a:t>
            </a:r>
            <a:r>
              <a:rPr sz="260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procedure</a:t>
            </a:r>
            <a:r>
              <a:rPr sz="2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600" b="1" dirty="0">
                <a:solidFill>
                  <a:srgbClr val="FF0000"/>
                </a:solidFill>
                <a:latin typeface="Times New Roman"/>
                <a:cs typeface="Times New Roman"/>
              </a:rPr>
              <a:t>di</a:t>
            </a:r>
            <a:r>
              <a:rPr sz="26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600" b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affidamento</a:t>
            </a:r>
            <a:r>
              <a:rPr sz="2600" b="1" dirty="0">
                <a:solidFill>
                  <a:srgbClr val="FF0000"/>
                </a:solidFill>
                <a:latin typeface="Times New Roman"/>
                <a:cs typeface="Times New Roman"/>
              </a:rPr>
              <a:t> e</a:t>
            </a:r>
            <a:r>
              <a:rPr sz="26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600" b="1" dirty="0">
                <a:solidFill>
                  <a:srgbClr val="FF0000"/>
                </a:solidFill>
                <a:latin typeface="Times New Roman"/>
                <a:cs typeface="Times New Roman"/>
              </a:rPr>
              <a:t>alle</a:t>
            </a:r>
            <a:r>
              <a:rPr sz="26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600" b="1" u="heavy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altre </a:t>
            </a:r>
            <a:r>
              <a:rPr sz="2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600" b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attività amministrative in materia </a:t>
            </a:r>
            <a:r>
              <a:rPr sz="26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 </a:t>
            </a:r>
            <a:r>
              <a:rPr sz="2600" b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contratti </a:t>
            </a:r>
            <a:r>
              <a:rPr sz="26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pubblici </a:t>
            </a:r>
            <a:r>
              <a:rPr sz="2600" b="1" spc="-6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6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si</a:t>
            </a:r>
            <a:r>
              <a:rPr sz="26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applicano</a:t>
            </a:r>
            <a:r>
              <a:rPr sz="26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le</a:t>
            </a:r>
            <a:r>
              <a:rPr sz="26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disposizioni</a:t>
            </a:r>
            <a:r>
              <a:rPr sz="26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di</a:t>
            </a:r>
            <a:r>
              <a:rPr sz="2600" u="heavy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cui</a:t>
            </a:r>
            <a:r>
              <a:rPr sz="2600" u="heavy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alla</a:t>
            </a:r>
            <a:r>
              <a:rPr sz="26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legge</a:t>
            </a:r>
            <a:r>
              <a:rPr sz="2600" u="heavy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7</a:t>
            </a:r>
            <a:r>
              <a:rPr sz="2600" u="heavy" spc="6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agosto </a:t>
            </a:r>
            <a:r>
              <a:rPr sz="2600" spc="-635" dirty="0">
                <a:latin typeface="Times New Roman"/>
                <a:cs typeface="Times New Roman"/>
              </a:rPr>
              <a:t> </a:t>
            </a:r>
            <a:r>
              <a:rPr sz="26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1990, n. 241</a:t>
            </a:r>
            <a:r>
              <a:rPr sz="2600" dirty="0">
                <a:latin typeface="Times New Roman"/>
                <a:cs typeface="Times New Roman"/>
              </a:rPr>
              <a:t>.</a:t>
            </a:r>
            <a:r>
              <a:rPr sz="2600" spc="5" dirty="0">
                <a:latin typeface="Times New Roman"/>
                <a:cs typeface="Times New Roman"/>
              </a:rPr>
              <a:t> </a:t>
            </a:r>
            <a:r>
              <a:rPr sz="2600" b="1" dirty="0">
                <a:solidFill>
                  <a:srgbClr val="006FC0"/>
                </a:solidFill>
                <a:latin typeface="Times New Roman"/>
                <a:cs typeface="Times New Roman"/>
              </a:rPr>
              <a:t>Alla stipula del </a:t>
            </a:r>
            <a:r>
              <a:rPr sz="2600" b="1" spc="-5" dirty="0">
                <a:solidFill>
                  <a:srgbClr val="006FC0"/>
                </a:solidFill>
                <a:latin typeface="Times New Roman"/>
                <a:cs typeface="Times New Roman"/>
              </a:rPr>
              <a:t>contratto </a:t>
            </a:r>
            <a:r>
              <a:rPr sz="2600" b="1" dirty="0">
                <a:solidFill>
                  <a:srgbClr val="006FC0"/>
                </a:solidFill>
                <a:latin typeface="Times New Roman"/>
                <a:cs typeface="Times New Roman"/>
              </a:rPr>
              <a:t>e alla fase di </a:t>
            </a:r>
            <a:r>
              <a:rPr sz="2600" b="1" spc="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600" b="1" spc="-5" dirty="0">
                <a:solidFill>
                  <a:srgbClr val="006FC0"/>
                </a:solidFill>
                <a:latin typeface="Times New Roman"/>
                <a:cs typeface="Times New Roman"/>
              </a:rPr>
              <a:t>esecuzione</a:t>
            </a:r>
            <a:r>
              <a:rPr sz="2600" b="1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6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si</a:t>
            </a:r>
            <a:r>
              <a:rPr sz="2600" u="heavy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applicano</a:t>
            </a:r>
            <a:r>
              <a:rPr sz="2600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le</a:t>
            </a:r>
            <a:r>
              <a:rPr sz="2600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disposizioni</a:t>
            </a:r>
            <a:r>
              <a:rPr sz="2600" u="heavy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del</a:t>
            </a:r>
            <a:r>
              <a:rPr sz="26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codice</a:t>
            </a:r>
            <a:r>
              <a:rPr sz="2600" u="heavy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civile”</a:t>
            </a:r>
            <a:r>
              <a:rPr sz="2600" spc="-5" dirty="0">
                <a:latin typeface="Times New Roman"/>
                <a:cs typeface="Times New Roman"/>
              </a:rPr>
              <a:t>.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2353" y="4987874"/>
            <a:ext cx="8031480" cy="11531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3700" spc="-5" dirty="0">
                <a:latin typeface="Times New Roman"/>
                <a:cs typeface="Times New Roman"/>
              </a:rPr>
              <a:t>Il </a:t>
            </a:r>
            <a:r>
              <a:rPr sz="3700" dirty="0">
                <a:latin typeface="Times New Roman"/>
                <a:cs typeface="Times New Roman"/>
              </a:rPr>
              <a:t>procedimento</a:t>
            </a:r>
            <a:r>
              <a:rPr sz="3700" spc="-40" dirty="0">
                <a:latin typeface="Times New Roman"/>
                <a:cs typeface="Times New Roman"/>
              </a:rPr>
              <a:t> </a:t>
            </a:r>
            <a:r>
              <a:rPr sz="3700" spc="-5" dirty="0">
                <a:latin typeface="Times New Roman"/>
                <a:cs typeface="Times New Roman"/>
              </a:rPr>
              <a:t>di gara è</a:t>
            </a:r>
            <a:r>
              <a:rPr sz="3700" dirty="0">
                <a:latin typeface="Times New Roman"/>
                <a:cs typeface="Times New Roman"/>
              </a:rPr>
              <a:t> </a:t>
            </a:r>
            <a:r>
              <a:rPr sz="3700" spc="-5" dirty="0">
                <a:latin typeface="Times New Roman"/>
                <a:cs typeface="Times New Roman"/>
              </a:rPr>
              <a:t>un procedimento</a:t>
            </a:r>
            <a:endParaRPr sz="3700">
              <a:latin typeface="Times New Roman"/>
              <a:cs typeface="Times New Roman"/>
            </a:endParaRPr>
          </a:p>
          <a:p>
            <a:pPr marL="344805" algn="ctr">
              <a:lnSpc>
                <a:spcPct val="100000"/>
              </a:lnSpc>
              <a:spcBef>
                <a:spcPts val="5"/>
              </a:spcBef>
            </a:pPr>
            <a:r>
              <a:rPr sz="3700" spc="-5" dirty="0">
                <a:latin typeface="Times New Roman"/>
                <a:cs typeface="Times New Roman"/>
              </a:rPr>
              <a:t>amministrativo</a:t>
            </a:r>
            <a:endParaRPr sz="3700">
              <a:latin typeface="Times New Roman"/>
              <a:cs typeface="Times New Roman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991100" y="4280915"/>
            <a:ext cx="510540" cy="746760"/>
            <a:chOff x="4991100" y="4280915"/>
            <a:chExt cx="510540" cy="746760"/>
          </a:xfrm>
        </p:grpSpPr>
        <p:sp>
          <p:nvSpPr>
            <p:cNvPr id="5" name="object 5"/>
            <p:cNvSpPr/>
            <p:nvPr/>
          </p:nvSpPr>
          <p:spPr>
            <a:xfrm>
              <a:off x="5004053" y="4293869"/>
              <a:ext cx="485140" cy="721360"/>
            </a:xfrm>
            <a:custGeom>
              <a:avLst/>
              <a:gdLst/>
              <a:ahLst/>
              <a:cxnLst/>
              <a:rect l="l" t="t" r="r" b="b"/>
              <a:pathLst>
                <a:path w="485139" h="721360">
                  <a:moveTo>
                    <a:pt x="363474" y="0"/>
                  </a:moveTo>
                  <a:lnTo>
                    <a:pt x="121158" y="0"/>
                  </a:lnTo>
                  <a:lnTo>
                    <a:pt x="121158" y="478535"/>
                  </a:lnTo>
                  <a:lnTo>
                    <a:pt x="0" y="478535"/>
                  </a:lnTo>
                  <a:lnTo>
                    <a:pt x="242316" y="720851"/>
                  </a:lnTo>
                  <a:lnTo>
                    <a:pt x="484632" y="478535"/>
                  </a:lnTo>
                  <a:lnTo>
                    <a:pt x="363474" y="478535"/>
                  </a:lnTo>
                  <a:lnTo>
                    <a:pt x="363474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004053" y="4293869"/>
              <a:ext cx="485140" cy="721360"/>
            </a:xfrm>
            <a:custGeom>
              <a:avLst/>
              <a:gdLst/>
              <a:ahLst/>
              <a:cxnLst/>
              <a:rect l="l" t="t" r="r" b="b"/>
              <a:pathLst>
                <a:path w="485139" h="721360">
                  <a:moveTo>
                    <a:pt x="0" y="478535"/>
                  </a:moveTo>
                  <a:lnTo>
                    <a:pt x="121158" y="478535"/>
                  </a:lnTo>
                  <a:lnTo>
                    <a:pt x="121158" y="0"/>
                  </a:lnTo>
                  <a:lnTo>
                    <a:pt x="363474" y="0"/>
                  </a:lnTo>
                  <a:lnTo>
                    <a:pt x="363474" y="478535"/>
                  </a:lnTo>
                  <a:lnTo>
                    <a:pt x="484632" y="478535"/>
                  </a:lnTo>
                  <a:lnTo>
                    <a:pt x="242316" y="720851"/>
                  </a:lnTo>
                  <a:lnTo>
                    <a:pt x="0" y="478535"/>
                  </a:lnTo>
                  <a:close/>
                </a:path>
              </a:pathLst>
            </a:custGeom>
            <a:ln w="25908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/>
          <p:cNvGrpSpPr/>
          <p:nvPr/>
        </p:nvGrpSpPr>
        <p:grpSpPr>
          <a:xfrm>
            <a:off x="2831592" y="4280915"/>
            <a:ext cx="509270" cy="746760"/>
            <a:chOff x="2831592" y="4280915"/>
            <a:chExt cx="509270" cy="746760"/>
          </a:xfrm>
        </p:grpSpPr>
        <p:sp>
          <p:nvSpPr>
            <p:cNvPr id="8" name="object 8"/>
            <p:cNvSpPr/>
            <p:nvPr/>
          </p:nvSpPr>
          <p:spPr>
            <a:xfrm>
              <a:off x="2844546" y="4293869"/>
              <a:ext cx="483234" cy="721360"/>
            </a:xfrm>
            <a:custGeom>
              <a:avLst/>
              <a:gdLst/>
              <a:ahLst/>
              <a:cxnLst/>
              <a:rect l="l" t="t" r="r" b="b"/>
              <a:pathLst>
                <a:path w="483235" h="721360">
                  <a:moveTo>
                    <a:pt x="362331" y="0"/>
                  </a:moveTo>
                  <a:lnTo>
                    <a:pt x="120777" y="0"/>
                  </a:lnTo>
                  <a:lnTo>
                    <a:pt x="120777" y="479297"/>
                  </a:lnTo>
                  <a:lnTo>
                    <a:pt x="0" y="479297"/>
                  </a:lnTo>
                  <a:lnTo>
                    <a:pt x="241554" y="720851"/>
                  </a:lnTo>
                  <a:lnTo>
                    <a:pt x="483107" y="479297"/>
                  </a:lnTo>
                  <a:lnTo>
                    <a:pt x="362331" y="479297"/>
                  </a:lnTo>
                  <a:lnTo>
                    <a:pt x="362331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844546" y="4293869"/>
              <a:ext cx="483234" cy="721360"/>
            </a:xfrm>
            <a:custGeom>
              <a:avLst/>
              <a:gdLst/>
              <a:ahLst/>
              <a:cxnLst/>
              <a:rect l="l" t="t" r="r" b="b"/>
              <a:pathLst>
                <a:path w="483235" h="721360">
                  <a:moveTo>
                    <a:pt x="0" y="479297"/>
                  </a:moveTo>
                  <a:lnTo>
                    <a:pt x="120777" y="479297"/>
                  </a:lnTo>
                  <a:lnTo>
                    <a:pt x="120777" y="0"/>
                  </a:lnTo>
                  <a:lnTo>
                    <a:pt x="362331" y="0"/>
                  </a:lnTo>
                  <a:lnTo>
                    <a:pt x="362331" y="479297"/>
                  </a:lnTo>
                  <a:lnTo>
                    <a:pt x="483107" y="479297"/>
                  </a:lnTo>
                  <a:lnTo>
                    <a:pt x="241554" y="720851"/>
                  </a:lnTo>
                  <a:lnTo>
                    <a:pt x="0" y="479297"/>
                  </a:lnTo>
                  <a:close/>
                </a:path>
              </a:pathLst>
            </a:custGeom>
            <a:ln w="25908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100</a:t>
            </a:fld>
            <a:endParaRPr dirty="0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101</a:t>
            </a:fld>
            <a:endParaRPr dirty="0"/>
          </a:p>
        </p:txBody>
      </p:sp>
      <p:sp>
        <p:nvSpPr>
          <p:cNvPr id="2" name="object 2"/>
          <p:cNvSpPr txBox="1"/>
          <p:nvPr/>
        </p:nvSpPr>
        <p:spPr>
          <a:xfrm>
            <a:off x="717600" y="451561"/>
            <a:ext cx="7715884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7620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LA </a:t>
            </a:r>
            <a:r>
              <a:rPr sz="2400" b="1" spc="-5" dirty="0">
                <a:latin typeface="Times New Roman"/>
                <a:cs typeface="Times New Roman"/>
              </a:rPr>
              <a:t>PROCEDURA </a:t>
            </a:r>
            <a:r>
              <a:rPr sz="2400" b="1" spc="-50" dirty="0">
                <a:latin typeface="Times New Roman"/>
                <a:cs typeface="Times New Roman"/>
              </a:rPr>
              <a:t>NEGOZIATA </a:t>
            </a:r>
            <a:r>
              <a:rPr sz="2400" b="1" spc="-5" dirty="0">
                <a:latin typeface="Times New Roman"/>
                <a:cs typeface="Times New Roman"/>
              </a:rPr>
              <a:t>DI CUI </a:t>
            </a:r>
            <a:r>
              <a:rPr sz="2400" b="1" spc="-55" dirty="0">
                <a:latin typeface="Times New Roman"/>
                <a:cs typeface="Times New Roman"/>
              </a:rPr>
              <a:t>ALL’ART.1, 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COMMA</a:t>
            </a:r>
            <a:r>
              <a:rPr sz="2400" b="1" spc="-13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2,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30" dirty="0">
                <a:latin typeface="Times New Roman"/>
                <a:cs typeface="Times New Roman"/>
              </a:rPr>
              <a:t>LETT.B)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DEL</a:t>
            </a:r>
            <a:r>
              <a:rPr sz="2400" b="1" spc="-114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D.L.76/2020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CONVERTITO</a:t>
            </a:r>
            <a:r>
              <a:rPr sz="2400" b="1" spc="4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IN </a:t>
            </a:r>
            <a:r>
              <a:rPr sz="2400" b="1" spc="-5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LEGGE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N.</a:t>
            </a:r>
            <a:r>
              <a:rPr sz="2400" b="1" dirty="0">
                <a:latin typeface="Times New Roman"/>
                <a:cs typeface="Times New Roman"/>
              </a:rPr>
              <a:t> 120/2020: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IL</a:t>
            </a:r>
            <a:r>
              <a:rPr sz="2400" b="1" spc="-13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CONFRONTO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COMPETITIVO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74370" y="2010282"/>
            <a:ext cx="79756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64845" algn="l"/>
                <a:tab pos="2126615" algn="l"/>
                <a:tab pos="3987800" algn="l"/>
                <a:tab pos="4382135" algn="l"/>
                <a:tab pos="5589270" algn="l"/>
                <a:tab pos="6104890" algn="l"/>
                <a:tab pos="7508875" algn="l"/>
              </a:tabLst>
            </a:pPr>
            <a:r>
              <a:rPr sz="2800" spc="-10" dirty="0"/>
              <a:t>L</a:t>
            </a:r>
            <a:r>
              <a:rPr sz="2800" spc="-5" dirty="0"/>
              <a:t>a</a:t>
            </a:r>
            <a:r>
              <a:rPr sz="2800" dirty="0"/>
              <a:t>	</a:t>
            </a:r>
            <a:r>
              <a:rPr sz="2800" spc="-5" dirty="0"/>
              <a:t>s</a:t>
            </a:r>
            <a:r>
              <a:rPr sz="2800" dirty="0"/>
              <a:t>t</a:t>
            </a:r>
            <a:r>
              <a:rPr sz="2800" spc="-5" dirty="0"/>
              <a:t>a</a:t>
            </a:r>
            <a:r>
              <a:rPr sz="2800" spc="-30" dirty="0"/>
              <a:t>z</a:t>
            </a:r>
            <a:r>
              <a:rPr sz="2800" spc="-5" dirty="0"/>
              <a:t>i</a:t>
            </a:r>
            <a:r>
              <a:rPr sz="2800" spc="10" dirty="0"/>
              <a:t>o</a:t>
            </a:r>
            <a:r>
              <a:rPr sz="2800" spc="-5" dirty="0"/>
              <a:t>ne</a:t>
            </a:r>
            <a:r>
              <a:rPr sz="2800" dirty="0"/>
              <a:t>	</a:t>
            </a:r>
            <a:r>
              <a:rPr sz="2800" spc="-5" dirty="0"/>
              <a:t>a</a:t>
            </a:r>
            <a:r>
              <a:rPr sz="2800" dirty="0"/>
              <a:t>p</a:t>
            </a:r>
            <a:r>
              <a:rPr sz="2800" spc="-5" dirty="0"/>
              <a:t>p</a:t>
            </a:r>
            <a:r>
              <a:rPr sz="2800" dirty="0"/>
              <a:t>a</a:t>
            </a:r>
            <a:r>
              <a:rPr sz="2800" spc="-5" dirty="0"/>
              <a:t>lt</a:t>
            </a:r>
            <a:r>
              <a:rPr sz="2800" spc="5" dirty="0"/>
              <a:t>a</a:t>
            </a:r>
            <a:r>
              <a:rPr sz="2800" spc="-5" dirty="0"/>
              <a:t>n</a:t>
            </a:r>
            <a:r>
              <a:rPr sz="2800" dirty="0"/>
              <a:t>t</a:t>
            </a:r>
            <a:r>
              <a:rPr sz="2800" spc="-5" dirty="0"/>
              <a:t>e</a:t>
            </a:r>
            <a:r>
              <a:rPr sz="2800" dirty="0"/>
              <a:t>	</a:t>
            </a:r>
            <a:r>
              <a:rPr sz="2800" spc="-5" dirty="0"/>
              <a:t>è</a:t>
            </a:r>
            <a:r>
              <a:rPr sz="2800" dirty="0"/>
              <a:t>	</a:t>
            </a:r>
            <a:r>
              <a:rPr sz="2800" spc="-5" dirty="0"/>
              <a:t>te</a:t>
            </a:r>
            <a:r>
              <a:rPr sz="2800" dirty="0"/>
              <a:t>n</a:t>
            </a:r>
            <a:r>
              <a:rPr sz="2800" spc="-5" dirty="0"/>
              <a:t>u</a:t>
            </a:r>
            <a:r>
              <a:rPr sz="2800" spc="5" dirty="0"/>
              <a:t>t</a:t>
            </a:r>
            <a:r>
              <a:rPr sz="2800" spc="-5" dirty="0"/>
              <a:t>a</a:t>
            </a:r>
            <a:r>
              <a:rPr sz="2800" dirty="0"/>
              <a:t>	a</a:t>
            </a:r>
            <a:r>
              <a:rPr sz="2800" spc="-5" dirty="0"/>
              <a:t>l</a:t>
            </a:r>
            <a:r>
              <a:rPr sz="2800" dirty="0"/>
              <a:t>	</a:t>
            </a:r>
            <a:r>
              <a:rPr sz="2800" spc="-5" dirty="0"/>
              <a:t>ris</a:t>
            </a:r>
            <a:r>
              <a:rPr sz="2800" dirty="0"/>
              <a:t>p</a:t>
            </a:r>
            <a:r>
              <a:rPr sz="2800" spc="-5" dirty="0"/>
              <a:t>etto</a:t>
            </a:r>
            <a:r>
              <a:rPr sz="2800" dirty="0"/>
              <a:t>	</a:t>
            </a:r>
            <a:r>
              <a:rPr sz="2800" spc="-5" dirty="0"/>
              <a:t>del</a:t>
            </a:r>
            <a:endParaRPr sz="2800"/>
          </a:p>
        </p:txBody>
      </p:sp>
      <p:sp>
        <p:nvSpPr>
          <p:cNvPr id="4" name="object 4"/>
          <p:cNvSpPr txBox="1"/>
          <p:nvPr/>
        </p:nvSpPr>
        <p:spPr>
          <a:xfrm>
            <a:off x="474370" y="2436698"/>
            <a:ext cx="7975600" cy="21596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latin typeface="Times New Roman"/>
                <a:cs typeface="Times New Roman"/>
              </a:rPr>
              <a:t>principio di </a:t>
            </a:r>
            <a:r>
              <a:rPr sz="2800" b="1" spc="-10" dirty="0">
                <a:latin typeface="Times New Roman"/>
                <a:cs typeface="Times New Roman"/>
              </a:rPr>
              <a:t>rotazione </a:t>
            </a:r>
            <a:r>
              <a:rPr sz="2800" b="1" spc="-5" dirty="0">
                <a:latin typeface="Times New Roman"/>
                <a:cs typeface="Times New Roman"/>
              </a:rPr>
              <a:t>degli </a:t>
            </a:r>
            <a:r>
              <a:rPr sz="2800" b="1" dirty="0">
                <a:latin typeface="Times New Roman"/>
                <a:cs typeface="Times New Roman"/>
              </a:rPr>
              <a:t>inviti, </a:t>
            </a:r>
            <a:r>
              <a:rPr sz="2800" b="1" spc="-5" dirty="0">
                <a:latin typeface="Times New Roman"/>
                <a:cs typeface="Times New Roman"/>
              </a:rPr>
              <a:t>al fine di </a:t>
            </a:r>
            <a:r>
              <a:rPr sz="2800" b="1" spc="-10" dirty="0">
                <a:latin typeface="Times New Roman"/>
                <a:cs typeface="Times New Roman"/>
              </a:rPr>
              <a:t>favorire </a:t>
            </a:r>
            <a:r>
              <a:rPr sz="2800" b="1" spc="-5" dirty="0">
                <a:latin typeface="Times New Roman"/>
                <a:cs typeface="Times New Roman"/>
              </a:rPr>
              <a:t> la</a:t>
            </a:r>
            <a:r>
              <a:rPr sz="2800" b="1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distribuzione</a:t>
            </a:r>
            <a:r>
              <a:rPr sz="2800" b="1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temporale</a:t>
            </a:r>
            <a:r>
              <a:rPr sz="2800" b="1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delle</a:t>
            </a:r>
            <a:r>
              <a:rPr sz="2800" b="1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opportunità</a:t>
            </a:r>
            <a:r>
              <a:rPr sz="2800" b="1" dirty="0">
                <a:latin typeface="Times New Roman"/>
                <a:cs typeface="Times New Roman"/>
              </a:rPr>
              <a:t> di </a:t>
            </a:r>
            <a:r>
              <a:rPr sz="2800" b="1" spc="-68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aggiudicazione tra </a:t>
            </a:r>
            <a:r>
              <a:rPr sz="2800" b="1" dirty="0">
                <a:latin typeface="Times New Roman"/>
                <a:cs typeface="Times New Roman"/>
              </a:rPr>
              <a:t>tutti gli </a:t>
            </a:r>
            <a:r>
              <a:rPr sz="2800" b="1" spc="-5" dirty="0">
                <a:latin typeface="Times New Roman"/>
                <a:cs typeface="Times New Roman"/>
              </a:rPr>
              <a:t>operatori potenzialmente </a:t>
            </a:r>
            <a:r>
              <a:rPr sz="2800" b="1" spc="-68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idonei</a:t>
            </a:r>
            <a:r>
              <a:rPr sz="2800" b="1" spc="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e</a:t>
            </a:r>
            <a:r>
              <a:rPr sz="2800" b="1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di</a:t>
            </a:r>
            <a:r>
              <a:rPr sz="2800" b="1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evitare</a:t>
            </a:r>
            <a:r>
              <a:rPr sz="2800" b="1" spc="-5" dirty="0">
                <a:latin typeface="Times New Roman"/>
                <a:cs typeface="Times New Roman"/>
              </a:rPr>
              <a:t> il</a:t>
            </a:r>
            <a:r>
              <a:rPr sz="2800" b="1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consolidarsi</a:t>
            </a:r>
            <a:r>
              <a:rPr sz="2800" b="1" dirty="0">
                <a:latin typeface="Times New Roman"/>
                <a:cs typeface="Times New Roman"/>
              </a:rPr>
              <a:t> di</a:t>
            </a:r>
            <a:r>
              <a:rPr sz="2800" b="1" spc="70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rapporti </a:t>
            </a:r>
            <a:r>
              <a:rPr sz="2800" b="1" spc="-68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esclusivi</a:t>
            </a:r>
            <a:r>
              <a:rPr sz="2800" b="1" spc="-20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con</a:t>
            </a:r>
            <a:r>
              <a:rPr sz="2800" b="1" spc="10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alcune</a:t>
            </a:r>
            <a:r>
              <a:rPr sz="2800" b="1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imprese</a:t>
            </a:r>
            <a:r>
              <a:rPr sz="2800" spc="-10" dirty="0"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8324088" y="6464985"/>
            <a:ext cx="309879" cy="1632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r>
              <a:rPr lang="it-IT" dirty="0"/>
              <a:t>102</a:t>
            </a:r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92582" rIns="0" bIns="0" rtlCol="0">
            <a:spAutoFit/>
          </a:bodyPr>
          <a:lstStyle/>
          <a:p>
            <a:pPr marL="2286635" marR="5080" indent="-1544320">
              <a:lnSpc>
                <a:spcPct val="100000"/>
              </a:lnSpc>
              <a:spcBef>
                <a:spcPts val="95"/>
              </a:spcBef>
            </a:pPr>
            <a:r>
              <a:rPr sz="2800" spc="-15" dirty="0"/>
              <a:t>CONTENUTO</a:t>
            </a:r>
            <a:r>
              <a:rPr sz="2800" spc="15" dirty="0"/>
              <a:t> </a:t>
            </a:r>
            <a:r>
              <a:rPr sz="2800" spc="-10" dirty="0"/>
              <a:t>DELLA</a:t>
            </a:r>
            <a:r>
              <a:rPr sz="2800" spc="-155" dirty="0"/>
              <a:t> </a:t>
            </a:r>
            <a:r>
              <a:rPr sz="2800" spc="-5" dirty="0"/>
              <a:t>DETERMINA</a:t>
            </a:r>
            <a:r>
              <a:rPr sz="2800" spc="-155" dirty="0"/>
              <a:t> </a:t>
            </a:r>
            <a:r>
              <a:rPr sz="2800" spc="-5" dirty="0"/>
              <a:t>DI </a:t>
            </a:r>
            <a:r>
              <a:rPr sz="2800" spc="-685" dirty="0"/>
              <a:t> </a:t>
            </a:r>
            <a:r>
              <a:rPr sz="2800" spc="-5" dirty="0"/>
              <a:t>AGGIUDICAZIONE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535940" y="1441526"/>
            <a:ext cx="8179434" cy="398970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Times New Roman"/>
                <a:cs typeface="Times New Roman"/>
              </a:rPr>
              <a:t>La</a:t>
            </a:r>
            <a:r>
              <a:rPr sz="2000" spc="47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determina</a:t>
            </a:r>
            <a:r>
              <a:rPr sz="2000" spc="4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47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aggiudicazione</a:t>
            </a:r>
            <a:r>
              <a:rPr sz="2000" spc="4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motiva</a:t>
            </a:r>
            <a:r>
              <a:rPr sz="2000" spc="4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adeguatamente</a:t>
            </a:r>
            <a:r>
              <a:rPr sz="2000" spc="47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</a:t>
            </a:r>
            <a:r>
              <a:rPr sz="2000" spc="48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merito</a:t>
            </a:r>
            <a:r>
              <a:rPr sz="2000" spc="4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alla</a:t>
            </a:r>
            <a:r>
              <a:rPr sz="2000" spc="459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scelta </a:t>
            </a:r>
            <a:r>
              <a:rPr sz="2000" spc="-4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della </a:t>
            </a:r>
            <a:r>
              <a:rPr sz="2000" spc="-5" dirty="0">
                <a:latin typeface="Times New Roman"/>
                <a:cs typeface="Times New Roman"/>
              </a:rPr>
              <a:t>procedura </a:t>
            </a:r>
            <a:r>
              <a:rPr sz="2000" dirty="0">
                <a:latin typeface="Times New Roman"/>
                <a:cs typeface="Times New Roman"/>
              </a:rPr>
              <a:t>seguita e </a:t>
            </a:r>
            <a:r>
              <a:rPr sz="2000" spc="-5" dirty="0">
                <a:latin typeface="Times New Roman"/>
                <a:cs typeface="Times New Roman"/>
              </a:rPr>
              <a:t>dell’aggiudicatario, </a:t>
            </a:r>
            <a:r>
              <a:rPr sz="2000" dirty="0">
                <a:latin typeface="Times New Roman"/>
                <a:cs typeface="Times New Roman"/>
              </a:rPr>
              <a:t>dando </a:t>
            </a:r>
            <a:r>
              <a:rPr sz="2000" spc="-5" dirty="0">
                <a:latin typeface="Times New Roman"/>
                <a:cs typeface="Times New Roman"/>
              </a:rPr>
              <a:t>dettagliatamente </a:t>
            </a:r>
            <a:r>
              <a:rPr sz="2000" spc="-10" dirty="0">
                <a:latin typeface="Times New Roman"/>
                <a:cs typeface="Times New Roman"/>
              </a:rPr>
              <a:t>conto </a:t>
            </a:r>
            <a:r>
              <a:rPr sz="2000" spc="-5" dirty="0">
                <a:latin typeface="Times New Roman"/>
                <a:cs typeface="Times New Roman"/>
              </a:rPr>
              <a:t>del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possesso </a:t>
            </a:r>
            <a:r>
              <a:rPr sz="2000" dirty="0">
                <a:latin typeface="Times New Roman"/>
                <a:cs typeface="Times New Roman"/>
              </a:rPr>
              <a:t>da </a:t>
            </a:r>
            <a:r>
              <a:rPr sz="2000" spc="-5" dirty="0">
                <a:latin typeface="Times New Roman"/>
                <a:cs typeface="Times New Roman"/>
              </a:rPr>
              <a:t>parte dell’operatore economico selezionato degli ulteriori requisiti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eventualmente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richiesti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nella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determina</a:t>
            </a:r>
            <a:r>
              <a:rPr sz="2000" dirty="0">
                <a:latin typeface="Times New Roman"/>
                <a:cs typeface="Times New Roman"/>
              </a:rPr>
              <a:t> a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contrarre,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oltre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alla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obbligatoria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verifica del possesso </a:t>
            </a:r>
            <a:r>
              <a:rPr sz="2000" dirty="0">
                <a:latin typeface="Times New Roman"/>
                <a:cs typeface="Times New Roman"/>
              </a:rPr>
              <a:t>dei </a:t>
            </a:r>
            <a:r>
              <a:rPr sz="2000" spc="-5" dirty="0">
                <a:latin typeface="Times New Roman"/>
                <a:cs typeface="Times New Roman"/>
              </a:rPr>
              <a:t>requisiti di carattere </a:t>
            </a:r>
            <a:r>
              <a:rPr sz="2000" dirty="0">
                <a:latin typeface="Times New Roman"/>
                <a:cs typeface="Times New Roman"/>
              </a:rPr>
              <a:t>generale di cui </a:t>
            </a:r>
            <a:r>
              <a:rPr sz="2000" spc="-5" dirty="0">
                <a:latin typeface="Times New Roman"/>
                <a:cs typeface="Times New Roman"/>
              </a:rPr>
              <a:t>all’art. 80 </a:t>
            </a:r>
            <a:r>
              <a:rPr sz="2000" dirty="0">
                <a:latin typeface="Times New Roman"/>
                <a:cs typeface="Times New Roman"/>
              </a:rPr>
              <a:t>del D.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Lgs.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n.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50/2016,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come</a:t>
            </a:r>
            <a:r>
              <a:rPr sz="2000" spc="-5" dirty="0">
                <a:latin typeface="Times New Roman"/>
                <a:cs typeface="Times New Roman"/>
              </a:rPr>
              <a:t> indicato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al</a:t>
            </a:r>
            <a:r>
              <a:rPr sz="2000" spc="-5" dirty="0">
                <a:latin typeface="Times New Roman"/>
                <a:cs typeface="Times New Roman"/>
              </a:rPr>
              <a:t> comma</a:t>
            </a:r>
            <a:r>
              <a:rPr sz="2000" dirty="0">
                <a:latin typeface="Times New Roman"/>
                <a:cs typeface="Times New Roman"/>
              </a:rPr>
              <a:t> 5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dell’art.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36</a:t>
            </a:r>
            <a:r>
              <a:rPr sz="2000" dirty="0">
                <a:latin typeface="Times New Roman"/>
                <a:cs typeface="Times New Roman"/>
              </a:rPr>
              <a:t> del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Codice,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della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rispondenza </a:t>
            </a:r>
            <a:r>
              <a:rPr sz="2000" dirty="0">
                <a:latin typeface="Times New Roman"/>
                <a:cs typeface="Times New Roman"/>
              </a:rPr>
              <a:t>di </a:t>
            </a:r>
            <a:r>
              <a:rPr sz="2000" spc="-5" dirty="0">
                <a:latin typeface="Times New Roman"/>
                <a:cs typeface="Times New Roman"/>
              </a:rPr>
              <a:t>quanto </a:t>
            </a:r>
            <a:r>
              <a:rPr sz="2000" spc="-10" dirty="0">
                <a:latin typeface="Times New Roman"/>
                <a:cs typeface="Times New Roman"/>
              </a:rPr>
              <a:t>offerto </a:t>
            </a:r>
            <a:r>
              <a:rPr sz="2000" spc="-5" dirty="0">
                <a:latin typeface="Times New Roman"/>
                <a:cs typeface="Times New Roman"/>
              </a:rPr>
              <a:t>all’interesse pubblico che </a:t>
            </a:r>
            <a:r>
              <a:rPr sz="2000" spc="-10" dirty="0">
                <a:latin typeface="Times New Roman"/>
                <a:cs typeface="Times New Roman"/>
              </a:rPr>
              <a:t>la </a:t>
            </a:r>
            <a:r>
              <a:rPr sz="2000" spc="-5" dirty="0">
                <a:latin typeface="Times New Roman"/>
                <a:cs typeface="Times New Roman"/>
              </a:rPr>
              <a:t>stazione appaltante </a:t>
            </a:r>
            <a:r>
              <a:rPr sz="2000" dirty="0">
                <a:latin typeface="Times New Roman"/>
                <a:cs typeface="Times New Roman"/>
              </a:rPr>
              <a:t> deve </a:t>
            </a:r>
            <a:r>
              <a:rPr sz="2000" spc="-5" dirty="0">
                <a:latin typeface="Times New Roman"/>
                <a:cs typeface="Times New Roman"/>
              </a:rPr>
              <a:t>soddisfare, </a:t>
            </a:r>
            <a:r>
              <a:rPr sz="2000" dirty="0">
                <a:latin typeface="Times New Roman"/>
                <a:cs typeface="Times New Roman"/>
              </a:rPr>
              <a:t>di </a:t>
            </a:r>
            <a:r>
              <a:rPr sz="2000" spc="-5" dirty="0">
                <a:latin typeface="Times New Roman"/>
                <a:cs typeface="Times New Roman"/>
              </a:rPr>
              <a:t>eventuali caratteristiche migliorative </a:t>
            </a:r>
            <a:r>
              <a:rPr sz="2000" spc="-10" dirty="0">
                <a:latin typeface="Times New Roman"/>
                <a:cs typeface="Times New Roman"/>
              </a:rPr>
              <a:t>offerte </a:t>
            </a:r>
            <a:r>
              <a:rPr sz="2000" spc="-5" dirty="0">
                <a:latin typeface="Times New Roman"/>
                <a:cs typeface="Times New Roman"/>
              </a:rPr>
              <a:t>dal contraente, </a:t>
            </a:r>
            <a:r>
              <a:rPr sz="2000" dirty="0">
                <a:latin typeface="Times New Roman"/>
                <a:cs typeface="Times New Roman"/>
              </a:rPr>
              <a:t> della </a:t>
            </a:r>
            <a:r>
              <a:rPr sz="2000" spc="-5" dirty="0">
                <a:latin typeface="Times New Roman"/>
                <a:cs typeface="Times New Roman"/>
              </a:rPr>
              <a:t>congruità </a:t>
            </a:r>
            <a:r>
              <a:rPr sz="2000" dirty="0">
                <a:latin typeface="Times New Roman"/>
                <a:cs typeface="Times New Roman"/>
              </a:rPr>
              <a:t>del prezzo </a:t>
            </a:r>
            <a:r>
              <a:rPr sz="2000" spc="-10" dirty="0">
                <a:latin typeface="Times New Roman"/>
                <a:cs typeface="Times New Roman"/>
              </a:rPr>
              <a:t>in </a:t>
            </a:r>
            <a:r>
              <a:rPr sz="2000" dirty="0">
                <a:latin typeface="Times New Roman"/>
                <a:cs typeface="Times New Roman"/>
              </a:rPr>
              <a:t>rapporto </a:t>
            </a:r>
            <a:r>
              <a:rPr sz="2000" spc="-5" dirty="0">
                <a:latin typeface="Times New Roman"/>
                <a:cs typeface="Times New Roman"/>
              </a:rPr>
              <a:t>alla qualità della prestazione, nonché </a:t>
            </a:r>
            <a:r>
              <a:rPr sz="2000" dirty="0">
                <a:latin typeface="Times New Roman"/>
                <a:cs typeface="Times New Roman"/>
              </a:rPr>
              <a:t>del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rispetto</a:t>
            </a:r>
            <a:r>
              <a:rPr sz="2000" dirty="0">
                <a:latin typeface="Times New Roman"/>
                <a:cs typeface="Times New Roman"/>
              </a:rPr>
              <a:t> del</a:t>
            </a:r>
            <a:r>
              <a:rPr sz="2000" spc="47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principio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rotazione.</a:t>
            </a:r>
            <a:r>
              <a:rPr sz="2000" spc="4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Gli</a:t>
            </a:r>
            <a:r>
              <a:rPr sz="2000" spc="4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oneri</a:t>
            </a:r>
            <a:r>
              <a:rPr sz="2000" spc="4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motivazionali</a:t>
            </a:r>
            <a:r>
              <a:rPr sz="2000" spc="49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relativi </a:t>
            </a:r>
            <a:r>
              <a:rPr sz="2000" spc="-49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all’economicità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dell’affidamento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al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rispetto</a:t>
            </a:r>
            <a:r>
              <a:rPr sz="2000" dirty="0">
                <a:latin typeface="Times New Roman"/>
                <a:cs typeface="Times New Roman"/>
              </a:rPr>
              <a:t> dei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principi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concorrenza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possono essere soddisfatti quando </a:t>
            </a:r>
            <a:r>
              <a:rPr sz="2000" dirty="0">
                <a:latin typeface="Times New Roman"/>
                <a:cs typeface="Times New Roman"/>
              </a:rPr>
              <a:t>si è </a:t>
            </a:r>
            <a:r>
              <a:rPr sz="2000" spc="-5" dirty="0">
                <a:latin typeface="Times New Roman"/>
                <a:cs typeface="Times New Roman"/>
              </a:rPr>
              <a:t>proceduto alla </a:t>
            </a:r>
            <a:r>
              <a:rPr sz="2000" dirty="0">
                <a:latin typeface="Times New Roman"/>
                <a:cs typeface="Times New Roman"/>
              </a:rPr>
              <a:t>valutazione </a:t>
            </a:r>
            <a:r>
              <a:rPr sz="2000" spc="-5" dirty="0">
                <a:latin typeface="Times New Roman"/>
                <a:cs typeface="Times New Roman"/>
              </a:rPr>
              <a:t>comparativa </a:t>
            </a:r>
            <a:r>
              <a:rPr sz="2000" dirty="0">
                <a:latin typeface="Times New Roman"/>
                <a:cs typeface="Times New Roman"/>
              </a:rPr>
              <a:t> dei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preventivi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spesa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forniti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da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due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più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operatori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economici.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8324088" y="6464985"/>
            <a:ext cx="309879" cy="1632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r>
              <a:rPr lang="it-IT" dirty="0"/>
              <a:t>103</a:t>
            </a:r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71194" y="274446"/>
            <a:ext cx="719963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11125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Imposta</a:t>
            </a:r>
            <a:r>
              <a:rPr sz="2400" spc="5" dirty="0"/>
              <a:t> </a:t>
            </a:r>
            <a:r>
              <a:rPr sz="2400" spc="-5" dirty="0"/>
              <a:t>di</a:t>
            </a:r>
            <a:r>
              <a:rPr sz="2400" spc="5" dirty="0"/>
              <a:t> </a:t>
            </a:r>
            <a:r>
              <a:rPr sz="2400" dirty="0"/>
              <a:t>bollo</a:t>
            </a:r>
            <a:r>
              <a:rPr sz="2400" spc="-10" dirty="0"/>
              <a:t> </a:t>
            </a:r>
            <a:r>
              <a:rPr sz="2400" dirty="0"/>
              <a:t>sulle</a:t>
            </a:r>
            <a:r>
              <a:rPr sz="2400" spc="-20" dirty="0"/>
              <a:t> </a:t>
            </a:r>
            <a:r>
              <a:rPr sz="2400" spc="-5" dirty="0"/>
              <a:t>istanze</a:t>
            </a:r>
            <a:r>
              <a:rPr sz="2400" spc="10" dirty="0"/>
              <a:t> </a:t>
            </a:r>
            <a:r>
              <a:rPr sz="2400" spc="-5" dirty="0"/>
              <a:t>di partecipazione</a:t>
            </a:r>
            <a:r>
              <a:rPr sz="2400" spc="5" dirty="0"/>
              <a:t> </a:t>
            </a:r>
            <a:r>
              <a:rPr sz="2400" dirty="0"/>
              <a:t>a</a:t>
            </a:r>
            <a:r>
              <a:rPr sz="2400" spc="30" dirty="0"/>
              <a:t> </a:t>
            </a:r>
            <a:r>
              <a:rPr sz="2400" spc="-15" dirty="0"/>
              <a:t>gare </a:t>
            </a:r>
            <a:r>
              <a:rPr sz="2400" spc="-10" dirty="0"/>
              <a:t> </a:t>
            </a:r>
            <a:r>
              <a:rPr sz="2400" spc="-5" dirty="0"/>
              <a:t>Inte</a:t>
            </a:r>
            <a:r>
              <a:rPr sz="2400" dirty="0"/>
              <a:t>r</a:t>
            </a:r>
            <a:r>
              <a:rPr sz="2400" spc="-5" dirty="0"/>
              <a:t>pel</a:t>
            </a:r>
            <a:r>
              <a:rPr sz="2400" dirty="0"/>
              <a:t>lo</a:t>
            </a:r>
            <a:r>
              <a:rPr sz="2400" spc="-160" dirty="0"/>
              <a:t> </a:t>
            </a:r>
            <a:r>
              <a:rPr sz="2400" spc="-5" dirty="0"/>
              <a:t>Agen</a:t>
            </a:r>
            <a:r>
              <a:rPr sz="2400" spc="-35" dirty="0"/>
              <a:t>z</a:t>
            </a:r>
            <a:r>
              <a:rPr sz="2400" dirty="0"/>
              <a:t>ia</a:t>
            </a:r>
            <a:r>
              <a:rPr sz="2400" spc="10" dirty="0"/>
              <a:t> </a:t>
            </a:r>
            <a:r>
              <a:rPr sz="2400" dirty="0"/>
              <a:t>del</a:t>
            </a:r>
            <a:r>
              <a:rPr sz="2400" spc="5" dirty="0"/>
              <a:t>l</a:t>
            </a:r>
            <a:r>
              <a:rPr sz="2400" dirty="0"/>
              <a:t>e</a:t>
            </a:r>
            <a:r>
              <a:rPr sz="2400" spc="-25" dirty="0"/>
              <a:t> </a:t>
            </a:r>
            <a:r>
              <a:rPr sz="2400" spc="-5" dirty="0"/>
              <a:t>E</a:t>
            </a:r>
            <a:r>
              <a:rPr sz="2400" spc="-15" dirty="0"/>
              <a:t>n</a:t>
            </a:r>
            <a:r>
              <a:rPr sz="2400" dirty="0"/>
              <a:t>trate </a:t>
            </a:r>
            <a:r>
              <a:rPr sz="2400" spc="-15" dirty="0"/>
              <a:t>n</a:t>
            </a:r>
            <a:r>
              <a:rPr sz="2400" dirty="0"/>
              <a:t>.</a:t>
            </a:r>
            <a:r>
              <a:rPr sz="2400" spc="5" dirty="0"/>
              <a:t> </a:t>
            </a:r>
            <a:r>
              <a:rPr sz="2400" dirty="0"/>
              <a:t>7 </a:t>
            </a:r>
            <a:r>
              <a:rPr sz="2400" spc="-5" dirty="0"/>
              <a:t>del</a:t>
            </a:r>
            <a:r>
              <a:rPr sz="2400" spc="-10" dirty="0"/>
              <a:t> </a:t>
            </a:r>
            <a:r>
              <a:rPr sz="2400" dirty="0"/>
              <a:t>5 gennaio 2021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626234"/>
            <a:ext cx="8075295" cy="45256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L'imposta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bollo </a:t>
            </a:r>
            <a:r>
              <a:rPr sz="1800" dirty="0">
                <a:latin typeface="Times New Roman"/>
                <a:cs typeface="Times New Roman"/>
              </a:rPr>
              <a:t>è </a:t>
            </a:r>
            <a:r>
              <a:rPr sz="1800" spc="-5" dirty="0">
                <a:latin typeface="Times New Roman"/>
                <a:cs typeface="Times New Roman"/>
              </a:rPr>
              <a:t>disciplinata </a:t>
            </a:r>
            <a:r>
              <a:rPr sz="1800" dirty="0">
                <a:latin typeface="Times New Roman"/>
                <a:cs typeface="Times New Roman"/>
              </a:rPr>
              <a:t>dal </a:t>
            </a:r>
            <a:r>
              <a:rPr sz="1800" spc="-40" dirty="0">
                <a:latin typeface="Times New Roman"/>
                <a:cs typeface="Times New Roman"/>
              </a:rPr>
              <a:t>d.P.R. </a:t>
            </a:r>
            <a:r>
              <a:rPr sz="1800" dirty="0">
                <a:latin typeface="Times New Roman"/>
                <a:cs typeface="Times New Roman"/>
              </a:rPr>
              <a:t>26 </a:t>
            </a:r>
            <a:r>
              <a:rPr sz="1800" spc="-5" dirty="0">
                <a:latin typeface="Times New Roman"/>
                <a:cs typeface="Times New Roman"/>
              </a:rPr>
              <a:t>ottobre </a:t>
            </a:r>
            <a:r>
              <a:rPr sz="1800" dirty="0">
                <a:latin typeface="Times New Roman"/>
                <a:cs typeface="Times New Roman"/>
              </a:rPr>
              <a:t>1972, n. </a:t>
            </a:r>
            <a:r>
              <a:rPr sz="1800" spc="-5" dirty="0">
                <a:latin typeface="Times New Roman"/>
                <a:cs typeface="Times New Roman"/>
              </a:rPr>
              <a:t>642, il quale, all'articolo </a:t>
            </a:r>
            <a:r>
              <a:rPr sz="1800" dirty="0">
                <a:latin typeface="Times New Roman"/>
                <a:cs typeface="Times New Roman"/>
              </a:rPr>
              <a:t> 1, </a:t>
            </a:r>
            <a:r>
              <a:rPr sz="1800" spc="-5" dirty="0">
                <a:latin typeface="Times New Roman"/>
                <a:cs typeface="Times New Roman"/>
              </a:rPr>
              <a:t>dispone </a:t>
            </a:r>
            <a:r>
              <a:rPr sz="1800" dirty="0">
                <a:latin typeface="Times New Roman"/>
                <a:cs typeface="Times New Roman"/>
              </a:rPr>
              <a:t>che </a:t>
            </a:r>
            <a:r>
              <a:rPr sz="1800" spc="-5" dirty="0">
                <a:latin typeface="Times New Roman"/>
                <a:cs typeface="Times New Roman"/>
              </a:rPr>
              <a:t>"</a:t>
            </a:r>
            <a:r>
              <a:rPr sz="1800" i="1" spc="-5" dirty="0">
                <a:latin typeface="Times New Roman"/>
                <a:cs typeface="Times New Roman"/>
              </a:rPr>
              <a:t>Sono </a:t>
            </a:r>
            <a:r>
              <a:rPr sz="1800" i="1" dirty="0">
                <a:latin typeface="Times New Roman"/>
                <a:cs typeface="Times New Roman"/>
              </a:rPr>
              <a:t>soggetti </a:t>
            </a:r>
            <a:r>
              <a:rPr sz="1800" i="1" spc="-5" dirty="0">
                <a:latin typeface="Times New Roman"/>
                <a:cs typeface="Times New Roman"/>
              </a:rPr>
              <a:t>all'imposta (...) </a:t>
            </a:r>
            <a:r>
              <a:rPr sz="1800" i="1" dirty="0">
                <a:latin typeface="Times New Roman"/>
                <a:cs typeface="Times New Roman"/>
              </a:rPr>
              <a:t>gli </a:t>
            </a:r>
            <a:r>
              <a:rPr sz="1800" i="1" spc="-5" dirty="0">
                <a:latin typeface="Times New Roman"/>
                <a:cs typeface="Times New Roman"/>
              </a:rPr>
              <a:t>atti, documenti </a:t>
            </a:r>
            <a:r>
              <a:rPr sz="1800" i="1" dirty="0">
                <a:latin typeface="Times New Roman"/>
                <a:cs typeface="Times New Roman"/>
              </a:rPr>
              <a:t>e </a:t>
            </a:r>
            <a:r>
              <a:rPr sz="1800" i="1" spc="-10" dirty="0">
                <a:latin typeface="Times New Roman"/>
                <a:cs typeface="Times New Roman"/>
              </a:rPr>
              <a:t>registri </a:t>
            </a:r>
            <a:r>
              <a:rPr sz="1800" i="1" dirty="0">
                <a:latin typeface="Times New Roman"/>
                <a:cs typeface="Times New Roman"/>
              </a:rPr>
              <a:t>indicati 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nell'annessa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tariffa</a:t>
            </a:r>
            <a:r>
              <a:rPr sz="1800" dirty="0">
                <a:latin typeface="Times New Roman"/>
                <a:cs typeface="Times New Roman"/>
              </a:rPr>
              <a:t>".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latin typeface="Times New Roman"/>
                <a:cs typeface="Times New Roman"/>
              </a:rPr>
              <a:t>L'articolo </a:t>
            </a:r>
            <a:r>
              <a:rPr sz="1800" spc="-10" dirty="0">
                <a:latin typeface="Times New Roman"/>
                <a:cs typeface="Times New Roman"/>
              </a:rPr>
              <a:t>2, comma </a:t>
            </a:r>
            <a:r>
              <a:rPr sz="1800" dirty="0">
                <a:latin typeface="Times New Roman"/>
                <a:cs typeface="Times New Roman"/>
              </a:rPr>
              <a:t>1 </a:t>
            </a:r>
            <a:r>
              <a:rPr sz="1800" spc="-5" dirty="0">
                <a:latin typeface="Times New Roman"/>
                <a:cs typeface="Times New Roman"/>
              </a:rPr>
              <a:t>stabilisce </a:t>
            </a:r>
            <a:r>
              <a:rPr sz="1800" dirty="0">
                <a:latin typeface="Times New Roman"/>
                <a:cs typeface="Times New Roman"/>
              </a:rPr>
              <a:t>che </a:t>
            </a:r>
            <a:r>
              <a:rPr sz="1800" spc="-5" dirty="0">
                <a:latin typeface="Times New Roman"/>
                <a:cs typeface="Times New Roman"/>
              </a:rPr>
              <a:t>"</a:t>
            </a:r>
            <a:r>
              <a:rPr sz="1800" i="1" spc="-5" dirty="0">
                <a:latin typeface="Times New Roman"/>
                <a:cs typeface="Times New Roman"/>
              </a:rPr>
              <a:t>L'imposta </a:t>
            </a:r>
            <a:r>
              <a:rPr sz="1800" i="1" dirty="0">
                <a:latin typeface="Times New Roman"/>
                <a:cs typeface="Times New Roman"/>
              </a:rPr>
              <a:t>di </a:t>
            </a:r>
            <a:r>
              <a:rPr sz="1800" i="1" spc="-5" dirty="0">
                <a:latin typeface="Times New Roman"/>
                <a:cs typeface="Times New Roman"/>
              </a:rPr>
              <a:t>bollo </a:t>
            </a:r>
            <a:r>
              <a:rPr sz="1800" i="1" dirty="0">
                <a:latin typeface="Times New Roman"/>
                <a:cs typeface="Times New Roman"/>
              </a:rPr>
              <a:t>è </a:t>
            </a:r>
            <a:r>
              <a:rPr sz="1800" i="1" spc="-5" dirty="0">
                <a:latin typeface="Times New Roman"/>
                <a:cs typeface="Times New Roman"/>
              </a:rPr>
              <a:t>dovuta </a:t>
            </a:r>
            <a:r>
              <a:rPr sz="1800" i="1" dirty="0">
                <a:latin typeface="Times New Roman"/>
                <a:cs typeface="Times New Roman"/>
              </a:rPr>
              <a:t>fin </a:t>
            </a:r>
            <a:r>
              <a:rPr sz="1800" i="1" spc="-5" dirty="0">
                <a:latin typeface="Times New Roman"/>
                <a:cs typeface="Times New Roman"/>
              </a:rPr>
              <a:t>dall'origine per </a:t>
            </a:r>
            <a:r>
              <a:rPr sz="1800" i="1" dirty="0">
                <a:latin typeface="Times New Roman"/>
                <a:cs typeface="Times New Roman"/>
              </a:rPr>
              <a:t>gli 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atti, i </a:t>
            </a:r>
            <a:r>
              <a:rPr sz="1800" i="1" spc="-5" dirty="0">
                <a:latin typeface="Times New Roman"/>
                <a:cs typeface="Times New Roman"/>
              </a:rPr>
              <a:t>documenti </a:t>
            </a:r>
            <a:r>
              <a:rPr sz="1800" i="1" dirty="0">
                <a:latin typeface="Times New Roman"/>
                <a:cs typeface="Times New Roman"/>
              </a:rPr>
              <a:t>e i </a:t>
            </a:r>
            <a:r>
              <a:rPr sz="1800" i="1" spc="-10" dirty="0">
                <a:latin typeface="Times New Roman"/>
                <a:cs typeface="Times New Roman"/>
              </a:rPr>
              <a:t>registri </a:t>
            </a:r>
            <a:r>
              <a:rPr sz="1800" i="1" spc="-5" dirty="0">
                <a:latin typeface="Times New Roman"/>
                <a:cs typeface="Times New Roman"/>
              </a:rPr>
              <a:t>indicati nella parte prima </a:t>
            </a:r>
            <a:r>
              <a:rPr sz="1800" i="1" dirty="0">
                <a:latin typeface="Times New Roman"/>
                <a:cs typeface="Times New Roman"/>
              </a:rPr>
              <a:t>della </a:t>
            </a:r>
            <a:r>
              <a:rPr sz="1800" i="1" spc="-5" dirty="0">
                <a:latin typeface="Times New Roman"/>
                <a:cs typeface="Times New Roman"/>
              </a:rPr>
              <a:t>tariffa, se formati nello </a:t>
            </a:r>
            <a:r>
              <a:rPr sz="1800" i="1" dirty="0">
                <a:latin typeface="Times New Roman"/>
                <a:cs typeface="Times New Roman"/>
              </a:rPr>
              <a:t> Stato, ed in caso d'uso </a:t>
            </a:r>
            <a:r>
              <a:rPr sz="1800" i="1" spc="-5" dirty="0">
                <a:latin typeface="Times New Roman"/>
                <a:cs typeface="Times New Roman"/>
              </a:rPr>
              <a:t>per quelli </a:t>
            </a:r>
            <a:r>
              <a:rPr sz="1800" i="1" dirty="0">
                <a:latin typeface="Times New Roman"/>
                <a:cs typeface="Times New Roman"/>
              </a:rPr>
              <a:t>indicati </a:t>
            </a:r>
            <a:r>
              <a:rPr sz="1800" i="1" spc="-5" dirty="0">
                <a:latin typeface="Times New Roman"/>
                <a:cs typeface="Times New Roman"/>
              </a:rPr>
              <a:t>nella parte seconda". </a:t>
            </a:r>
            <a:r>
              <a:rPr sz="1800" i="1" spc="-10" dirty="0">
                <a:latin typeface="Times New Roman"/>
                <a:cs typeface="Times New Roman"/>
              </a:rPr>
              <a:t>Il </a:t>
            </a:r>
            <a:r>
              <a:rPr sz="1800" i="1" spc="-5" dirty="0">
                <a:latin typeface="Times New Roman"/>
                <a:cs typeface="Times New Roman"/>
              </a:rPr>
              <a:t>comma </a:t>
            </a:r>
            <a:r>
              <a:rPr sz="1800" i="1" dirty="0">
                <a:latin typeface="Times New Roman"/>
                <a:cs typeface="Times New Roman"/>
              </a:rPr>
              <a:t>2 </a:t>
            </a:r>
            <a:r>
              <a:rPr sz="1800" i="1" spc="-5" dirty="0">
                <a:latin typeface="Times New Roman"/>
                <a:cs typeface="Times New Roman"/>
              </a:rPr>
              <a:t>dello stesso </a:t>
            </a:r>
            <a:r>
              <a:rPr sz="1800" i="1" dirty="0">
                <a:latin typeface="Times New Roman"/>
                <a:cs typeface="Times New Roman"/>
              </a:rPr>
              <a:t> articolo </a:t>
            </a:r>
            <a:r>
              <a:rPr sz="1800" i="1" spc="-5" dirty="0">
                <a:latin typeface="Times New Roman"/>
                <a:cs typeface="Times New Roman"/>
              </a:rPr>
              <a:t>specifica </a:t>
            </a:r>
            <a:r>
              <a:rPr sz="1800" i="1" dirty="0">
                <a:latin typeface="Times New Roman"/>
                <a:cs typeface="Times New Roman"/>
              </a:rPr>
              <a:t>che </a:t>
            </a:r>
            <a:r>
              <a:rPr sz="1800" i="1" spc="-5" dirty="0">
                <a:latin typeface="Times New Roman"/>
                <a:cs typeface="Times New Roman"/>
              </a:rPr>
              <a:t>"Si </a:t>
            </a:r>
            <a:r>
              <a:rPr sz="1800" i="1" dirty="0">
                <a:latin typeface="Times New Roman"/>
                <a:cs typeface="Times New Roman"/>
              </a:rPr>
              <a:t>ha </a:t>
            </a:r>
            <a:r>
              <a:rPr sz="1800" i="1" spc="-5" dirty="0">
                <a:latin typeface="Times New Roman"/>
                <a:cs typeface="Times New Roman"/>
              </a:rPr>
              <a:t>caso </a:t>
            </a:r>
            <a:r>
              <a:rPr sz="1800" i="1" dirty="0">
                <a:latin typeface="Times New Roman"/>
                <a:cs typeface="Times New Roman"/>
              </a:rPr>
              <a:t>d'uso quando gli atti, i </a:t>
            </a:r>
            <a:r>
              <a:rPr sz="1800" i="1" spc="-5" dirty="0">
                <a:latin typeface="Times New Roman"/>
                <a:cs typeface="Times New Roman"/>
              </a:rPr>
              <a:t>documenti </a:t>
            </a:r>
            <a:r>
              <a:rPr sz="1800" i="1" dirty="0">
                <a:latin typeface="Times New Roman"/>
                <a:cs typeface="Times New Roman"/>
              </a:rPr>
              <a:t>e i </a:t>
            </a:r>
            <a:r>
              <a:rPr sz="1800" i="1" spc="-10" dirty="0">
                <a:latin typeface="Times New Roman"/>
                <a:cs typeface="Times New Roman"/>
              </a:rPr>
              <a:t>registri </a:t>
            </a:r>
            <a:r>
              <a:rPr sz="1800" i="1" dirty="0">
                <a:latin typeface="Times New Roman"/>
                <a:cs typeface="Times New Roman"/>
              </a:rPr>
              <a:t>sono 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10" dirty="0">
                <a:latin typeface="Times New Roman"/>
                <a:cs typeface="Times New Roman"/>
              </a:rPr>
              <a:t>presentati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all'ufficio</a:t>
            </a:r>
            <a:r>
              <a:rPr sz="1800" i="1" spc="-2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del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20" dirty="0">
                <a:latin typeface="Times New Roman"/>
                <a:cs typeface="Times New Roman"/>
              </a:rPr>
              <a:t>registro</a:t>
            </a:r>
            <a:r>
              <a:rPr sz="1800" i="1" spc="1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per</a:t>
            </a:r>
            <a:r>
              <a:rPr sz="1800" i="1" spc="-1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la</a:t>
            </a:r>
            <a:r>
              <a:rPr sz="1800" i="1" spc="-10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registrazione".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Al riguardo,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con riferimento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al quesito relativo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alla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procedura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gara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negoziata,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 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in particolare alla "domanda di partecipazione</a:t>
            </a:r>
            <a:r>
              <a:rPr sz="1800" spc="-5" dirty="0">
                <a:latin typeface="Times New Roman"/>
                <a:cs typeface="Times New Roman"/>
              </a:rPr>
              <a:t>" si concorda con la </a:t>
            </a:r>
            <a:r>
              <a:rPr sz="1800" dirty="0">
                <a:latin typeface="Times New Roman"/>
                <a:cs typeface="Times New Roman"/>
              </a:rPr>
              <a:t>tesi </a:t>
            </a:r>
            <a:r>
              <a:rPr sz="1800" spc="-5" dirty="0">
                <a:latin typeface="Times New Roman"/>
                <a:cs typeface="Times New Roman"/>
              </a:rPr>
              <a:t>del Comune </a:t>
            </a:r>
            <a:r>
              <a:rPr sz="1800" dirty="0">
                <a:latin typeface="Times New Roman"/>
                <a:cs typeface="Times New Roman"/>
              </a:rPr>
              <a:t> istante in </a:t>
            </a:r>
            <a:r>
              <a:rPr sz="1800" spc="-5" dirty="0">
                <a:latin typeface="Times New Roman"/>
                <a:cs typeface="Times New Roman"/>
              </a:rPr>
              <a:t>ordine </a:t>
            </a:r>
            <a:r>
              <a:rPr sz="1800" dirty="0">
                <a:latin typeface="Times New Roman"/>
                <a:cs typeface="Times New Roman"/>
              </a:rPr>
              <a:t>alla </a:t>
            </a:r>
            <a:r>
              <a:rPr sz="1800" spc="-5" dirty="0">
                <a:latin typeface="Times New Roman"/>
                <a:cs typeface="Times New Roman"/>
              </a:rPr>
              <a:t>circostanza che </a:t>
            </a:r>
            <a:r>
              <a:rPr sz="1800" dirty="0">
                <a:latin typeface="Times New Roman"/>
                <a:cs typeface="Times New Roman"/>
              </a:rPr>
              <a:t>tale </a:t>
            </a:r>
            <a:r>
              <a:rPr sz="1800" spc="-5" dirty="0">
                <a:latin typeface="Times New Roman"/>
                <a:cs typeface="Times New Roman"/>
              </a:rPr>
              <a:t>documento </a:t>
            </a:r>
            <a:r>
              <a:rPr sz="1800" dirty="0">
                <a:latin typeface="Times New Roman"/>
                <a:cs typeface="Times New Roman"/>
              </a:rPr>
              <a:t>non rientra </a:t>
            </a:r>
            <a:r>
              <a:rPr sz="1800" spc="-5" dirty="0">
                <a:latin typeface="Times New Roman"/>
                <a:cs typeface="Times New Roman"/>
              </a:rPr>
              <a:t>tra </a:t>
            </a:r>
            <a:r>
              <a:rPr sz="1800" dirty="0">
                <a:latin typeface="Times New Roman"/>
                <a:cs typeface="Times New Roman"/>
              </a:rPr>
              <a:t>quelli </a:t>
            </a:r>
            <a:r>
              <a:rPr sz="1800" spc="-5" dirty="0">
                <a:latin typeface="Times New Roman"/>
                <a:cs typeface="Times New Roman"/>
              </a:rPr>
              <a:t>previsti </a:t>
            </a:r>
            <a:r>
              <a:rPr sz="1800" dirty="0">
                <a:latin typeface="Times New Roman"/>
                <a:cs typeface="Times New Roman"/>
              </a:rPr>
              <a:t> dall'art. 3 della </a:t>
            </a:r>
            <a:r>
              <a:rPr sz="1800" spc="-25" dirty="0">
                <a:latin typeface="Times New Roman"/>
                <a:cs typeface="Times New Roman"/>
              </a:rPr>
              <a:t>Tariffa.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Ciò in quanto, l'adesione ad una procedura negoziata non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necessiterebbe di una formale domanda di partecipazione da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parte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dell'operatore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economico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invitato, il quale </a:t>
            </a:r>
            <a:r>
              <a:rPr sz="18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potrebbe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limitarsi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 </a:t>
            </a:r>
            <a:r>
              <a:rPr sz="18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presentare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la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documentazione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amministrativa</a:t>
            </a:r>
            <a:r>
              <a:rPr sz="1800" b="1" u="sng" spc="26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richiesta.</a:t>
            </a:r>
            <a:r>
              <a:rPr sz="1800" b="1" u="sng" spc="254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Pertanto,</a:t>
            </a:r>
            <a:r>
              <a:rPr sz="1800" b="1" u="sng" spc="28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tale</a:t>
            </a:r>
            <a:r>
              <a:rPr sz="1800" b="1" u="sng" spc="28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documento</a:t>
            </a:r>
            <a:r>
              <a:rPr sz="1800" b="1" u="sng" spc="27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non</a:t>
            </a:r>
            <a:r>
              <a:rPr sz="1800" b="1" u="sng" spc="26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deve</a:t>
            </a:r>
            <a:r>
              <a:rPr sz="1800" b="1" u="sng" spc="27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essere</a:t>
            </a:r>
            <a:r>
              <a:rPr sz="1800" b="1" u="sng" spc="27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assoggettato </a:t>
            </a:r>
            <a:r>
              <a:rPr sz="1800" b="1" spc="-43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ad imposta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bollo.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8324088" y="6464985"/>
            <a:ext cx="309879" cy="1632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r>
              <a:rPr lang="it-IT" dirty="0"/>
              <a:t>104</a:t>
            </a:r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71194" y="457327"/>
            <a:ext cx="719963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11125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Imposta</a:t>
            </a:r>
            <a:r>
              <a:rPr sz="2400" dirty="0"/>
              <a:t> </a:t>
            </a:r>
            <a:r>
              <a:rPr sz="2400" spc="-5" dirty="0"/>
              <a:t>di</a:t>
            </a:r>
            <a:r>
              <a:rPr sz="2400" spc="5" dirty="0"/>
              <a:t> </a:t>
            </a:r>
            <a:r>
              <a:rPr sz="2400" dirty="0"/>
              <a:t>bollo</a:t>
            </a:r>
            <a:r>
              <a:rPr sz="2400" spc="-10" dirty="0"/>
              <a:t> </a:t>
            </a:r>
            <a:r>
              <a:rPr sz="2400" dirty="0"/>
              <a:t>sulle</a:t>
            </a:r>
            <a:r>
              <a:rPr sz="2400" spc="-20" dirty="0"/>
              <a:t> </a:t>
            </a:r>
            <a:r>
              <a:rPr sz="2400" spc="-5" dirty="0"/>
              <a:t>istanze</a:t>
            </a:r>
            <a:r>
              <a:rPr sz="2400" spc="10" dirty="0"/>
              <a:t> </a:t>
            </a:r>
            <a:r>
              <a:rPr sz="2400" spc="-5" dirty="0"/>
              <a:t>di partecipazione</a:t>
            </a:r>
            <a:r>
              <a:rPr sz="2400" spc="5" dirty="0"/>
              <a:t> </a:t>
            </a:r>
            <a:r>
              <a:rPr sz="2400" dirty="0"/>
              <a:t>a</a:t>
            </a:r>
            <a:r>
              <a:rPr sz="2400" spc="5" dirty="0"/>
              <a:t> </a:t>
            </a:r>
            <a:r>
              <a:rPr sz="2400" spc="-15" dirty="0"/>
              <a:t>gare </a:t>
            </a:r>
            <a:r>
              <a:rPr sz="2400" spc="-10" dirty="0"/>
              <a:t> </a:t>
            </a:r>
            <a:r>
              <a:rPr sz="2400" spc="-5" dirty="0"/>
              <a:t>Inte</a:t>
            </a:r>
            <a:r>
              <a:rPr sz="2400" dirty="0"/>
              <a:t>r</a:t>
            </a:r>
            <a:r>
              <a:rPr sz="2400" spc="-5" dirty="0"/>
              <a:t>pel</a:t>
            </a:r>
            <a:r>
              <a:rPr sz="2400" dirty="0"/>
              <a:t>lo</a:t>
            </a:r>
            <a:r>
              <a:rPr sz="2400" spc="-160" dirty="0"/>
              <a:t> </a:t>
            </a:r>
            <a:r>
              <a:rPr sz="2400" spc="-5" dirty="0"/>
              <a:t>Agen</a:t>
            </a:r>
            <a:r>
              <a:rPr sz="2400" spc="-35" dirty="0"/>
              <a:t>z</a:t>
            </a:r>
            <a:r>
              <a:rPr sz="2400" dirty="0"/>
              <a:t>ia</a:t>
            </a:r>
            <a:r>
              <a:rPr sz="2400" spc="10" dirty="0"/>
              <a:t> </a:t>
            </a:r>
            <a:r>
              <a:rPr sz="2400" dirty="0"/>
              <a:t>del</a:t>
            </a:r>
            <a:r>
              <a:rPr sz="2400" spc="5" dirty="0"/>
              <a:t>l</a:t>
            </a:r>
            <a:r>
              <a:rPr sz="2400" dirty="0"/>
              <a:t>e</a:t>
            </a:r>
            <a:r>
              <a:rPr sz="2400" spc="-25" dirty="0"/>
              <a:t> </a:t>
            </a:r>
            <a:r>
              <a:rPr sz="2400" spc="-5" dirty="0"/>
              <a:t>E</a:t>
            </a:r>
            <a:r>
              <a:rPr sz="2400" spc="-15" dirty="0"/>
              <a:t>n</a:t>
            </a:r>
            <a:r>
              <a:rPr sz="2400" dirty="0"/>
              <a:t>trate </a:t>
            </a:r>
            <a:r>
              <a:rPr sz="2400" spc="-15" dirty="0"/>
              <a:t>n</a:t>
            </a:r>
            <a:r>
              <a:rPr sz="2400" dirty="0"/>
              <a:t>.</a:t>
            </a:r>
            <a:r>
              <a:rPr sz="2400" spc="5" dirty="0"/>
              <a:t> </a:t>
            </a:r>
            <a:r>
              <a:rPr sz="2400" dirty="0"/>
              <a:t>7 </a:t>
            </a:r>
            <a:r>
              <a:rPr sz="2400" spc="-5" dirty="0"/>
              <a:t>del</a:t>
            </a:r>
            <a:r>
              <a:rPr sz="2400" spc="-10" dirty="0"/>
              <a:t> </a:t>
            </a:r>
            <a:r>
              <a:rPr sz="2400" dirty="0"/>
              <a:t>5 gennaio 2021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626234"/>
            <a:ext cx="8074025" cy="4196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Con riferimento all'indagine </a:t>
            </a:r>
            <a:r>
              <a:rPr sz="1800" b="1" u="sng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mercato</a:t>
            </a:r>
            <a:r>
              <a:rPr sz="1800" spc="-5" dirty="0">
                <a:latin typeface="Times New Roman"/>
                <a:cs typeface="Times New Roman"/>
              </a:rPr>
              <a:t>, </a:t>
            </a:r>
            <a:r>
              <a:rPr sz="1800" b="1" spc="-5" dirty="0">
                <a:latin typeface="Times New Roman"/>
                <a:cs typeface="Times New Roman"/>
              </a:rPr>
              <a:t>che anticipa </a:t>
            </a:r>
            <a:r>
              <a:rPr sz="1800" b="1" dirty="0">
                <a:latin typeface="Times New Roman"/>
                <a:cs typeface="Times New Roman"/>
              </a:rPr>
              <a:t>la </a:t>
            </a:r>
            <a:r>
              <a:rPr sz="1800" b="1" spc="-10" dirty="0">
                <a:latin typeface="Times New Roman"/>
                <a:cs typeface="Times New Roman"/>
              </a:rPr>
              <a:t>procedura </a:t>
            </a:r>
            <a:r>
              <a:rPr sz="1800" b="1" spc="-5" dirty="0">
                <a:latin typeface="Times New Roman"/>
                <a:cs typeface="Times New Roman"/>
              </a:rPr>
              <a:t>di gara, </a:t>
            </a:r>
            <a:r>
              <a:rPr sz="1800" b="1" dirty="0">
                <a:latin typeface="Times New Roman"/>
                <a:cs typeface="Times New Roman"/>
              </a:rPr>
              <a:t>e </a:t>
            </a:r>
            <a:r>
              <a:rPr sz="1800" b="1" spc="-5" dirty="0">
                <a:latin typeface="Times New Roman"/>
                <a:cs typeface="Times New Roman"/>
              </a:rPr>
              <a:t>che </a:t>
            </a:r>
            <a:r>
              <a:rPr sz="1800" b="1" dirty="0">
                <a:latin typeface="Times New Roman"/>
                <a:cs typeface="Times New Roman"/>
              </a:rPr>
              <a:t>è 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finalizzata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ad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individuare</a:t>
            </a:r>
            <a:r>
              <a:rPr sz="1800" b="1" dirty="0">
                <a:latin typeface="Times New Roman"/>
                <a:cs typeface="Times New Roman"/>
              </a:rPr>
              <a:t> le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imprese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da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consultare</a:t>
            </a:r>
            <a:r>
              <a:rPr sz="1800" b="1" spc="-5" dirty="0">
                <a:latin typeface="Times New Roman"/>
                <a:cs typeface="Times New Roman"/>
              </a:rPr>
              <a:t> ai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fini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di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un</a:t>
            </a:r>
            <a:r>
              <a:rPr sz="1800" b="1" spc="44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affidamento 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diretto,</a:t>
            </a:r>
            <a:r>
              <a:rPr sz="1800" b="1" dirty="0">
                <a:latin typeface="Times New Roman"/>
                <a:cs typeface="Times New Roman"/>
              </a:rPr>
              <a:t> o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da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invitare,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in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una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seconda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fase</a:t>
            </a:r>
            <a:r>
              <a:rPr sz="1800" b="1" dirty="0">
                <a:latin typeface="Times New Roman"/>
                <a:cs typeface="Times New Roman"/>
              </a:rPr>
              <a:t> (meramente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potenziale)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ad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una </a:t>
            </a:r>
            <a:r>
              <a:rPr sz="1800" b="1" spc="-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procedura </a:t>
            </a:r>
            <a:r>
              <a:rPr sz="1800" b="1" spc="-5" dirty="0">
                <a:latin typeface="Times New Roman"/>
                <a:cs typeface="Times New Roman"/>
              </a:rPr>
              <a:t>negoziata</a:t>
            </a:r>
            <a:r>
              <a:rPr sz="1800" spc="-5" dirty="0">
                <a:latin typeface="Times New Roman"/>
                <a:cs typeface="Times New Roman"/>
              </a:rPr>
              <a:t>, </a:t>
            </a:r>
            <a:r>
              <a:rPr sz="1800" dirty="0">
                <a:latin typeface="Times New Roman"/>
                <a:cs typeface="Times New Roman"/>
              </a:rPr>
              <a:t>dall'esame </a:t>
            </a:r>
            <a:r>
              <a:rPr sz="1800" spc="-5" dirty="0">
                <a:latin typeface="Times New Roman"/>
                <a:cs typeface="Times New Roman"/>
              </a:rPr>
              <a:t>della documentazione inviata alla scrivente si desume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che </a:t>
            </a:r>
            <a:r>
              <a:rPr sz="1800" spc="-5" dirty="0">
                <a:latin typeface="Times New Roman"/>
                <a:cs typeface="Times New Roman"/>
              </a:rPr>
              <a:t>la stessa </a:t>
            </a:r>
            <a:r>
              <a:rPr sz="1800" dirty="0">
                <a:latin typeface="Times New Roman"/>
                <a:cs typeface="Times New Roman"/>
              </a:rPr>
              <a:t>è </a:t>
            </a:r>
            <a:r>
              <a:rPr sz="1800" spc="-5" dirty="0">
                <a:latin typeface="Times New Roman"/>
                <a:cs typeface="Times New Roman"/>
              </a:rPr>
              <a:t>"svolta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modalità telematica, finalizzata all'individuazione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idonei </a:t>
            </a:r>
            <a:r>
              <a:rPr sz="1800" dirty="0">
                <a:latin typeface="Times New Roman"/>
                <a:cs typeface="Times New Roman"/>
              </a:rPr>
              <a:t> operatori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economici,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 invitare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successiva</a:t>
            </a:r>
            <a:r>
              <a:rPr sz="1800" dirty="0">
                <a:latin typeface="Times New Roman"/>
                <a:cs typeface="Times New Roman"/>
              </a:rPr>
              <a:t> procedura negoziata"..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Alla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stessa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dovrà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seguire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presentazione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manifestazioni</a:t>
            </a:r>
            <a:r>
              <a:rPr sz="1800" dirty="0">
                <a:latin typeface="Times New Roman"/>
                <a:cs typeface="Times New Roman"/>
              </a:rPr>
              <a:t> di </a:t>
            </a:r>
            <a:r>
              <a:rPr sz="1800" spc="-5" dirty="0">
                <a:latin typeface="Times New Roman"/>
                <a:cs typeface="Times New Roman"/>
              </a:rPr>
              <a:t>interesse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tramite </a:t>
            </a:r>
            <a:r>
              <a:rPr sz="1800" dirty="0">
                <a:latin typeface="Times New Roman"/>
                <a:cs typeface="Times New Roman"/>
              </a:rPr>
              <a:t> apposito </a:t>
            </a:r>
            <a:r>
              <a:rPr sz="1800" spc="-5" dirty="0">
                <a:latin typeface="Times New Roman"/>
                <a:cs typeface="Times New Roman"/>
              </a:rPr>
              <a:t>modello </a:t>
            </a:r>
            <a:r>
              <a:rPr sz="1800" dirty="0">
                <a:latin typeface="Times New Roman"/>
                <a:cs typeface="Times New Roman"/>
              </a:rPr>
              <a:t>e, come </a:t>
            </a:r>
            <a:r>
              <a:rPr sz="1800" spc="-5" dirty="0">
                <a:latin typeface="Times New Roman"/>
                <a:cs typeface="Times New Roman"/>
              </a:rPr>
              <a:t>precisato nell'articolo </a:t>
            </a:r>
            <a:r>
              <a:rPr sz="1800" dirty="0">
                <a:latin typeface="Times New Roman"/>
                <a:cs typeface="Times New Roman"/>
              </a:rPr>
              <a:t>15 </a:t>
            </a:r>
            <a:r>
              <a:rPr sz="1800" spc="-5" dirty="0">
                <a:latin typeface="Times New Roman"/>
                <a:cs typeface="Times New Roman"/>
              </a:rPr>
              <a:t>della </a:t>
            </a:r>
            <a:r>
              <a:rPr sz="1800" dirty="0">
                <a:latin typeface="Times New Roman"/>
                <a:cs typeface="Times New Roman"/>
              </a:rPr>
              <a:t>bozza </a:t>
            </a:r>
            <a:r>
              <a:rPr sz="1800" spc="-5" dirty="0">
                <a:latin typeface="Times New Roman"/>
                <a:cs typeface="Times New Roman"/>
              </a:rPr>
              <a:t>trasmessa </a:t>
            </a:r>
            <a:r>
              <a:rPr sz="1800" dirty="0">
                <a:latin typeface="Times New Roman"/>
                <a:cs typeface="Times New Roman"/>
              </a:rPr>
              <a:t>alla </a:t>
            </a:r>
            <a:r>
              <a:rPr sz="1800" spc="-5" dirty="0">
                <a:latin typeface="Times New Roman"/>
                <a:cs typeface="Times New Roman"/>
              </a:rPr>
              <a:t>scrivente,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si </a:t>
            </a:r>
            <a:r>
              <a:rPr sz="1800" b="1" dirty="0">
                <a:latin typeface="Times New Roman"/>
                <a:cs typeface="Times New Roman"/>
              </a:rPr>
              <a:t>tratta </a:t>
            </a:r>
            <a:r>
              <a:rPr sz="1800" b="1" spc="-5" dirty="0">
                <a:latin typeface="Times New Roman"/>
                <a:cs typeface="Times New Roman"/>
              </a:rPr>
              <a:t>di un avviso</a:t>
            </a:r>
            <a:r>
              <a:rPr sz="1800" spc="-5" dirty="0">
                <a:latin typeface="Times New Roman"/>
                <a:cs typeface="Times New Roman"/>
              </a:rPr>
              <a:t>, finalizzato </a:t>
            </a:r>
            <a:r>
              <a:rPr sz="1800" dirty="0">
                <a:latin typeface="Times New Roman"/>
                <a:cs typeface="Times New Roman"/>
              </a:rPr>
              <a:t>ad </a:t>
            </a:r>
            <a:r>
              <a:rPr sz="1800" spc="-5" dirty="0">
                <a:latin typeface="Times New Roman"/>
                <a:cs typeface="Times New Roman"/>
              </a:rPr>
              <a:t>una </a:t>
            </a:r>
            <a:r>
              <a:rPr sz="1800" dirty="0">
                <a:latin typeface="Times New Roman"/>
                <a:cs typeface="Times New Roman"/>
              </a:rPr>
              <a:t>ricerca </a:t>
            </a:r>
            <a:r>
              <a:rPr sz="1800" spc="-5" dirty="0">
                <a:latin typeface="Times New Roman"/>
                <a:cs typeface="Times New Roman"/>
              </a:rPr>
              <a:t>di mercato, </a:t>
            </a:r>
            <a:r>
              <a:rPr sz="1800" dirty="0">
                <a:latin typeface="Times New Roman"/>
                <a:cs typeface="Times New Roman"/>
              </a:rPr>
              <a:t>non </a:t>
            </a:r>
            <a:r>
              <a:rPr sz="1800" spc="-5" dirty="0">
                <a:latin typeface="Times New Roman"/>
                <a:cs typeface="Times New Roman"/>
              </a:rPr>
              <a:t>(...) </a:t>
            </a:r>
            <a:r>
              <a:rPr sz="1800" dirty="0">
                <a:latin typeface="Times New Roman"/>
                <a:cs typeface="Times New Roman"/>
              </a:rPr>
              <a:t>impegnativo per il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Comune",</a:t>
            </a:r>
            <a:r>
              <a:rPr sz="1800" dirty="0">
                <a:latin typeface="Times New Roman"/>
                <a:cs typeface="Times New Roman"/>
              </a:rPr>
              <a:t> che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"</a:t>
            </a:r>
            <a:r>
              <a:rPr sz="1800" b="1" spc="-5" dirty="0">
                <a:latin typeface="Times New Roman"/>
                <a:cs typeface="Times New Roman"/>
              </a:rPr>
              <a:t>non</a:t>
            </a:r>
            <a:r>
              <a:rPr sz="1800" b="1" dirty="0">
                <a:latin typeface="Times New Roman"/>
                <a:cs typeface="Times New Roman"/>
              </a:rPr>
              <a:t> costituisce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proposta</a:t>
            </a:r>
            <a:r>
              <a:rPr sz="1800" b="1" spc="-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contrattuale,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né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offerta</a:t>
            </a:r>
            <a:r>
              <a:rPr sz="1800" b="1" dirty="0">
                <a:latin typeface="Times New Roman"/>
                <a:cs typeface="Times New Roman"/>
              </a:rPr>
              <a:t> o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promessa</a:t>
            </a:r>
            <a:r>
              <a:rPr sz="1800" b="1" spc="-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al </a:t>
            </a:r>
            <a:r>
              <a:rPr sz="1800" b="1" spc="-434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pubblico" </a:t>
            </a:r>
            <a:r>
              <a:rPr sz="1800" dirty="0">
                <a:latin typeface="Times New Roman"/>
                <a:cs typeface="Times New Roman"/>
              </a:rPr>
              <a:t>e che </a:t>
            </a:r>
            <a:r>
              <a:rPr sz="1800" spc="-5" dirty="0">
                <a:latin typeface="Times New Roman"/>
                <a:cs typeface="Times New Roman"/>
              </a:rPr>
              <a:t>"</a:t>
            </a:r>
            <a:r>
              <a:rPr sz="1800" b="1" spc="-5" dirty="0">
                <a:latin typeface="Times New Roman"/>
                <a:cs typeface="Times New Roman"/>
              </a:rPr>
              <a:t>non </a:t>
            </a:r>
            <a:r>
              <a:rPr sz="1800" b="1" dirty="0">
                <a:latin typeface="Times New Roman"/>
                <a:cs typeface="Times New Roman"/>
              </a:rPr>
              <a:t>vincola </a:t>
            </a:r>
            <a:r>
              <a:rPr sz="1800" b="1" spc="-5" dirty="0">
                <a:latin typeface="Times New Roman"/>
                <a:cs typeface="Times New Roman"/>
              </a:rPr>
              <a:t>in alcun modo l'amministrazione </a:t>
            </a:r>
            <a:r>
              <a:rPr sz="1800" spc="-5" dirty="0">
                <a:latin typeface="Times New Roman"/>
                <a:cs typeface="Times New Roman"/>
              </a:rPr>
              <a:t>comunale, </a:t>
            </a:r>
            <a:r>
              <a:rPr sz="1800" b="1" spc="-5" dirty="0">
                <a:latin typeface="Times New Roman"/>
                <a:cs typeface="Times New Roman"/>
              </a:rPr>
              <a:t>che </a:t>
            </a:r>
            <a:r>
              <a:rPr sz="1800" b="1" dirty="0">
                <a:latin typeface="Times New Roman"/>
                <a:cs typeface="Times New Roman"/>
              </a:rPr>
              <a:t>sarà 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libera </a:t>
            </a:r>
            <a:r>
              <a:rPr sz="1800" b="1" spc="-5" dirty="0">
                <a:latin typeface="Times New Roman"/>
                <a:cs typeface="Times New Roman"/>
              </a:rPr>
              <a:t>di </a:t>
            </a:r>
            <a:r>
              <a:rPr sz="1800" b="1" spc="-10" dirty="0">
                <a:latin typeface="Times New Roman"/>
                <a:cs typeface="Times New Roman"/>
              </a:rPr>
              <a:t>sospendere </a:t>
            </a:r>
            <a:r>
              <a:rPr sz="1800" b="1" dirty="0">
                <a:latin typeface="Times New Roman"/>
                <a:cs typeface="Times New Roman"/>
              </a:rPr>
              <a:t>o </a:t>
            </a:r>
            <a:r>
              <a:rPr sz="1800" b="1" spc="-10" dirty="0">
                <a:latin typeface="Times New Roman"/>
                <a:cs typeface="Times New Roman"/>
              </a:rPr>
              <a:t>interrompere </a:t>
            </a:r>
            <a:r>
              <a:rPr sz="1800" b="1" dirty="0">
                <a:latin typeface="Times New Roman"/>
                <a:cs typeface="Times New Roman"/>
              </a:rPr>
              <a:t>o </a:t>
            </a:r>
            <a:r>
              <a:rPr sz="1800" b="1" spc="-5" dirty="0">
                <a:latin typeface="Times New Roman"/>
                <a:cs typeface="Times New Roman"/>
              </a:rPr>
              <a:t>modificare, in </a:t>
            </a:r>
            <a:r>
              <a:rPr sz="1800" b="1" dirty="0">
                <a:latin typeface="Times New Roman"/>
                <a:cs typeface="Times New Roman"/>
              </a:rPr>
              <a:t>tutto o </a:t>
            </a:r>
            <a:r>
              <a:rPr sz="1800" b="1" spc="-5" dirty="0">
                <a:latin typeface="Times New Roman"/>
                <a:cs typeface="Times New Roman"/>
              </a:rPr>
              <a:t>in </a:t>
            </a:r>
            <a:r>
              <a:rPr sz="1800" b="1" dirty="0">
                <a:latin typeface="Times New Roman"/>
                <a:cs typeface="Times New Roman"/>
              </a:rPr>
              <a:t>parte, la </a:t>
            </a:r>
            <a:r>
              <a:rPr sz="1800" b="1" spc="-10" dirty="0">
                <a:latin typeface="Times New Roman"/>
                <a:cs typeface="Times New Roman"/>
              </a:rPr>
              <a:t>procedura </a:t>
            </a:r>
            <a:r>
              <a:rPr sz="1800" b="1" spc="-5" dirty="0">
                <a:latin typeface="Times New Roman"/>
                <a:cs typeface="Times New Roman"/>
              </a:rPr>
              <a:t> in essere, ed eventualmente anche di avviare </a:t>
            </a:r>
            <a:r>
              <a:rPr sz="1800" b="1" spc="-10" dirty="0">
                <a:latin typeface="Times New Roman"/>
                <a:cs typeface="Times New Roman"/>
              </a:rPr>
              <a:t>altre procedure, senza </a:t>
            </a:r>
            <a:r>
              <a:rPr sz="1800" b="1" spc="-5" dirty="0">
                <a:latin typeface="Times New Roman"/>
                <a:cs typeface="Times New Roman"/>
              </a:rPr>
              <a:t>che </a:t>
            </a:r>
            <a:r>
              <a:rPr sz="1800" b="1" dirty="0">
                <a:latin typeface="Times New Roman"/>
                <a:cs typeface="Times New Roman"/>
              </a:rPr>
              <a:t>i soggetti 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che</a:t>
            </a:r>
            <a:r>
              <a:rPr sz="1800" b="1" spc="3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hanno</a:t>
            </a:r>
            <a:r>
              <a:rPr sz="1800" b="1" spc="3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inviato</a:t>
            </a:r>
            <a:r>
              <a:rPr sz="1800" b="1" spc="3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manifestazione</a:t>
            </a:r>
            <a:r>
              <a:rPr sz="1800" b="1" spc="4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di</a:t>
            </a:r>
            <a:r>
              <a:rPr sz="1800" b="1" spc="3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interesse</a:t>
            </a:r>
            <a:r>
              <a:rPr sz="1800" b="1" spc="4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(...)</a:t>
            </a:r>
            <a:r>
              <a:rPr sz="1800" b="1" spc="3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possano</a:t>
            </a:r>
            <a:r>
              <a:rPr sz="1800" b="1" spc="3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vantare</a:t>
            </a:r>
            <a:r>
              <a:rPr sz="1800" b="1" spc="3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alcuna</a:t>
            </a:r>
            <a:r>
              <a:rPr sz="1800" b="1" spc="3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pretesa"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b="1" dirty="0"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8324088" y="6464985"/>
            <a:ext cx="309879" cy="1632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r>
              <a:rPr lang="it-IT" dirty="0"/>
              <a:t>105</a:t>
            </a:r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71194" y="457327"/>
            <a:ext cx="719963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11125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Imposta</a:t>
            </a:r>
            <a:r>
              <a:rPr sz="2400" dirty="0"/>
              <a:t> </a:t>
            </a:r>
            <a:r>
              <a:rPr sz="2400" spc="-5" dirty="0"/>
              <a:t>di</a:t>
            </a:r>
            <a:r>
              <a:rPr sz="2400" spc="5" dirty="0"/>
              <a:t> </a:t>
            </a:r>
            <a:r>
              <a:rPr sz="2400" dirty="0"/>
              <a:t>bollo</a:t>
            </a:r>
            <a:r>
              <a:rPr sz="2400" spc="-10" dirty="0"/>
              <a:t> </a:t>
            </a:r>
            <a:r>
              <a:rPr sz="2400" dirty="0"/>
              <a:t>sulle</a:t>
            </a:r>
            <a:r>
              <a:rPr sz="2400" spc="-20" dirty="0"/>
              <a:t> </a:t>
            </a:r>
            <a:r>
              <a:rPr sz="2400" spc="-5" dirty="0"/>
              <a:t>istanze</a:t>
            </a:r>
            <a:r>
              <a:rPr sz="2400" spc="10" dirty="0"/>
              <a:t> </a:t>
            </a:r>
            <a:r>
              <a:rPr sz="2400" spc="-5" dirty="0"/>
              <a:t>di partecipazione</a:t>
            </a:r>
            <a:r>
              <a:rPr sz="2400" spc="5" dirty="0"/>
              <a:t> </a:t>
            </a:r>
            <a:r>
              <a:rPr sz="2400" dirty="0"/>
              <a:t>a</a:t>
            </a:r>
            <a:r>
              <a:rPr sz="2400" spc="5" dirty="0"/>
              <a:t> </a:t>
            </a:r>
            <a:r>
              <a:rPr sz="2400" spc="-15" dirty="0"/>
              <a:t>gare </a:t>
            </a:r>
            <a:r>
              <a:rPr sz="2400" spc="-10" dirty="0"/>
              <a:t> </a:t>
            </a:r>
            <a:r>
              <a:rPr sz="2400" spc="-5" dirty="0"/>
              <a:t>Inte</a:t>
            </a:r>
            <a:r>
              <a:rPr sz="2400" dirty="0"/>
              <a:t>r</a:t>
            </a:r>
            <a:r>
              <a:rPr sz="2400" spc="-5" dirty="0"/>
              <a:t>pel</a:t>
            </a:r>
            <a:r>
              <a:rPr sz="2400" dirty="0"/>
              <a:t>lo</a:t>
            </a:r>
            <a:r>
              <a:rPr sz="2400" spc="-160" dirty="0"/>
              <a:t> </a:t>
            </a:r>
            <a:r>
              <a:rPr sz="2400" spc="-5" dirty="0"/>
              <a:t>Agen</a:t>
            </a:r>
            <a:r>
              <a:rPr sz="2400" spc="-35" dirty="0"/>
              <a:t>z</a:t>
            </a:r>
            <a:r>
              <a:rPr sz="2400" dirty="0"/>
              <a:t>ia</a:t>
            </a:r>
            <a:r>
              <a:rPr sz="2400" spc="10" dirty="0"/>
              <a:t> </a:t>
            </a:r>
            <a:r>
              <a:rPr sz="2400" dirty="0"/>
              <a:t>del</a:t>
            </a:r>
            <a:r>
              <a:rPr sz="2400" spc="5" dirty="0"/>
              <a:t>l</a:t>
            </a:r>
            <a:r>
              <a:rPr sz="2400" dirty="0"/>
              <a:t>e</a:t>
            </a:r>
            <a:r>
              <a:rPr sz="2400" spc="-25" dirty="0"/>
              <a:t> </a:t>
            </a:r>
            <a:r>
              <a:rPr sz="2400" spc="-5" dirty="0"/>
              <a:t>E</a:t>
            </a:r>
            <a:r>
              <a:rPr sz="2400" spc="-15" dirty="0"/>
              <a:t>n</a:t>
            </a:r>
            <a:r>
              <a:rPr sz="2400" dirty="0"/>
              <a:t>trate </a:t>
            </a:r>
            <a:r>
              <a:rPr sz="2400" spc="-15" dirty="0"/>
              <a:t>n</a:t>
            </a:r>
            <a:r>
              <a:rPr sz="2400" dirty="0"/>
              <a:t>.</a:t>
            </a:r>
            <a:r>
              <a:rPr sz="2400" spc="5" dirty="0"/>
              <a:t> </a:t>
            </a:r>
            <a:r>
              <a:rPr sz="2400" dirty="0"/>
              <a:t>7 </a:t>
            </a:r>
            <a:r>
              <a:rPr sz="2400" spc="-5" dirty="0"/>
              <a:t>del</a:t>
            </a:r>
            <a:r>
              <a:rPr sz="2400" spc="-10" dirty="0"/>
              <a:t> </a:t>
            </a:r>
            <a:r>
              <a:rPr sz="2400" dirty="0"/>
              <a:t>5 gennaio 2021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624711"/>
            <a:ext cx="8075295" cy="37452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715" algn="just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Times New Roman"/>
                <a:cs typeface="Times New Roman"/>
              </a:rPr>
              <a:t>Per </a:t>
            </a:r>
            <a:r>
              <a:rPr sz="2000" spc="-5" dirty="0">
                <a:latin typeface="Times New Roman"/>
                <a:cs typeface="Times New Roman"/>
              </a:rPr>
              <a:t>le suesposte caratteristiche, </a:t>
            </a:r>
            <a:r>
              <a:rPr sz="2000" dirty="0">
                <a:latin typeface="Times New Roman"/>
                <a:cs typeface="Times New Roman"/>
              </a:rPr>
              <a:t>si </a:t>
            </a:r>
            <a:r>
              <a:rPr sz="2000" spc="-5" dirty="0">
                <a:latin typeface="Times New Roman"/>
                <a:cs typeface="Times New Roman"/>
              </a:rPr>
              <a:t>concorda con l'istante </a:t>
            </a:r>
            <a:r>
              <a:rPr sz="2000" dirty="0">
                <a:latin typeface="Times New Roman"/>
                <a:cs typeface="Times New Roman"/>
              </a:rPr>
              <a:t>che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il documento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denominato manifestazione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 </a:t>
            </a:r>
            <a:r>
              <a:rPr sz="20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interesse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non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rientra tra quelli disciplinati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dalla</a:t>
            </a:r>
            <a:r>
              <a:rPr sz="2000" b="1" u="sng" spc="-5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2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Tariffa</a:t>
            </a:r>
            <a:r>
              <a:rPr sz="2000" b="1" u="sng" spc="-4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e,</a:t>
            </a:r>
            <a:r>
              <a:rPr sz="20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come</a:t>
            </a:r>
            <a:r>
              <a:rPr sz="2000" b="1" u="sng" spc="-2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tale,</a:t>
            </a:r>
            <a:r>
              <a:rPr sz="2000" b="1" u="sng" spc="-1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non</a:t>
            </a:r>
            <a:r>
              <a:rPr sz="2000" b="1" u="sng" spc="-2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sia</a:t>
            </a:r>
            <a:r>
              <a:rPr sz="20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da</a:t>
            </a:r>
            <a:r>
              <a:rPr sz="2000" b="1" u="sng" spc="-1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assoggettare</a:t>
            </a:r>
            <a:r>
              <a:rPr sz="2000" b="1" u="sng" spc="-3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ad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imposta</a:t>
            </a:r>
            <a:r>
              <a:rPr sz="2000" b="1" u="sng" spc="-3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</a:t>
            </a:r>
            <a:r>
              <a:rPr sz="2000" b="1" u="sng" spc="-1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bollo.</a:t>
            </a:r>
            <a:endParaRPr sz="20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475"/>
              </a:spcBef>
            </a:pPr>
            <a:r>
              <a:rPr sz="2000" spc="-5" dirty="0">
                <a:latin typeface="Times New Roman"/>
                <a:cs typeface="Times New Roman"/>
              </a:rPr>
              <a:t>Relativamente al quesito concernente l'applicazione dell'imposta </a:t>
            </a:r>
            <a:r>
              <a:rPr sz="2000" dirty="0">
                <a:latin typeface="Times New Roman"/>
                <a:cs typeface="Times New Roman"/>
              </a:rPr>
              <a:t>di bollo </a:t>
            </a:r>
            <a:r>
              <a:rPr sz="2000" spc="-5" dirty="0">
                <a:latin typeface="Times New Roman"/>
                <a:cs typeface="Times New Roman"/>
              </a:rPr>
              <a:t>sulle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offerte</a:t>
            </a:r>
            <a:r>
              <a:rPr sz="2000" spc="-5" dirty="0">
                <a:latin typeface="Times New Roman"/>
                <a:cs typeface="Times New Roman"/>
              </a:rPr>
              <a:t> economiche</a:t>
            </a:r>
            <a:r>
              <a:rPr sz="2000" dirty="0">
                <a:latin typeface="Times New Roman"/>
                <a:cs typeface="Times New Roman"/>
              </a:rPr>
              <a:t> non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seguite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dall'accettazione</a:t>
            </a:r>
            <a:r>
              <a:rPr sz="2000" dirty="0">
                <a:latin typeface="Times New Roman"/>
                <a:cs typeface="Times New Roman"/>
              </a:rPr>
              <a:t> da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parte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della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pubblica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amministrazione,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si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rinvia</a:t>
            </a:r>
            <a:r>
              <a:rPr sz="2000" spc="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quanto</a:t>
            </a:r>
            <a:r>
              <a:rPr sz="2000" spc="1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rappresentato</a:t>
            </a:r>
            <a:r>
              <a:rPr sz="2000" spc="1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nella</a:t>
            </a:r>
            <a:r>
              <a:rPr sz="2000" spc="8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risoluzione</a:t>
            </a:r>
            <a:r>
              <a:rPr sz="2000" spc="11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n.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96/E</a:t>
            </a:r>
            <a:r>
              <a:rPr sz="2000" spc="1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del</a:t>
            </a:r>
            <a:endParaRPr sz="20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5"/>
              </a:spcBef>
            </a:pPr>
            <a:r>
              <a:rPr sz="2000" dirty="0">
                <a:latin typeface="Times New Roman"/>
                <a:cs typeface="Times New Roman"/>
              </a:rPr>
              <a:t>16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dicembre</a:t>
            </a:r>
            <a:r>
              <a:rPr sz="2000" dirty="0">
                <a:latin typeface="Times New Roman"/>
                <a:cs typeface="Times New Roman"/>
              </a:rPr>
              <a:t> 2013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secondo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cui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"</a:t>
            </a:r>
            <a:r>
              <a:rPr sz="2000" i="1" spc="-10" dirty="0">
                <a:latin typeface="Times New Roman"/>
                <a:cs typeface="Times New Roman"/>
              </a:rPr>
              <a:t>le</a:t>
            </a:r>
            <a:r>
              <a:rPr sz="2000" i="1" spc="-5" dirty="0">
                <a:latin typeface="Times New Roman"/>
                <a:cs typeface="Times New Roman"/>
              </a:rPr>
              <a:t> offerte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economiche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10" dirty="0">
                <a:latin typeface="Times New Roman"/>
                <a:cs typeface="Times New Roman"/>
              </a:rPr>
              <a:t>presentate</a:t>
            </a:r>
            <a:r>
              <a:rPr sz="2000" i="1" spc="-5" dirty="0">
                <a:latin typeface="Times New Roman"/>
                <a:cs typeface="Times New Roman"/>
              </a:rPr>
              <a:t> dagli 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operatori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che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non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sono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seguite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dall'accettazione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da</a:t>
            </a:r>
            <a:r>
              <a:rPr sz="2000" i="1" dirty="0">
                <a:latin typeface="Times New Roman"/>
                <a:cs typeface="Times New Roman"/>
              </a:rPr>
              <a:t> parte</a:t>
            </a:r>
            <a:r>
              <a:rPr sz="2000" i="1" spc="5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della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Pubblica 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amministrazione non sono rilevanti </a:t>
            </a:r>
            <a:r>
              <a:rPr sz="2000" i="1" dirty="0">
                <a:latin typeface="Times New Roman"/>
                <a:cs typeface="Times New Roman"/>
              </a:rPr>
              <a:t>ai </a:t>
            </a:r>
            <a:r>
              <a:rPr sz="2000" i="1" spc="-5" dirty="0">
                <a:latin typeface="Times New Roman"/>
                <a:cs typeface="Times New Roman"/>
              </a:rPr>
              <a:t>fini dell'applicazione dell'imposta </a:t>
            </a:r>
            <a:r>
              <a:rPr sz="2000" i="1" spc="5" dirty="0">
                <a:latin typeface="Times New Roman"/>
                <a:cs typeface="Times New Roman"/>
              </a:rPr>
              <a:t>di </a:t>
            </a:r>
            <a:r>
              <a:rPr sz="2000" i="1" spc="10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bollo. Si tratta, infatti, </a:t>
            </a:r>
            <a:r>
              <a:rPr sz="2000" i="1" dirty="0">
                <a:latin typeface="Times New Roman"/>
                <a:cs typeface="Times New Roman"/>
              </a:rPr>
              <a:t>di </a:t>
            </a:r>
            <a:r>
              <a:rPr sz="2000" i="1" spc="-20" dirty="0">
                <a:latin typeface="Times New Roman"/>
                <a:cs typeface="Times New Roman"/>
              </a:rPr>
              <a:t>mere </a:t>
            </a:r>
            <a:r>
              <a:rPr sz="2000" i="1" spc="-15" dirty="0">
                <a:latin typeface="Times New Roman"/>
                <a:cs typeface="Times New Roman"/>
              </a:rPr>
              <a:t>proposte </a:t>
            </a:r>
            <a:r>
              <a:rPr sz="2000" i="1" spc="-5" dirty="0">
                <a:latin typeface="Times New Roman"/>
                <a:cs typeface="Times New Roman"/>
              </a:rPr>
              <a:t>contrattuali, </a:t>
            </a:r>
            <a:r>
              <a:rPr sz="2000" i="1" spc="-10" dirty="0">
                <a:latin typeface="Times New Roman"/>
                <a:cs typeface="Times New Roman"/>
              </a:rPr>
              <a:t>la </a:t>
            </a:r>
            <a:r>
              <a:rPr sz="2000" i="1" spc="-5" dirty="0">
                <a:latin typeface="Times New Roman"/>
                <a:cs typeface="Times New Roman"/>
              </a:rPr>
              <a:t>cui </a:t>
            </a:r>
            <a:r>
              <a:rPr sz="2000" i="1" spc="-10" dirty="0">
                <a:latin typeface="Times New Roman"/>
                <a:cs typeface="Times New Roman"/>
              </a:rPr>
              <a:t>validità </a:t>
            </a:r>
            <a:r>
              <a:rPr sz="2000" i="1" spc="-5" dirty="0">
                <a:latin typeface="Times New Roman"/>
                <a:cs typeface="Times New Roman"/>
              </a:rPr>
              <a:t>permane 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fino </a:t>
            </a:r>
            <a:r>
              <a:rPr sz="2000" i="1" dirty="0">
                <a:latin typeface="Times New Roman"/>
                <a:cs typeface="Times New Roman"/>
              </a:rPr>
              <a:t>al </a:t>
            </a:r>
            <a:r>
              <a:rPr sz="2000" i="1" spc="-5" dirty="0">
                <a:latin typeface="Times New Roman"/>
                <a:cs typeface="Times New Roman"/>
              </a:rPr>
              <a:t>termine indicato dalla </a:t>
            </a:r>
            <a:r>
              <a:rPr sz="2000" i="1" spc="-10" dirty="0">
                <a:latin typeface="Times New Roman"/>
                <a:cs typeface="Times New Roman"/>
              </a:rPr>
              <a:t>procedura, </a:t>
            </a:r>
            <a:r>
              <a:rPr sz="2000" i="1" spc="-5" dirty="0">
                <a:latin typeface="Times New Roman"/>
                <a:cs typeface="Times New Roman"/>
              </a:rPr>
              <a:t>che </a:t>
            </a:r>
            <a:r>
              <a:rPr sz="2000" i="1" dirty="0">
                <a:latin typeface="Times New Roman"/>
                <a:cs typeface="Times New Roman"/>
              </a:rPr>
              <a:t>non </a:t>
            </a:r>
            <a:r>
              <a:rPr sz="2000" i="1" spc="-10" dirty="0">
                <a:latin typeface="Times New Roman"/>
                <a:cs typeface="Times New Roman"/>
              </a:rPr>
              <a:t>producono </a:t>
            </a:r>
            <a:r>
              <a:rPr sz="2000" i="1" spc="-5" dirty="0">
                <a:latin typeface="Times New Roman"/>
                <a:cs typeface="Times New Roman"/>
              </a:rPr>
              <a:t>effetti giuridici </a:t>
            </a:r>
            <a:r>
              <a:rPr sz="2000" i="1" dirty="0">
                <a:latin typeface="Times New Roman"/>
                <a:cs typeface="Times New Roman"/>
              </a:rPr>
              <a:t> qualora</a:t>
            </a:r>
            <a:r>
              <a:rPr sz="2000" i="1" spc="-35" dirty="0">
                <a:latin typeface="Times New Roman"/>
                <a:cs typeface="Times New Roman"/>
              </a:rPr>
              <a:t> </a:t>
            </a:r>
            <a:r>
              <a:rPr sz="2000" i="1" spc="5" dirty="0">
                <a:latin typeface="Times New Roman"/>
                <a:cs typeface="Times New Roman"/>
              </a:rPr>
              <a:t>non</a:t>
            </a:r>
            <a:r>
              <a:rPr sz="2000" i="1" spc="-3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seguite</a:t>
            </a:r>
            <a:r>
              <a:rPr sz="2000" i="1" spc="-20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dall'accettazione.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106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8820" rIns="0" bIns="0" rtlCol="0">
            <a:spAutoFit/>
          </a:bodyPr>
          <a:lstStyle/>
          <a:p>
            <a:pPr marL="923290" marR="5080" indent="97155">
              <a:lnSpc>
                <a:spcPct val="100000"/>
              </a:lnSpc>
              <a:spcBef>
                <a:spcPts val="105"/>
              </a:spcBef>
            </a:pPr>
            <a:r>
              <a:rPr dirty="0"/>
              <a:t>Imposta di bollo </a:t>
            </a:r>
            <a:r>
              <a:rPr spc="-5" dirty="0"/>
              <a:t>sulle </a:t>
            </a:r>
            <a:r>
              <a:rPr dirty="0"/>
              <a:t>istanze di partecipazione a </a:t>
            </a:r>
            <a:r>
              <a:rPr spc="-10" dirty="0"/>
              <a:t>gare </a:t>
            </a:r>
            <a:r>
              <a:rPr spc="-5" dirty="0"/>
              <a:t> </a:t>
            </a:r>
            <a:r>
              <a:rPr dirty="0"/>
              <a:t>Interpello</a:t>
            </a:r>
            <a:r>
              <a:rPr spc="-140" dirty="0"/>
              <a:t> </a:t>
            </a:r>
            <a:r>
              <a:rPr dirty="0"/>
              <a:t>Agenzia</a:t>
            </a:r>
            <a:r>
              <a:rPr spc="-20" dirty="0"/>
              <a:t> </a:t>
            </a:r>
            <a:r>
              <a:rPr spc="-5" dirty="0"/>
              <a:t>delle</a:t>
            </a:r>
            <a:r>
              <a:rPr spc="-10" dirty="0"/>
              <a:t> </a:t>
            </a:r>
            <a:r>
              <a:rPr dirty="0"/>
              <a:t>Entrate</a:t>
            </a:r>
            <a:r>
              <a:rPr spc="-25" dirty="0"/>
              <a:t> </a:t>
            </a:r>
            <a:r>
              <a:rPr dirty="0"/>
              <a:t>n. 7</a:t>
            </a:r>
            <a:r>
              <a:rPr spc="-10" dirty="0"/>
              <a:t> </a:t>
            </a:r>
            <a:r>
              <a:rPr dirty="0"/>
              <a:t>del</a:t>
            </a:r>
            <a:r>
              <a:rPr spc="-15" dirty="0"/>
              <a:t> </a:t>
            </a:r>
            <a:r>
              <a:rPr dirty="0"/>
              <a:t>5 gennaio</a:t>
            </a:r>
            <a:r>
              <a:rPr spc="-35" dirty="0"/>
              <a:t> </a:t>
            </a:r>
            <a:r>
              <a:rPr dirty="0"/>
              <a:t>2021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02437" y="1627758"/>
            <a:ext cx="8558530" cy="48050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6985" algn="just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Con</a:t>
            </a:r>
            <a:r>
              <a:rPr sz="1600" spc="4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riferimento</a:t>
            </a:r>
            <a:r>
              <a:rPr sz="1600" spc="4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alle</a:t>
            </a:r>
            <a:r>
              <a:rPr sz="1600" spc="5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modalità</a:t>
            </a:r>
            <a:r>
              <a:rPr sz="1600" spc="5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di</a:t>
            </a:r>
            <a:r>
              <a:rPr sz="1600" spc="4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calcolo</a:t>
            </a:r>
            <a:r>
              <a:rPr sz="1600" spc="4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dell'imposta</a:t>
            </a:r>
            <a:r>
              <a:rPr sz="1600" spc="6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di</a:t>
            </a:r>
            <a:r>
              <a:rPr sz="1600" spc="4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bollo,</a:t>
            </a:r>
            <a:r>
              <a:rPr sz="1600" spc="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sugli</a:t>
            </a:r>
            <a:r>
              <a:rPr sz="1600" spc="5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allegati</a:t>
            </a:r>
            <a:r>
              <a:rPr sz="1600" spc="5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aicontratti</a:t>
            </a:r>
            <a:r>
              <a:rPr sz="1600" spc="5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si</a:t>
            </a:r>
            <a:r>
              <a:rPr sz="1600" spc="5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fa</a:t>
            </a:r>
            <a:r>
              <a:rPr sz="1600" spc="4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presente</a:t>
            </a:r>
            <a:r>
              <a:rPr sz="1600" spc="5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che </a:t>
            </a:r>
            <a:r>
              <a:rPr sz="1600" spc="-38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il decreto </a:t>
            </a:r>
            <a:r>
              <a:rPr sz="1600" dirty="0">
                <a:latin typeface="Times New Roman"/>
                <a:cs typeface="Times New Roman"/>
              </a:rPr>
              <a:t>legislativo 19 </a:t>
            </a:r>
            <a:r>
              <a:rPr sz="1600" spc="-5" dirty="0">
                <a:latin typeface="Times New Roman"/>
                <a:cs typeface="Times New Roman"/>
              </a:rPr>
              <a:t>aprile </a:t>
            </a:r>
            <a:r>
              <a:rPr sz="1600" dirty="0">
                <a:latin typeface="Times New Roman"/>
                <a:cs typeface="Times New Roman"/>
              </a:rPr>
              <a:t>2017, n. 56, recante </a:t>
            </a:r>
            <a:r>
              <a:rPr sz="1600" spc="-5" dirty="0">
                <a:latin typeface="Times New Roman"/>
                <a:cs typeface="Times New Roman"/>
              </a:rPr>
              <a:t>(Disposizioni </a:t>
            </a:r>
            <a:r>
              <a:rPr sz="1600" dirty="0">
                <a:latin typeface="Times New Roman"/>
                <a:cs typeface="Times New Roman"/>
              </a:rPr>
              <a:t>integrative </a:t>
            </a:r>
            <a:r>
              <a:rPr sz="1600" spc="-5" dirty="0">
                <a:latin typeface="Times New Roman"/>
                <a:cs typeface="Times New Roman"/>
              </a:rPr>
              <a:t>al </a:t>
            </a:r>
            <a:r>
              <a:rPr sz="1600" dirty="0">
                <a:latin typeface="Times New Roman"/>
                <a:cs typeface="Times New Roman"/>
              </a:rPr>
              <a:t>decreto legislativo 18 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aprile</a:t>
            </a:r>
            <a:r>
              <a:rPr sz="1600" spc="7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2016,</a:t>
            </a:r>
            <a:r>
              <a:rPr sz="1600" spc="7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n.</a:t>
            </a:r>
            <a:r>
              <a:rPr sz="1600" spc="7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50)</a:t>
            </a:r>
            <a:r>
              <a:rPr sz="1600" spc="8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ha</a:t>
            </a:r>
            <a:r>
              <a:rPr sz="1600" spc="7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introdotto</a:t>
            </a:r>
            <a:r>
              <a:rPr sz="1600" spc="8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delle</a:t>
            </a:r>
            <a:r>
              <a:rPr sz="1600" spc="8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novità</a:t>
            </a:r>
            <a:r>
              <a:rPr sz="1600" spc="7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alle</a:t>
            </a:r>
            <a:r>
              <a:rPr sz="1600" spc="1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modalità</a:t>
            </a:r>
            <a:r>
              <a:rPr sz="1600" spc="7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di</a:t>
            </a:r>
            <a:r>
              <a:rPr sz="1600" spc="8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affidamento</a:t>
            </a:r>
            <a:r>
              <a:rPr sz="1600" spc="10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di</a:t>
            </a:r>
            <a:r>
              <a:rPr sz="1600" spc="7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cui</a:t>
            </a:r>
            <a:r>
              <a:rPr sz="1600" spc="7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all'articolo</a:t>
            </a:r>
            <a:r>
              <a:rPr sz="1600" spc="10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32</a:t>
            </a:r>
            <a:r>
              <a:rPr sz="1600" spc="7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del</a:t>
            </a:r>
            <a:r>
              <a:rPr sz="1600" spc="7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d.lgs </a:t>
            </a:r>
            <a:r>
              <a:rPr sz="1600" spc="-38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n.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50 </a:t>
            </a:r>
            <a:r>
              <a:rPr sz="1600" spc="-5" dirty="0">
                <a:latin typeface="Times New Roman"/>
                <a:cs typeface="Times New Roman"/>
              </a:rPr>
              <a:t>del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2016.</a:t>
            </a:r>
            <a:endParaRPr sz="16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384"/>
              </a:spcBef>
            </a:pPr>
            <a:r>
              <a:rPr sz="1600" spc="-5" dirty="0">
                <a:latin typeface="Times New Roman"/>
                <a:cs typeface="Times New Roman"/>
              </a:rPr>
              <a:t>In </a:t>
            </a:r>
            <a:r>
              <a:rPr sz="1600" dirty="0">
                <a:latin typeface="Times New Roman"/>
                <a:cs typeface="Times New Roman"/>
              </a:rPr>
              <a:t>particolare, l'articolo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22 del </a:t>
            </a:r>
            <a:r>
              <a:rPr sz="1600" dirty="0">
                <a:latin typeface="Times New Roman"/>
                <a:cs typeface="Times New Roman"/>
              </a:rPr>
              <a:t>citato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decreto </a:t>
            </a:r>
            <a:r>
              <a:rPr sz="1600" spc="-5" dirty="0">
                <a:latin typeface="Times New Roman"/>
                <a:cs typeface="Times New Roman"/>
              </a:rPr>
              <a:t>ha </a:t>
            </a:r>
            <a:r>
              <a:rPr sz="1600" dirty="0">
                <a:latin typeface="Times New Roman"/>
                <a:cs typeface="Times New Roman"/>
              </a:rPr>
              <a:t>introdotto </a:t>
            </a:r>
            <a:r>
              <a:rPr sz="1600" spc="-5" dirty="0">
                <a:latin typeface="Times New Roman"/>
                <a:cs typeface="Times New Roman"/>
              </a:rPr>
              <a:t>il </a:t>
            </a:r>
            <a:r>
              <a:rPr sz="1600" dirty="0">
                <a:latin typeface="Times New Roman"/>
                <a:cs typeface="Times New Roman"/>
              </a:rPr>
              <a:t>comma</a:t>
            </a:r>
            <a:r>
              <a:rPr sz="1600" spc="4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14-</a:t>
            </a:r>
            <a:r>
              <a:rPr sz="1600" spc="39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bis al</a:t>
            </a:r>
            <a:r>
              <a:rPr sz="1600" spc="39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richiamato articolo </a:t>
            </a:r>
            <a:r>
              <a:rPr sz="1600" spc="-5" dirty="0">
                <a:latin typeface="Times New Roman"/>
                <a:cs typeface="Times New Roman"/>
              </a:rPr>
              <a:t>32 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che </a:t>
            </a:r>
            <a:r>
              <a:rPr sz="1600" dirty="0">
                <a:latin typeface="Times New Roman"/>
                <a:cs typeface="Times New Roman"/>
              </a:rPr>
              <a:t>stabilisce </a:t>
            </a:r>
            <a:r>
              <a:rPr sz="1600" spc="-5" dirty="0">
                <a:latin typeface="Times New Roman"/>
                <a:cs typeface="Times New Roman"/>
              </a:rPr>
              <a:t>"I </a:t>
            </a:r>
            <a:r>
              <a:rPr sz="1600" dirty="0">
                <a:latin typeface="Times New Roman"/>
                <a:cs typeface="Times New Roman"/>
              </a:rPr>
              <a:t>capitolati </a:t>
            </a:r>
            <a:r>
              <a:rPr sz="1600" spc="-5" dirty="0">
                <a:latin typeface="Times New Roman"/>
                <a:cs typeface="Times New Roman"/>
              </a:rPr>
              <a:t>e il </a:t>
            </a:r>
            <a:r>
              <a:rPr sz="1600" dirty="0">
                <a:latin typeface="Times New Roman"/>
                <a:cs typeface="Times New Roman"/>
              </a:rPr>
              <a:t>computo </a:t>
            </a:r>
            <a:r>
              <a:rPr sz="1600" spc="-5" dirty="0">
                <a:latin typeface="Times New Roman"/>
                <a:cs typeface="Times New Roman"/>
              </a:rPr>
              <a:t>estimativo</a:t>
            </a:r>
            <a:r>
              <a:rPr sz="1600" spc="39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metrico, </a:t>
            </a:r>
            <a:r>
              <a:rPr sz="1600" dirty="0">
                <a:latin typeface="Times New Roman"/>
                <a:cs typeface="Times New Roman"/>
              </a:rPr>
              <a:t>richiamati</a:t>
            </a:r>
            <a:r>
              <a:rPr sz="1600" spc="4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nel bando o </a:t>
            </a:r>
            <a:r>
              <a:rPr sz="1600" dirty="0">
                <a:latin typeface="Times New Roman"/>
                <a:cs typeface="Times New Roman"/>
              </a:rPr>
              <a:t>nell'invito, </a:t>
            </a:r>
            <a:r>
              <a:rPr sz="1600" spc="-5" dirty="0">
                <a:latin typeface="Times New Roman"/>
                <a:cs typeface="Times New Roman"/>
              </a:rPr>
              <a:t>fanno 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parte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integrante</a:t>
            </a:r>
            <a:r>
              <a:rPr sz="1600" spc="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del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contratto".</a:t>
            </a:r>
            <a:endParaRPr sz="1600">
              <a:latin typeface="Times New Roman"/>
              <a:cs typeface="Times New Roman"/>
            </a:endParaRPr>
          </a:p>
          <a:p>
            <a:pPr marL="12700" marR="7620" algn="just">
              <a:lnSpc>
                <a:spcPct val="100000"/>
              </a:lnSpc>
              <a:spcBef>
                <a:spcPts val="385"/>
              </a:spcBef>
            </a:pPr>
            <a:r>
              <a:rPr sz="1600" dirty="0">
                <a:latin typeface="Times New Roman"/>
                <a:cs typeface="Times New Roman"/>
              </a:rPr>
              <a:t>Relativamente </a:t>
            </a:r>
            <a:r>
              <a:rPr sz="1600" spc="-5" dirty="0">
                <a:latin typeface="Times New Roman"/>
                <a:cs typeface="Times New Roman"/>
              </a:rPr>
              <a:t>al </a:t>
            </a:r>
            <a:r>
              <a:rPr sz="1600" dirty="0">
                <a:latin typeface="Times New Roman"/>
                <a:cs typeface="Times New Roman"/>
              </a:rPr>
              <a:t>trattamento tributario da riservare, </a:t>
            </a:r>
            <a:r>
              <a:rPr sz="1600" spc="-5" dirty="0">
                <a:latin typeface="Times New Roman"/>
                <a:cs typeface="Times New Roman"/>
              </a:rPr>
              <a:t>ai </a:t>
            </a:r>
            <a:r>
              <a:rPr sz="1600" dirty="0">
                <a:latin typeface="Times New Roman"/>
                <a:cs typeface="Times New Roman"/>
              </a:rPr>
              <a:t>fini </a:t>
            </a:r>
            <a:r>
              <a:rPr sz="1600" spc="-5" dirty="0">
                <a:latin typeface="Times New Roman"/>
                <a:cs typeface="Times New Roman"/>
              </a:rPr>
              <a:t>dell'imposta </a:t>
            </a:r>
            <a:r>
              <a:rPr sz="1600" dirty="0">
                <a:latin typeface="Times New Roman"/>
                <a:cs typeface="Times New Roman"/>
              </a:rPr>
              <a:t>di </a:t>
            </a:r>
            <a:r>
              <a:rPr sz="1600" spc="-5" dirty="0">
                <a:latin typeface="Times New Roman"/>
                <a:cs typeface="Times New Roman"/>
              </a:rPr>
              <a:t>bollo, </a:t>
            </a:r>
            <a:r>
              <a:rPr sz="1600" dirty="0">
                <a:latin typeface="Times New Roman"/>
                <a:cs typeface="Times New Roman"/>
              </a:rPr>
              <a:t>ai capitolati </a:t>
            </a:r>
            <a:r>
              <a:rPr sz="1600" spc="-5" dirty="0">
                <a:latin typeface="Times New Roman"/>
                <a:cs typeface="Times New Roman"/>
              </a:rPr>
              <a:t>oggetto del 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presente quesito, </a:t>
            </a:r>
            <a:r>
              <a:rPr sz="1600" spc="5" dirty="0">
                <a:latin typeface="Times New Roman"/>
                <a:cs typeface="Times New Roman"/>
              </a:rPr>
              <a:t>si </a:t>
            </a:r>
            <a:r>
              <a:rPr sz="1600" spc="-5" dirty="0">
                <a:latin typeface="Times New Roman"/>
                <a:cs typeface="Times New Roman"/>
              </a:rPr>
              <a:t>osserva che </a:t>
            </a:r>
            <a:r>
              <a:rPr sz="1600" dirty="0">
                <a:latin typeface="Times New Roman"/>
                <a:cs typeface="Times New Roman"/>
              </a:rPr>
              <a:t>tali documenti </a:t>
            </a:r>
            <a:r>
              <a:rPr sz="1600" spc="-5" dirty="0">
                <a:latin typeface="Times New Roman"/>
                <a:cs typeface="Times New Roman"/>
              </a:rPr>
              <a:t>poiché </a:t>
            </a:r>
            <a:r>
              <a:rPr sz="1600" dirty="0">
                <a:latin typeface="Times New Roman"/>
                <a:cs typeface="Times New Roman"/>
              </a:rPr>
              <a:t>disciplinano particolari </a:t>
            </a:r>
            <a:r>
              <a:rPr sz="1600" spc="-5" dirty="0">
                <a:latin typeface="Times New Roman"/>
                <a:cs typeface="Times New Roman"/>
              </a:rPr>
              <a:t>aspetti </a:t>
            </a:r>
            <a:r>
              <a:rPr sz="1600" dirty="0">
                <a:latin typeface="Times New Roman"/>
                <a:cs typeface="Times New Roman"/>
              </a:rPr>
              <a:t>del contratto, </a:t>
            </a:r>
            <a:r>
              <a:rPr sz="1600" spc="-5" dirty="0">
                <a:latin typeface="Times New Roman"/>
                <a:cs typeface="Times New Roman"/>
              </a:rPr>
              <a:t>sono </a:t>
            </a:r>
            <a:r>
              <a:rPr sz="1600" dirty="0">
                <a:latin typeface="Times New Roman"/>
                <a:cs typeface="Times New Roman"/>
              </a:rPr>
              <a:t> riconducibili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alle tipologie </a:t>
            </a:r>
            <a:r>
              <a:rPr sz="1600" spc="-5" dirty="0">
                <a:latin typeface="Times New Roman"/>
                <a:cs typeface="Times New Roman"/>
              </a:rPr>
              <a:t>di cui </a:t>
            </a:r>
            <a:r>
              <a:rPr sz="1600" dirty="0">
                <a:latin typeface="Times New Roman"/>
                <a:cs typeface="Times New Roman"/>
              </a:rPr>
              <a:t>al citato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articolo </a:t>
            </a:r>
            <a:r>
              <a:rPr sz="1600" spc="-5" dirty="0">
                <a:latin typeface="Times New Roman"/>
                <a:cs typeface="Times New Roman"/>
              </a:rPr>
              <a:t>2 </a:t>
            </a:r>
            <a:r>
              <a:rPr sz="1600" dirty="0">
                <a:latin typeface="Times New Roman"/>
                <a:cs typeface="Times New Roman"/>
              </a:rPr>
              <a:t>della </a:t>
            </a:r>
            <a:r>
              <a:rPr sz="1600" spc="-20" dirty="0">
                <a:latin typeface="Times New Roman"/>
                <a:cs typeface="Times New Roman"/>
              </a:rPr>
              <a:t>Tariffa,</a:t>
            </a:r>
            <a:r>
              <a:rPr sz="1600" spc="36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parte </a:t>
            </a:r>
            <a:r>
              <a:rPr sz="1600" spc="-5" dirty="0">
                <a:latin typeface="Times New Roman"/>
                <a:cs typeface="Times New Roman"/>
              </a:rPr>
              <a:t>prima, </a:t>
            </a:r>
            <a:r>
              <a:rPr sz="1600" dirty="0">
                <a:latin typeface="Times New Roman"/>
                <a:cs typeface="Times New Roman"/>
              </a:rPr>
              <a:t>allegata al </a:t>
            </a:r>
            <a:r>
              <a:rPr sz="1600" spc="-35" dirty="0">
                <a:latin typeface="Times New Roman"/>
                <a:cs typeface="Times New Roman"/>
              </a:rPr>
              <a:t>d.P.R.</a:t>
            </a:r>
            <a:r>
              <a:rPr sz="1600" spc="33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n.642 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del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1972,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che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prevede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l'imposta</a:t>
            </a:r>
            <a:r>
              <a:rPr sz="1600" spc="6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di</a:t>
            </a:r>
            <a:r>
              <a:rPr sz="1600" spc="-5" dirty="0">
                <a:latin typeface="Times New Roman"/>
                <a:cs typeface="Times New Roman"/>
              </a:rPr>
              <a:t> bollo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nella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misura</a:t>
            </a:r>
            <a:r>
              <a:rPr sz="1600" spc="4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di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euro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16,00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per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ogni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foglio.</a:t>
            </a:r>
            <a:endParaRPr sz="16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385"/>
              </a:spcBef>
            </a:pPr>
            <a:r>
              <a:rPr sz="1600" spc="-5" dirty="0">
                <a:latin typeface="Times New Roman"/>
                <a:cs typeface="Times New Roman"/>
              </a:rPr>
              <a:t>Con riferimento </a:t>
            </a:r>
            <a:r>
              <a:rPr sz="1600" dirty="0">
                <a:latin typeface="Times New Roman"/>
                <a:cs typeface="Times New Roman"/>
              </a:rPr>
              <a:t>agli allegati </a:t>
            </a:r>
            <a:r>
              <a:rPr sz="1600" spc="-5" dirty="0">
                <a:latin typeface="Times New Roman"/>
                <a:cs typeface="Times New Roman"/>
              </a:rPr>
              <a:t>concernenti, </a:t>
            </a:r>
            <a:r>
              <a:rPr sz="1600" dirty="0">
                <a:latin typeface="Times New Roman"/>
                <a:cs typeface="Times New Roman"/>
              </a:rPr>
              <a:t>grafici </a:t>
            </a:r>
            <a:r>
              <a:rPr sz="1600" spc="-5" dirty="0">
                <a:latin typeface="Times New Roman"/>
                <a:cs typeface="Times New Roman"/>
              </a:rPr>
              <a:t>e </a:t>
            </a:r>
            <a:r>
              <a:rPr sz="1600" dirty="0">
                <a:latin typeface="Times New Roman"/>
                <a:cs typeface="Times New Roman"/>
              </a:rPr>
              <a:t>disegni </a:t>
            </a:r>
            <a:r>
              <a:rPr sz="1600" spc="-5" dirty="0">
                <a:latin typeface="Times New Roman"/>
                <a:cs typeface="Times New Roman"/>
              </a:rPr>
              <a:t>che </a:t>
            </a:r>
            <a:r>
              <a:rPr sz="1600" dirty="0">
                <a:latin typeface="Times New Roman"/>
                <a:cs typeface="Times New Roman"/>
              </a:rPr>
              <a:t>non </a:t>
            </a:r>
            <a:r>
              <a:rPr sz="1600" spc="-5" dirty="0">
                <a:latin typeface="Times New Roman"/>
                <a:cs typeface="Times New Roman"/>
              </a:rPr>
              <a:t>consentono il conteggio </a:t>
            </a:r>
            <a:r>
              <a:rPr sz="1600" dirty="0">
                <a:latin typeface="Times New Roman"/>
                <a:cs typeface="Times New Roman"/>
              </a:rPr>
              <a:t>delle linee </a:t>
            </a:r>
            <a:r>
              <a:rPr sz="1600" spc="5" dirty="0">
                <a:latin typeface="Times New Roman"/>
                <a:cs typeface="Times New Roman"/>
              </a:rPr>
              <a:t>al 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fine </a:t>
            </a:r>
            <a:r>
              <a:rPr sz="1600" dirty="0">
                <a:latin typeface="Times New Roman"/>
                <a:cs typeface="Times New Roman"/>
              </a:rPr>
              <a:t>dell'applicazione </a:t>
            </a:r>
            <a:r>
              <a:rPr sz="1600" spc="-5" dirty="0">
                <a:latin typeface="Times New Roman"/>
                <a:cs typeface="Times New Roman"/>
              </a:rPr>
              <a:t>dell'imposta </a:t>
            </a:r>
            <a:r>
              <a:rPr sz="1600" dirty="0">
                <a:latin typeface="Times New Roman"/>
                <a:cs typeface="Times New Roman"/>
              </a:rPr>
              <a:t>di bollo, </a:t>
            </a:r>
            <a:r>
              <a:rPr sz="1600" spc="5" dirty="0">
                <a:latin typeface="Times New Roman"/>
                <a:cs typeface="Times New Roman"/>
              </a:rPr>
              <a:t>si </a:t>
            </a:r>
            <a:r>
              <a:rPr sz="1600" spc="-5" dirty="0">
                <a:latin typeface="Times New Roman"/>
                <a:cs typeface="Times New Roman"/>
              </a:rPr>
              <a:t>confermano i </a:t>
            </a:r>
            <a:r>
              <a:rPr sz="1600" dirty="0">
                <a:latin typeface="Times New Roman"/>
                <a:cs typeface="Times New Roman"/>
              </a:rPr>
              <a:t>chiarimenti </a:t>
            </a:r>
            <a:r>
              <a:rPr sz="1600" spc="-5" dirty="0">
                <a:latin typeface="Times New Roman"/>
                <a:cs typeface="Times New Roman"/>
              </a:rPr>
              <a:t>già resi </a:t>
            </a:r>
            <a:r>
              <a:rPr sz="1600" dirty="0">
                <a:latin typeface="Times New Roman"/>
                <a:cs typeface="Times New Roman"/>
              </a:rPr>
              <a:t>dalla scrivente </a:t>
            </a:r>
            <a:r>
              <a:rPr sz="1600" spc="-5" dirty="0">
                <a:latin typeface="Times New Roman"/>
                <a:cs typeface="Times New Roman"/>
              </a:rPr>
              <a:t>con </a:t>
            </a:r>
            <a:r>
              <a:rPr sz="1600" spc="15" dirty="0">
                <a:latin typeface="Times New Roman"/>
                <a:cs typeface="Times New Roman"/>
              </a:rPr>
              <a:t>la 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risoluzione </a:t>
            </a:r>
            <a:r>
              <a:rPr sz="1600" dirty="0">
                <a:latin typeface="Times New Roman"/>
                <a:cs typeface="Times New Roman"/>
              </a:rPr>
              <a:t>n. 97/E </a:t>
            </a:r>
            <a:r>
              <a:rPr sz="1600" spc="-5" dirty="0">
                <a:latin typeface="Times New Roman"/>
                <a:cs typeface="Times New Roman"/>
              </a:rPr>
              <a:t>del </a:t>
            </a:r>
            <a:r>
              <a:rPr sz="1600" dirty="0">
                <a:latin typeface="Times New Roman"/>
                <a:cs typeface="Times New Roman"/>
              </a:rPr>
              <a:t>27 </a:t>
            </a:r>
            <a:r>
              <a:rPr sz="1600" spc="-5" dirty="0">
                <a:latin typeface="Times New Roman"/>
                <a:cs typeface="Times New Roman"/>
              </a:rPr>
              <a:t>marzo </a:t>
            </a:r>
            <a:r>
              <a:rPr sz="1600" dirty="0">
                <a:latin typeface="Times New Roman"/>
                <a:cs typeface="Times New Roman"/>
              </a:rPr>
              <a:t>2002, </a:t>
            </a:r>
            <a:r>
              <a:rPr sz="1600" spc="-5" dirty="0">
                <a:latin typeface="Times New Roman"/>
                <a:cs typeface="Times New Roman"/>
              </a:rPr>
              <a:t>con la quale è </a:t>
            </a:r>
            <a:r>
              <a:rPr sz="1600" dirty="0">
                <a:latin typeface="Times New Roman"/>
                <a:cs typeface="Times New Roman"/>
              </a:rPr>
              <a:t>stato </a:t>
            </a:r>
            <a:r>
              <a:rPr sz="1600" spc="-5" dirty="0">
                <a:latin typeface="Times New Roman"/>
                <a:cs typeface="Times New Roman"/>
              </a:rPr>
              <a:t>anche </a:t>
            </a:r>
            <a:r>
              <a:rPr sz="1600" dirty="0">
                <a:latin typeface="Times New Roman"/>
                <a:cs typeface="Times New Roman"/>
              </a:rPr>
              <a:t>precisato </a:t>
            </a:r>
            <a:r>
              <a:rPr sz="1600" spc="-5" dirty="0">
                <a:latin typeface="Times New Roman"/>
                <a:cs typeface="Times New Roman"/>
              </a:rPr>
              <a:t>che </a:t>
            </a:r>
            <a:r>
              <a:rPr sz="1600" dirty="0">
                <a:latin typeface="Times New Roman"/>
                <a:cs typeface="Times New Roman"/>
              </a:rPr>
              <a:t>gli allegati di natura 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tecnica, quali gli elaborati grafici progettuali, </a:t>
            </a:r>
            <a:r>
              <a:rPr sz="1600" spc="-5" dirty="0">
                <a:latin typeface="Times New Roman"/>
                <a:cs typeface="Times New Roman"/>
              </a:rPr>
              <a:t>i </a:t>
            </a:r>
            <a:r>
              <a:rPr sz="1600" dirty="0">
                <a:latin typeface="Times New Roman"/>
                <a:cs typeface="Times New Roman"/>
              </a:rPr>
              <a:t>piani </a:t>
            </a:r>
            <a:r>
              <a:rPr sz="1600" spc="-5" dirty="0">
                <a:latin typeface="Times New Roman"/>
                <a:cs typeface="Times New Roman"/>
              </a:rPr>
              <a:t>di </a:t>
            </a:r>
            <a:r>
              <a:rPr sz="1600" dirty="0">
                <a:latin typeface="Times New Roman"/>
                <a:cs typeface="Times New Roman"/>
              </a:rPr>
              <a:t>sicurezza, </a:t>
            </a:r>
            <a:r>
              <a:rPr sz="1600" spc="-5" dirty="0">
                <a:latin typeface="Times New Roman"/>
                <a:cs typeface="Times New Roman"/>
              </a:rPr>
              <a:t>i </a:t>
            </a:r>
            <a:r>
              <a:rPr sz="1600" dirty="0">
                <a:latin typeface="Times New Roman"/>
                <a:cs typeface="Times New Roman"/>
              </a:rPr>
              <a:t>disegni, </a:t>
            </a:r>
            <a:r>
              <a:rPr sz="1600" spc="-5" dirty="0">
                <a:latin typeface="Times New Roman"/>
                <a:cs typeface="Times New Roman"/>
              </a:rPr>
              <a:t>i computi metrici sono </a:t>
            </a:r>
            <a:r>
              <a:rPr sz="1600" dirty="0">
                <a:latin typeface="Times New Roman"/>
                <a:cs typeface="Times New Roman"/>
              </a:rPr>
              <a:t>parte 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integrante</a:t>
            </a:r>
            <a:r>
              <a:rPr sz="1600" dirty="0">
                <a:latin typeface="Times New Roman"/>
                <a:cs typeface="Times New Roman"/>
              </a:rPr>
              <a:t> del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contratto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devono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in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esso</a:t>
            </a:r>
            <a:r>
              <a:rPr sz="1600" dirty="0">
                <a:latin typeface="Times New Roman"/>
                <a:cs typeface="Times New Roman"/>
              </a:rPr>
              <a:t> essere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richiamati,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ma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in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quanto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elaborati</a:t>
            </a:r>
            <a:r>
              <a:rPr sz="1600" dirty="0">
                <a:latin typeface="Times New Roman"/>
                <a:cs typeface="Times New Roman"/>
              </a:rPr>
              <a:t> tecnici</a:t>
            </a:r>
            <a:r>
              <a:rPr sz="1600" spc="40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la</a:t>
            </a:r>
            <a:r>
              <a:rPr sz="1600" spc="4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cui 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redazione </a:t>
            </a:r>
            <a:r>
              <a:rPr sz="1600" dirty="0">
                <a:latin typeface="Times New Roman"/>
                <a:cs typeface="Times New Roman"/>
              </a:rPr>
              <a:t>viene </a:t>
            </a:r>
            <a:r>
              <a:rPr sz="1600" spc="-5" dirty="0">
                <a:latin typeface="Times New Roman"/>
                <a:cs typeface="Times New Roman"/>
              </a:rPr>
              <a:t>affidata ad </a:t>
            </a:r>
            <a:r>
              <a:rPr sz="1600" dirty="0">
                <a:latin typeface="Times New Roman"/>
                <a:cs typeface="Times New Roman"/>
              </a:rPr>
              <a:t>un </a:t>
            </a:r>
            <a:r>
              <a:rPr sz="1600" spc="-5" dirty="0">
                <a:latin typeface="Times New Roman"/>
                <a:cs typeface="Times New Roman"/>
              </a:rPr>
              <a:t>professionista in possesso </a:t>
            </a:r>
            <a:r>
              <a:rPr sz="1600" dirty="0">
                <a:latin typeface="Times New Roman"/>
                <a:cs typeface="Times New Roman"/>
              </a:rPr>
              <a:t>di </a:t>
            </a:r>
            <a:r>
              <a:rPr sz="1600" spc="-5" dirty="0">
                <a:latin typeface="Times New Roman"/>
                <a:cs typeface="Times New Roman"/>
              </a:rPr>
              <a:t>determinati </a:t>
            </a:r>
            <a:r>
              <a:rPr sz="1600" dirty="0">
                <a:latin typeface="Times New Roman"/>
                <a:cs typeface="Times New Roman"/>
              </a:rPr>
              <a:t>requisiti, rientrano tra </a:t>
            </a:r>
            <a:r>
              <a:rPr sz="1600" spc="-5" dirty="0">
                <a:latin typeface="Times New Roman"/>
                <a:cs typeface="Times New Roman"/>
              </a:rPr>
              <a:t>gli </a:t>
            </a:r>
            <a:r>
              <a:rPr sz="1600" dirty="0">
                <a:latin typeface="Times New Roman"/>
                <a:cs typeface="Times New Roman"/>
              </a:rPr>
              <a:t>atti 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individuati </a:t>
            </a:r>
            <a:r>
              <a:rPr sz="1600" dirty="0">
                <a:latin typeface="Times New Roman"/>
                <a:cs typeface="Times New Roman"/>
              </a:rPr>
              <a:t>dall'articolo 28 della </a:t>
            </a:r>
            <a:r>
              <a:rPr sz="1600" spc="-5" dirty="0">
                <a:latin typeface="Times New Roman"/>
                <a:cs typeface="Times New Roman"/>
              </a:rPr>
              <a:t>tariffa, </a:t>
            </a:r>
            <a:r>
              <a:rPr sz="1600" dirty="0">
                <a:latin typeface="Times New Roman"/>
                <a:cs typeface="Times New Roman"/>
              </a:rPr>
              <a:t>parte seconda, </a:t>
            </a:r>
            <a:r>
              <a:rPr sz="1600" spc="-5" dirty="0">
                <a:latin typeface="Times New Roman"/>
                <a:cs typeface="Times New Roman"/>
              </a:rPr>
              <a:t>del </a:t>
            </a:r>
            <a:r>
              <a:rPr sz="1600" spc="-35" dirty="0">
                <a:latin typeface="Times New Roman"/>
                <a:cs typeface="Times New Roman"/>
              </a:rPr>
              <a:t>d.P.R. </a:t>
            </a:r>
            <a:r>
              <a:rPr sz="1600" dirty="0">
                <a:latin typeface="Times New Roman"/>
                <a:cs typeface="Times New Roman"/>
              </a:rPr>
              <a:t>n. 642 </a:t>
            </a:r>
            <a:r>
              <a:rPr sz="1600" spc="-5" dirty="0">
                <a:latin typeface="Times New Roman"/>
                <a:cs typeface="Times New Roman"/>
              </a:rPr>
              <a:t>del </a:t>
            </a:r>
            <a:r>
              <a:rPr sz="1600" dirty="0">
                <a:latin typeface="Times New Roman"/>
                <a:cs typeface="Times New Roman"/>
              </a:rPr>
              <a:t>1972, per </a:t>
            </a:r>
            <a:r>
              <a:rPr sz="1600" spc="-5" dirty="0">
                <a:latin typeface="Times New Roman"/>
                <a:cs typeface="Times New Roman"/>
              </a:rPr>
              <a:t>i quali è dovuta 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l'imposta</a:t>
            </a:r>
            <a:r>
              <a:rPr sz="1600" spc="6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di</a:t>
            </a:r>
            <a:r>
              <a:rPr sz="1600" spc="-5" dirty="0">
                <a:latin typeface="Times New Roman"/>
                <a:cs typeface="Times New Roman"/>
              </a:rPr>
              <a:t> bollo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in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caso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d'uso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nella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misura</a:t>
            </a:r>
            <a:r>
              <a:rPr sz="1600" spc="5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di </a:t>
            </a:r>
            <a:r>
              <a:rPr sz="1600" spc="-5" dirty="0">
                <a:latin typeface="Times New Roman"/>
                <a:cs typeface="Times New Roman"/>
              </a:rPr>
              <a:t>euro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1,00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per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ogni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foglio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o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esemplare.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11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57473" y="447547"/>
            <a:ext cx="276479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>
                <a:latin typeface="Calibri"/>
                <a:cs typeface="Calibri"/>
              </a:rPr>
              <a:t>GLI</a:t>
            </a:r>
            <a:r>
              <a:rPr spc="-4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AFFIDAMENTI</a:t>
            </a:r>
            <a:r>
              <a:rPr spc="-55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DIRETTI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0200" y="1006602"/>
            <a:ext cx="8485505" cy="54584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Si ricorda, inoltre, </a:t>
            </a:r>
            <a:r>
              <a:rPr sz="1800" dirty="0">
                <a:latin typeface="Times New Roman"/>
                <a:cs typeface="Times New Roman"/>
              </a:rPr>
              <a:t>che </a:t>
            </a:r>
            <a:r>
              <a:rPr sz="1800" spc="-5" dirty="0">
                <a:latin typeface="Times New Roman"/>
                <a:cs typeface="Times New Roman"/>
              </a:rPr>
              <a:t>il comma </a:t>
            </a:r>
            <a:r>
              <a:rPr sz="1800" dirty="0">
                <a:latin typeface="Times New Roman"/>
                <a:cs typeface="Times New Roman"/>
              </a:rPr>
              <a:t>3 </a:t>
            </a:r>
            <a:r>
              <a:rPr sz="1800" spc="-5" dirty="0">
                <a:latin typeface="Times New Roman"/>
                <a:cs typeface="Times New Roman"/>
              </a:rPr>
              <a:t>dell’art. </a:t>
            </a:r>
            <a:r>
              <a:rPr sz="1800" dirty="0">
                <a:latin typeface="Times New Roman"/>
                <a:cs typeface="Times New Roman"/>
              </a:rPr>
              <a:t>1 </a:t>
            </a:r>
            <a:r>
              <a:rPr sz="1800" spc="-5" dirty="0">
                <a:latin typeface="Times New Roman"/>
                <a:cs typeface="Times New Roman"/>
              </a:rPr>
              <a:t>del D.L. 76/2020, precisa </a:t>
            </a:r>
            <a:r>
              <a:rPr sz="1800" dirty="0">
                <a:latin typeface="Times New Roman"/>
                <a:cs typeface="Times New Roman"/>
              </a:rPr>
              <a:t>che </a:t>
            </a:r>
            <a:r>
              <a:rPr sz="1800" spc="-5" dirty="0">
                <a:latin typeface="Times New Roman"/>
                <a:cs typeface="Times New Roman"/>
              </a:rPr>
              <a:t>gli affidamenti </a:t>
            </a:r>
            <a:r>
              <a:rPr sz="1800" dirty="0">
                <a:latin typeface="Times New Roman"/>
                <a:cs typeface="Times New Roman"/>
              </a:rPr>
              <a:t> diretti </a:t>
            </a:r>
            <a:r>
              <a:rPr sz="1800" spc="-5" dirty="0">
                <a:latin typeface="Times New Roman"/>
                <a:cs typeface="Times New Roman"/>
              </a:rPr>
              <a:t>possono essere realizzati tramite un’unica </a:t>
            </a:r>
            <a:r>
              <a:rPr sz="1800" dirty="0">
                <a:latin typeface="Times New Roman"/>
                <a:cs typeface="Times New Roman"/>
              </a:rPr>
              <a:t>determina a </a:t>
            </a:r>
            <a:r>
              <a:rPr sz="1800" spc="-5" dirty="0">
                <a:latin typeface="Times New Roman"/>
                <a:cs typeface="Times New Roman"/>
              </a:rPr>
              <a:t>contrarre, </a:t>
            </a:r>
            <a:r>
              <a:rPr sz="1800" dirty="0">
                <a:latin typeface="Times New Roman"/>
                <a:cs typeface="Times New Roman"/>
              </a:rPr>
              <a:t>o atto </a:t>
            </a:r>
            <a:r>
              <a:rPr sz="1800" spc="-5" dirty="0">
                <a:latin typeface="Times New Roman"/>
                <a:cs typeface="Times New Roman"/>
              </a:rPr>
              <a:t>equivalente, </a:t>
            </a:r>
            <a:r>
              <a:rPr sz="1800" dirty="0">
                <a:latin typeface="Times New Roman"/>
                <a:cs typeface="Times New Roman"/>
              </a:rPr>
              <a:t> che </a:t>
            </a:r>
            <a:r>
              <a:rPr sz="1800" spc="-5" dirty="0">
                <a:latin typeface="Times New Roman"/>
                <a:cs typeface="Times New Roman"/>
              </a:rPr>
              <a:t>contenga </a:t>
            </a:r>
            <a:r>
              <a:rPr sz="1800" dirty="0">
                <a:latin typeface="Times New Roman"/>
                <a:cs typeface="Times New Roman"/>
              </a:rPr>
              <a:t>gli </a:t>
            </a:r>
            <a:r>
              <a:rPr sz="1800" spc="-5" dirty="0">
                <a:latin typeface="Times New Roman"/>
                <a:cs typeface="Times New Roman"/>
              </a:rPr>
              <a:t>elementi descritti nell’art. </a:t>
            </a:r>
            <a:r>
              <a:rPr sz="1800" dirty="0">
                <a:latin typeface="Times New Roman"/>
                <a:cs typeface="Times New Roman"/>
              </a:rPr>
              <a:t>32, </a:t>
            </a:r>
            <a:r>
              <a:rPr sz="1800" spc="-10" dirty="0">
                <a:latin typeface="Times New Roman"/>
                <a:cs typeface="Times New Roman"/>
              </a:rPr>
              <a:t>comma </a:t>
            </a:r>
            <a:r>
              <a:rPr sz="1800" dirty="0">
                <a:latin typeface="Times New Roman"/>
                <a:cs typeface="Times New Roman"/>
              </a:rPr>
              <a:t>2, del </a:t>
            </a:r>
            <a:r>
              <a:rPr sz="1800" spc="-5" dirty="0">
                <a:latin typeface="Times New Roman"/>
                <a:cs typeface="Times New Roman"/>
              </a:rPr>
              <a:t>Codice. Quest’ultimo </a:t>
            </a:r>
            <a:r>
              <a:rPr sz="1800" dirty="0">
                <a:latin typeface="Times New Roman"/>
                <a:cs typeface="Times New Roman"/>
              </a:rPr>
              <a:t>dispone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prima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dell'avvio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delle procedure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 affidamento,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stazioni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appaltanti,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decretano </a:t>
            </a:r>
            <a:r>
              <a:rPr sz="1800" dirty="0">
                <a:latin typeface="Times New Roman"/>
                <a:cs typeface="Times New Roman"/>
              </a:rPr>
              <a:t>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determinano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contrarre, individuando </a:t>
            </a:r>
            <a:r>
              <a:rPr sz="1800" dirty="0">
                <a:latin typeface="Times New Roman"/>
                <a:cs typeface="Times New Roman"/>
              </a:rPr>
              <a:t>gli </a:t>
            </a:r>
            <a:r>
              <a:rPr sz="1800" spc="-5" dirty="0">
                <a:latin typeface="Times New Roman"/>
                <a:cs typeface="Times New Roman"/>
              </a:rPr>
              <a:t>elementi essenziali del contratto </a:t>
            </a:r>
            <a:r>
              <a:rPr sz="1800" dirty="0">
                <a:latin typeface="Times New Roman"/>
                <a:cs typeface="Times New Roman"/>
              </a:rPr>
              <a:t>e i </a:t>
            </a:r>
            <a:r>
              <a:rPr sz="1800" spc="-5" dirty="0">
                <a:latin typeface="Times New Roman"/>
                <a:cs typeface="Times New Roman"/>
              </a:rPr>
              <a:t>criteri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selezione degli </a:t>
            </a:r>
            <a:r>
              <a:rPr sz="1800" dirty="0">
                <a:latin typeface="Times New Roman"/>
                <a:cs typeface="Times New Roman"/>
              </a:rPr>
              <a:t>operatori </a:t>
            </a:r>
            <a:r>
              <a:rPr sz="1800" spc="-5" dirty="0">
                <a:latin typeface="Times New Roman"/>
                <a:cs typeface="Times New Roman"/>
              </a:rPr>
              <a:t>economici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delle </a:t>
            </a:r>
            <a:r>
              <a:rPr sz="1800" spc="-10" dirty="0">
                <a:latin typeface="Times New Roman"/>
                <a:cs typeface="Times New Roman"/>
              </a:rPr>
              <a:t>offerte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tali </a:t>
            </a:r>
            <a:r>
              <a:rPr sz="1800" dirty="0">
                <a:latin typeface="Times New Roman"/>
                <a:cs typeface="Times New Roman"/>
              </a:rPr>
              <a:t>casi, la stazione </a:t>
            </a:r>
            <a:r>
              <a:rPr sz="1800" spc="-5" dirty="0">
                <a:latin typeface="Times New Roman"/>
                <a:cs typeface="Times New Roman"/>
              </a:rPr>
              <a:t>appaltante </a:t>
            </a:r>
            <a:r>
              <a:rPr sz="1800" dirty="0">
                <a:latin typeface="Times New Roman"/>
                <a:cs typeface="Times New Roman"/>
              </a:rPr>
              <a:t>può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procedere ad </a:t>
            </a:r>
            <a:r>
              <a:rPr sz="1800" spc="-5" dirty="0">
                <a:latin typeface="Times New Roman"/>
                <a:cs typeface="Times New Roman"/>
              </a:rPr>
              <a:t>affidamento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diretto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tramite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determina</a:t>
            </a:r>
            <a:r>
              <a:rPr sz="1800" dirty="0">
                <a:latin typeface="Times New Roman"/>
                <a:cs typeface="Times New Roman"/>
              </a:rPr>
              <a:t> a </a:t>
            </a:r>
            <a:r>
              <a:rPr sz="1800" spc="-5" dirty="0">
                <a:latin typeface="Times New Roman"/>
                <a:cs typeface="Times New Roman"/>
              </a:rPr>
              <a:t>contrarre,</a:t>
            </a:r>
            <a:r>
              <a:rPr sz="1800" dirty="0">
                <a:latin typeface="Times New Roman"/>
                <a:cs typeface="Times New Roman"/>
              </a:rPr>
              <a:t> o atto equivalente,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contenga, in </a:t>
            </a:r>
            <a:r>
              <a:rPr sz="1800" spc="-5" dirty="0">
                <a:latin typeface="Times New Roman"/>
                <a:cs typeface="Times New Roman"/>
              </a:rPr>
              <a:t>modo semplificato, </a:t>
            </a:r>
            <a:r>
              <a:rPr sz="1800" dirty="0">
                <a:latin typeface="Times New Roman"/>
                <a:cs typeface="Times New Roman"/>
              </a:rPr>
              <a:t>l'oggetto </a:t>
            </a:r>
            <a:r>
              <a:rPr sz="1800" spc="-5" dirty="0">
                <a:latin typeface="Times New Roman"/>
                <a:cs typeface="Times New Roman"/>
              </a:rPr>
              <a:t>dell'affidamento, l'importo, </a:t>
            </a:r>
            <a:r>
              <a:rPr sz="1800" dirty="0">
                <a:latin typeface="Times New Roman"/>
                <a:cs typeface="Times New Roman"/>
              </a:rPr>
              <a:t>il </a:t>
            </a:r>
            <a:r>
              <a:rPr sz="1800" spc="-5" dirty="0">
                <a:latin typeface="Times New Roman"/>
                <a:cs typeface="Times New Roman"/>
              </a:rPr>
              <a:t>fornitore, </a:t>
            </a:r>
            <a:r>
              <a:rPr sz="1800" dirty="0">
                <a:latin typeface="Times New Roman"/>
                <a:cs typeface="Times New Roman"/>
              </a:rPr>
              <a:t>le </a:t>
            </a:r>
            <a:r>
              <a:rPr sz="1800" spc="-5" dirty="0">
                <a:latin typeface="Times New Roman"/>
                <a:cs typeface="Times New Roman"/>
              </a:rPr>
              <a:t>ragioni </a:t>
            </a:r>
            <a:r>
              <a:rPr sz="1800" dirty="0">
                <a:latin typeface="Times New Roman"/>
                <a:cs typeface="Times New Roman"/>
              </a:rPr>
              <a:t> della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scelta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fornitore,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il</a:t>
            </a:r>
            <a:r>
              <a:rPr sz="1800" spc="9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possesso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da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parte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sua</a:t>
            </a:r>
            <a:r>
              <a:rPr sz="1800" spc="8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dei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requisiti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carattere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generale,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nonché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il</a:t>
            </a:r>
            <a:r>
              <a:rPr sz="1800" spc="-5" dirty="0">
                <a:latin typeface="Times New Roman"/>
                <a:cs typeface="Times New Roman"/>
              </a:rPr>
              <a:t> possesso</a:t>
            </a:r>
            <a:r>
              <a:rPr sz="1800" dirty="0">
                <a:latin typeface="Times New Roman"/>
                <a:cs typeface="Times New Roman"/>
              </a:rPr>
              <a:t> dei requisiti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tecnico-professionali,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ove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richiesti.</a:t>
            </a:r>
            <a:endParaRPr sz="1800">
              <a:latin typeface="Times New Roman"/>
              <a:cs typeface="Times New Roman"/>
            </a:endParaRPr>
          </a:p>
          <a:p>
            <a:pPr marL="12700" marR="459105" algn="just">
              <a:lnSpc>
                <a:spcPct val="120000"/>
              </a:lnSpc>
            </a:pPr>
            <a:r>
              <a:rPr sz="1800" spc="-5" dirty="0">
                <a:latin typeface="Times New Roman"/>
                <a:cs typeface="Times New Roman"/>
              </a:rPr>
              <a:t>Si </a:t>
            </a:r>
            <a:r>
              <a:rPr sz="1800" dirty="0">
                <a:latin typeface="Times New Roman"/>
                <a:cs typeface="Times New Roman"/>
              </a:rPr>
              <a:t>ritiene, pertanto, che gli </a:t>
            </a:r>
            <a:r>
              <a:rPr sz="1800" spc="-5" dirty="0">
                <a:latin typeface="Times New Roman"/>
                <a:cs typeface="Times New Roman"/>
              </a:rPr>
              <a:t>affidamenti </a:t>
            </a:r>
            <a:r>
              <a:rPr sz="1800" dirty="0">
                <a:latin typeface="Times New Roman"/>
                <a:cs typeface="Times New Roman"/>
              </a:rPr>
              <a:t>diretti di cui all’art. 1, </a:t>
            </a:r>
            <a:r>
              <a:rPr sz="1800" spc="-5" dirty="0">
                <a:latin typeface="Times New Roman"/>
                <a:cs typeface="Times New Roman"/>
              </a:rPr>
              <a:t>comma </a:t>
            </a:r>
            <a:r>
              <a:rPr sz="1800" dirty="0">
                <a:latin typeface="Times New Roman"/>
                <a:cs typeface="Times New Roman"/>
              </a:rPr>
              <a:t>2, lett. a) </a:t>
            </a:r>
            <a:r>
              <a:rPr sz="1800" spc="-5" dirty="0">
                <a:latin typeface="Times New Roman"/>
                <a:cs typeface="Times New Roman"/>
              </a:rPr>
              <a:t>possono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essere disposti </a:t>
            </a:r>
            <a:r>
              <a:rPr sz="1800" dirty="0">
                <a:latin typeface="Times New Roman"/>
                <a:cs typeface="Times New Roman"/>
              </a:rPr>
              <a:t>con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determina unica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semplificata.</a:t>
            </a:r>
            <a:endParaRPr sz="18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Per </a:t>
            </a:r>
            <a:r>
              <a:rPr sz="1800" dirty="0">
                <a:latin typeface="Times New Roman"/>
                <a:cs typeface="Times New Roman"/>
              </a:rPr>
              <a:t>quanto </a:t>
            </a:r>
            <a:r>
              <a:rPr sz="1800" spc="-5" dirty="0">
                <a:latin typeface="Times New Roman"/>
                <a:cs typeface="Times New Roman"/>
              </a:rPr>
              <a:t>riguarda, invece,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richiesta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offerta</a:t>
            </a:r>
            <a:r>
              <a:rPr sz="1800" spc="-5" dirty="0">
                <a:latin typeface="Times New Roman"/>
                <a:cs typeface="Times New Roman"/>
              </a:rPr>
              <a:t> nelle procedure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negoziate senza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bando </a:t>
            </a:r>
            <a:r>
              <a:rPr sz="1800" dirty="0">
                <a:latin typeface="Times New Roman"/>
                <a:cs typeface="Times New Roman"/>
              </a:rPr>
              <a:t> (art. 1 </a:t>
            </a:r>
            <a:r>
              <a:rPr sz="1800" spc="-5" dirty="0">
                <a:latin typeface="Times New Roman"/>
                <a:cs typeface="Times New Roman"/>
              </a:rPr>
              <a:t>comma </a:t>
            </a:r>
            <a:r>
              <a:rPr sz="1800" dirty="0">
                <a:latin typeface="Times New Roman"/>
                <a:cs typeface="Times New Roman"/>
              </a:rPr>
              <a:t>2, lett. b) </a:t>
            </a:r>
            <a:r>
              <a:rPr sz="1800" spc="-5" dirty="0">
                <a:latin typeface="Times New Roman"/>
                <a:cs typeface="Times New Roman"/>
              </a:rPr>
              <a:t>essa dovrà avvenire scegliendo </a:t>
            </a:r>
            <a:r>
              <a:rPr sz="1800" dirty="0">
                <a:latin typeface="Times New Roman"/>
                <a:cs typeface="Times New Roman"/>
              </a:rPr>
              <a:t>le </a:t>
            </a:r>
            <a:r>
              <a:rPr sz="1800" spc="-5" dirty="0">
                <a:latin typeface="Times New Roman"/>
                <a:cs typeface="Times New Roman"/>
              </a:rPr>
              <a:t>imprese tramite appositi </a:t>
            </a:r>
            <a:r>
              <a:rPr sz="1800" dirty="0">
                <a:latin typeface="Times New Roman"/>
                <a:cs typeface="Times New Roman"/>
              </a:rPr>
              <a:t>elenchi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oppure a </a:t>
            </a:r>
            <a:r>
              <a:rPr sz="1800" spc="-5" dirty="0">
                <a:latin typeface="Times New Roman"/>
                <a:cs typeface="Times New Roman"/>
              </a:rPr>
              <a:t>seguito </a:t>
            </a:r>
            <a:r>
              <a:rPr sz="1800" dirty="0">
                <a:latin typeface="Times New Roman"/>
                <a:cs typeface="Times New Roman"/>
              </a:rPr>
              <a:t>di pubblicazione di avviso di </a:t>
            </a:r>
            <a:r>
              <a:rPr sz="1800" spc="-5" dirty="0">
                <a:latin typeface="Times New Roman"/>
                <a:cs typeface="Times New Roman"/>
              </a:rPr>
              <a:t>manifestazione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interesse </a:t>
            </a:r>
            <a:r>
              <a:rPr sz="1800" dirty="0">
                <a:latin typeface="Times New Roman"/>
                <a:cs typeface="Times New Roman"/>
              </a:rPr>
              <a:t>ai </a:t>
            </a:r>
            <a:r>
              <a:rPr sz="1800" spc="-5" dirty="0">
                <a:latin typeface="Times New Roman"/>
                <a:cs typeface="Times New Roman"/>
              </a:rPr>
              <a:t>sensi dell’art. </a:t>
            </a:r>
            <a:r>
              <a:rPr sz="1800" dirty="0">
                <a:latin typeface="Times New Roman"/>
                <a:cs typeface="Times New Roman"/>
              </a:rPr>
              <a:t> 36,</a:t>
            </a:r>
            <a:r>
              <a:rPr sz="1800" spc="-5" dirty="0">
                <a:latin typeface="Times New Roman"/>
                <a:cs typeface="Times New Roman"/>
              </a:rPr>
              <a:t> comma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7, come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indicato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nello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stesso</a:t>
            </a:r>
            <a:r>
              <a:rPr sz="1800" dirty="0">
                <a:latin typeface="Times New Roman"/>
                <a:cs typeface="Times New Roman"/>
              </a:rPr>
              <a:t> art.1,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comma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2. Lett.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b).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Per l’esperimento di indagini di </a:t>
            </a:r>
            <a:r>
              <a:rPr sz="1800" dirty="0">
                <a:latin typeface="Times New Roman"/>
                <a:cs typeface="Times New Roman"/>
              </a:rPr>
              <a:t>mercato, </a:t>
            </a:r>
            <a:r>
              <a:rPr sz="1800" spc="-5" dirty="0">
                <a:latin typeface="Times New Roman"/>
                <a:cs typeface="Times New Roman"/>
              </a:rPr>
              <a:t>fino alla pubblicazione </a:t>
            </a:r>
            <a:r>
              <a:rPr sz="1800" dirty="0">
                <a:latin typeface="Times New Roman"/>
                <a:cs typeface="Times New Roman"/>
              </a:rPr>
              <a:t>del </a:t>
            </a:r>
            <a:r>
              <a:rPr sz="1800" spc="-5" dirty="0">
                <a:latin typeface="Times New Roman"/>
                <a:cs typeface="Times New Roman"/>
              </a:rPr>
              <a:t>Regolamento attuativo </a:t>
            </a:r>
            <a:r>
              <a:rPr sz="1800" dirty="0">
                <a:latin typeface="Times New Roman"/>
                <a:cs typeface="Times New Roman"/>
              </a:rPr>
              <a:t> del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d.lgs.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50/2016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cui all’art.</a:t>
            </a:r>
            <a:r>
              <a:rPr sz="1800" dirty="0">
                <a:latin typeface="Times New Roman"/>
                <a:cs typeface="Times New Roman"/>
              </a:rPr>
              <a:t> 216, </a:t>
            </a:r>
            <a:r>
              <a:rPr sz="1800" spc="-5" dirty="0">
                <a:latin typeface="Times New Roman"/>
                <a:cs typeface="Times New Roman"/>
              </a:rPr>
              <a:t>comma 27-octies,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troveranno applicazione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 </a:t>
            </a:r>
            <a:r>
              <a:rPr sz="1800" spc="-5" dirty="0">
                <a:latin typeface="Times New Roman"/>
                <a:cs typeface="Times New Roman"/>
              </a:rPr>
              <a:t>linee </a:t>
            </a:r>
            <a:r>
              <a:rPr sz="1800" dirty="0">
                <a:latin typeface="Times New Roman"/>
                <a:cs typeface="Times New Roman"/>
              </a:rPr>
              <a:t> guida n. 4</a:t>
            </a:r>
            <a:r>
              <a:rPr sz="1800" spc="-1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ANAC,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cui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rimanda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quanto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compatibili.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46397" y="411607"/>
            <a:ext cx="112014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>
                <a:latin typeface="Calibri"/>
                <a:cs typeface="Calibri"/>
              </a:rPr>
              <a:t>G</a:t>
            </a:r>
            <a:r>
              <a:rPr spc="-10" dirty="0">
                <a:latin typeface="Calibri"/>
                <a:cs typeface="Calibri"/>
              </a:rPr>
              <a:t>A</a:t>
            </a:r>
            <a:r>
              <a:rPr dirty="0">
                <a:latin typeface="Calibri"/>
                <a:cs typeface="Calibri"/>
              </a:rPr>
              <a:t>RANZIE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0200" y="1078484"/>
            <a:ext cx="8485505" cy="5403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Un’ulteriore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forma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semplificazione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introdotta</a:t>
            </a:r>
            <a:r>
              <a:rPr sz="1800" dirty="0">
                <a:latin typeface="Times New Roman"/>
                <a:cs typeface="Times New Roman"/>
              </a:rPr>
              <a:t> per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procedure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sottosoglia</a:t>
            </a:r>
            <a:r>
              <a:rPr sz="1800" dirty="0">
                <a:latin typeface="Times New Roman"/>
                <a:cs typeface="Times New Roman"/>
              </a:rPr>
              <a:t> è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quella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prevista </a:t>
            </a:r>
            <a:r>
              <a:rPr sz="1800" spc="-5" dirty="0">
                <a:latin typeface="Times New Roman"/>
                <a:cs typeface="Times New Roman"/>
              </a:rPr>
              <a:t>dal comma </a:t>
            </a:r>
            <a:r>
              <a:rPr sz="1800" dirty="0">
                <a:latin typeface="Times New Roman"/>
                <a:cs typeface="Times New Roman"/>
              </a:rPr>
              <a:t>4 </a:t>
            </a:r>
            <a:r>
              <a:rPr sz="1800" spc="-5" dirty="0">
                <a:latin typeface="Times New Roman"/>
                <a:cs typeface="Times New Roman"/>
              </a:rPr>
              <a:t>dell’art. </a:t>
            </a:r>
            <a:r>
              <a:rPr sz="1800" dirty="0">
                <a:latin typeface="Times New Roman"/>
                <a:cs typeface="Times New Roman"/>
              </a:rPr>
              <a:t>1, del </a:t>
            </a:r>
            <a:r>
              <a:rPr sz="1800" spc="-5" dirty="0">
                <a:latin typeface="Times New Roman"/>
                <a:cs typeface="Times New Roman"/>
              </a:rPr>
              <a:t>D.L. 76/2020, consistente </a:t>
            </a:r>
            <a:r>
              <a:rPr sz="1800" dirty="0">
                <a:latin typeface="Times New Roman"/>
                <a:cs typeface="Times New Roman"/>
              </a:rPr>
              <a:t>nella </a:t>
            </a:r>
            <a:r>
              <a:rPr sz="1800" spc="-5" dirty="0">
                <a:latin typeface="Times New Roman"/>
                <a:cs typeface="Times New Roman"/>
              </a:rPr>
              <a:t>disapplicazione della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garanzia provvisoria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dirty="0">
                <a:latin typeface="Times New Roman"/>
                <a:cs typeface="Times New Roman"/>
              </a:rPr>
              <a:t>cui </a:t>
            </a:r>
            <a:r>
              <a:rPr sz="1800" spc="-5" dirty="0">
                <a:latin typeface="Times New Roman"/>
                <a:cs typeface="Times New Roman"/>
              </a:rPr>
              <a:t>all’art. 93 del D.Lgs. 50/2016. Il divieto di richiedere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garanzia </a:t>
            </a:r>
            <a:r>
              <a:rPr sz="1800" dirty="0">
                <a:latin typeface="Times New Roman"/>
                <a:cs typeface="Times New Roman"/>
              </a:rPr>
              <a:t> provvisoria diviene pertanto </a:t>
            </a:r>
            <a:r>
              <a:rPr sz="1800" spc="-5" dirty="0">
                <a:latin typeface="Times New Roman"/>
                <a:cs typeface="Times New Roman"/>
              </a:rPr>
              <a:t>la regola, mentre </a:t>
            </a:r>
            <a:r>
              <a:rPr sz="1800" spc="-10" dirty="0">
                <a:latin typeface="Times New Roman"/>
                <a:cs typeface="Times New Roman"/>
              </a:rPr>
              <a:t>assume </a:t>
            </a:r>
            <a:r>
              <a:rPr sz="1800" dirty="0">
                <a:latin typeface="Times New Roman"/>
                <a:cs typeface="Times New Roman"/>
              </a:rPr>
              <a:t>carattere </a:t>
            </a:r>
            <a:r>
              <a:rPr sz="1800" spc="-5" dirty="0">
                <a:latin typeface="Times New Roman"/>
                <a:cs typeface="Times New Roman"/>
              </a:rPr>
              <a:t>eccezionale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possibilità </a:t>
            </a:r>
            <a:r>
              <a:rPr sz="1800" spc="-15" dirty="0">
                <a:latin typeface="Times New Roman"/>
                <a:cs typeface="Times New Roman"/>
              </a:rPr>
              <a:t>di 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motivarne la richiesta,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ogni caso </a:t>
            </a:r>
            <a:r>
              <a:rPr sz="1800" dirty="0">
                <a:latin typeface="Times New Roman"/>
                <a:cs typeface="Times New Roman"/>
              </a:rPr>
              <a:t>per un </a:t>
            </a:r>
            <a:r>
              <a:rPr sz="1800" spc="-5" dirty="0">
                <a:latin typeface="Times New Roman"/>
                <a:cs typeface="Times New Roman"/>
              </a:rPr>
              <a:t>ammontare dimezzato </a:t>
            </a:r>
            <a:r>
              <a:rPr sz="1800" dirty="0">
                <a:latin typeface="Times New Roman"/>
                <a:cs typeface="Times New Roman"/>
              </a:rPr>
              <a:t>rispetto a </a:t>
            </a:r>
            <a:r>
              <a:rPr sz="1800" spc="-5" dirty="0">
                <a:latin typeface="Times New Roman"/>
                <a:cs typeface="Times New Roman"/>
              </a:rPr>
              <a:t>quanto </a:t>
            </a:r>
            <a:r>
              <a:rPr sz="1800" dirty="0">
                <a:latin typeface="Times New Roman"/>
                <a:cs typeface="Times New Roman"/>
              </a:rPr>
              <a:t>previsto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dal citato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art.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93,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avuto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riguardo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tipologia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specificità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della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singola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procedura.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0"/>
              </a:spcBef>
            </a:pPr>
            <a:r>
              <a:rPr sz="1800" spc="-5" dirty="0">
                <a:latin typeface="Times New Roman"/>
                <a:cs typeface="Times New Roman"/>
              </a:rPr>
              <a:t>In proposito,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assenza di una espressa previsione sul punto, ci si chiede se l’ambito di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siffatta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esenzione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limitato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alla</a:t>
            </a:r>
            <a:r>
              <a:rPr sz="1800" dirty="0">
                <a:latin typeface="Times New Roman"/>
                <a:cs typeface="Times New Roman"/>
              </a:rPr>
              <a:t> presentazione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sola</a:t>
            </a:r>
            <a:r>
              <a:rPr sz="1800" dirty="0">
                <a:latin typeface="Times New Roman"/>
                <a:cs typeface="Times New Roman"/>
              </a:rPr>
              <a:t> garanzia</a:t>
            </a:r>
            <a:r>
              <a:rPr sz="1800" spc="4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provvisoria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comprenda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anche la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dichiarazione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d’impegno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costituire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 garanzia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definitiva.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ratio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semplificazione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accelerazione delle procedure sottesa alla norma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deroga, </a:t>
            </a:r>
            <a:r>
              <a:rPr sz="1800" dirty="0">
                <a:latin typeface="Times New Roman"/>
                <a:cs typeface="Times New Roman"/>
              </a:rPr>
              <a:t> nello </a:t>
            </a:r>
            <a:r>
              <a:rPr sz="1800" spc="-5" dirty="0">
                <a:latin typeface="Times New Roman"/>
                <a:cs typeface="Times New Roman"/>
              </a:rPr>
              <a:t>specifico finalizzata </a:t>
            </a:r>
            <a:r>
              <a:rPr sz="1800" dirty="0">
                <a:latin typeface="Times New Roman"/>
                <a:cs typeface="Times New Roman"/>
              </a:rPr>
              <a:t>ad </a:t>
            </a:r>
            <a:r>
              <a:rPr sz="1800" spc="-5" dirty="0">
                <a:latin typeface="Times New Roman"/>
                <a:cs typeface="Times New Roman"/>
              </a:rPr>
              <a:t>alleggerire </a:t>
            </a:r>
            <a:r>
              <a:rPr sz="1800" dirty="0">
                <a:latin typeface="Times New Roman"/>
                <a:cs typeface="Times New Roman"/>
              </a:rPr>
              <a:t>gli </a:t>
            </a:r>
            <a:r>
              <a:rPr sz="1800" spc="-5" dirty="0">
                <a:latin typeface="Times New Roman"/>
                <a:cs typeface="Times New Roman"/>
              </a:rPr>
              <a:t>oneri economici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amministrativi </a:t>
            </a:r>
            <a:r>
              <a:rPr sz="1800" dirty="0">
                <a:latin typeface="Times New Roman"/>
                <a:cs typeface="Times New Roman"/>
              </a:rPr>
              <a:t>a </a:t>
            </a:r>
            <a:r>
              <a:rPr sz="1800" spc="-5" dirty="0">
                <a:latin typeface="Times New Roman"/>
                <a:cs typeface="Times New Roman"/>
              </a:rPr>
              <a:t>carico degli </a:t>
            </a:r>
            <a:r>
              <a:rPr sz="1800" dirty="0">
                <a:latin typeface="Times New Roman"/>
                <a:cs typeface="Times New Roman"/>
              </a:rPr>
              <a:t> operatori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economici,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assieme</a:t>
            </a:r>
            <a:r>
              <a:rPr sz="1800" dirty="0">
                <a:latin typeface="Times New Roman"/>
                <a:cs typeface="Times New Roman"/>
              </a:rPr>
              <a:t> ad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una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sua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lettura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sistematica</a:t>
            </a:r>
            <a:r>
              <a:rPr sz="1800" dirty="0">
                <a:latin typeface="Times New Roman"/>
                <a:cs typeface="Times New Roman"/>
              </a:rPr>
              <a:t> 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combinato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</a:t>
            </a:r>
            <a:r>
              <a:rPr sz="1800" spc="4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disposizione </a:t>
            </a:r>
            <a:r>
              <a:rPr sz="1800" spc="-5" dirty="0">
                <a:latin typeface="Times New Roman"/>
                <a:cs typeface="Times New Roman"/>
              </a:rPr>
              <a:t>di cui all’art. 8 che prevede </a:t>
            </a:r>
            <a:r>
              <a:rPr sz="1800" dirty="0">
                <a:latin typeface="Times New Roman"/>
                <a:cs typeface="Times New Roman"/>
              </a:rPr>
              <a:t>il </a:t>
            </a:r>
            <a:r>
              <a:rPr sz="1800" spc="-5" dirty="0">
                <a:latin typeface="Times New Roman"/>
                <a:cs typeface="Times New Roman"/>
              </a:rPr>
              <a:t>dimezzamento </a:t>
            </a:r>
            <a:r>
              <a:rPr sz="1800" spc="-10" dirty="0">
                <a:latin typeface="Times New Roman"/>
                <a:cs typeface="Times New Roman"/>
              </a:rPr>
              <a:t>dei </a:t>
            </a:r>
            <a:r>
              <a:rPr sz="1800" spc="-5" dirty="0">
                <a:latin typeface="Times New Roman"/>
                <a:cs typeface="Times New Roman"/>
              </a:rPr>
              <a:t>termini di presentazione delle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offerte,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dovrebbe</a:t>
            </a:r>
            <a:r>
              <a:rPr sz="1800" dirty="0">
                <a:latin typeface="Times New Roman"/>
                <a:cs typeface="Times New Roman"/>
              </a:rPr>
              <a:t> avvalorare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un’interpretazione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estensiva,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favorevole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ad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applicare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l’esenzione altresì alla presentazione </a:t>
            </a:r>
            <a:r>
              <a:rPr sz="1800" dirty="0">
                <a:latin typeface="Times New Roman"/>
                <a:cs typeface="Times New Roman"/>
              </a:rPr>
              <a:t>della </a:t>
            </a:r>
            <a:r>
              <a:rPr sz="1800" spc="-5" dirty="0">
                <a:latin typeface="Times New Roman"/>
                <a:cs typeface="Times New Roman"/>
              </a:rPr>
              <a:t>dichiarazione d’impegno </a:t>
            </a:r>
            <a:r>
              <a:rPr sz="1800" dirty="0">
                <a:latin typeface="Times New Roman"/>
                <a:cs typeface="Times New Roman"/>
              </a:rPr>
              <a:t>a </a:t>
            </a:r>
            <a:r>
              <a:rPr sz="1800" spc="-5" dirty="0">
                <a:latin typeface="Times New Roman"/>
                <a:cs typeface="Times New Roman"/>
              </a:rPr>
              <a:t>costituire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garanzia </a:t>
            </a:r>
            <a:r>
              <a:rPr sz="1800" dirty="0">
                <a:latin typeface="Times New Roman"/>
                <a:cs typeface="Times New Roman"/>
              </a:rPr>
              <a:t> definitiva.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40"/>
              </a:spcBef>
            </a:pPr>
            <a:r>
              <a:rPr sz="1800" spc="-5" dirty="0">
                <a:latin typeface="Times New Roman"/>
                <a:cs typeface="Times New Roman"/>
              </a:rPr>
              <a:t>A </a:t>
            </a:r>
            <a:r>
              <a:rPr sz="1800" dirty="0">
                <a:latin typeface="Times New Roman"/>
                <a:cs typeface="Times New Roman"/>
              </a:rPr>
              <a:t>ciò </a:t>
            </a:r>
            <a:r>
              <a:rPr sz="1800" spc="-5" dirty="0">
                <a:latin typeface="Times New Roman"/>
                <a:cs typeface="Times New Roman"/>
              </a:rPr>
              <a:t>si aggiunga </a:t>
            </a:r>
            <a:r>
              <a:rPr sz="1800" dirty="0">
                <a:latin typeface="Times New Roman"/>
                <a:cs typeface="Times New Roman"/>
              </a:rPr>
              <a:t>che </a:t>
            </a:r>
            <a:r>
              <a:rPr sz="1800" spc="-5" dirty="0">
                <a:latin typeface="Times New Roman"/>
                <a:cs typeface="Times New Roman"/>
              </a:rPr>
              <a:t>l’art. </a:t>
            </a:r>
            <a:r>
              <a:rPr sz="1800" dirty="0">
                <a:latin typeface="Times New Roman"/>
                <a:cs typeface="Times New Roman"/>
              </a:rPr>
              <a:t>1, </a:t>
            </a:r>
            <a:r>
              <a:rPr sz="1800" spc="-10" dirty="0">
                <a:latin typeface="Times New Roman"/>
                <a:cs typeface="Times New Roman"/>
              </a:rPr>
              <a:t>comma </a:t>
            </a:r>
            <a:r>
              <a:rPr sz="1800" dirty="0">
                <a:latin typeface="Times New Roman"/>
                <a:cs typeface="Times New Roman"/>
              </a:rPr>
              <a:t>4 prescrive, </a:t>
            </a:r>
            <a:r>
              <a:rPr sz="1800" spc="-5" dirty="0">
                <a:latin typeface="Times New Roman"/>
                <a:cs typeface="Times New Roman"/>
              </a:rPr>
              <a:t>genericamente, </a:t>
            </a:r>
            <a:r>
              <a:rPr sz="1800" dirty="0">
                <a:latin typeface="Times New Roman"/>
                <a:cs typeface="Times New Roman"/>
              </a:rPr>
              <a:t>che non </a:t>
            </a:r>
            <a:r>
              <a:rPr sz="1800" spc="-5" dirty="0">
                <a:latin typeface="Times New Roman"/>
                <a:cs typeface="Times New Roman"/>
              </a:rPr>
              <a:t>dovranno essere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richieste “le garanzie provvisorie </a:t>
            </a:r>
            <a:r>
              <a:rPr sz="1800" dirty="0">
                <a:latin typeface="Times New Roman"/>
                <a:cs typeface="Times New Roman"/>
              </a:rPr>
              <a:t>di cui </a:t>
            </a:r>
            <a:r>
              <a:rPr sz="1800" spc="-5" dirty="0">
                <a:latin typeface="Times New Roman"/>
                <a:cs typeface="Times New Roman"/>
              </a:rPr>
              <a:t>all’art 93”, senza indicare </a:t>
            </a:r>
            <a:r>
              <a:rPr sz="1800" dirty="0">
                <a:latin typeface="Times New Roman"/>
                <a:cs typeface="Times New Roman"/>
              </a:rPr>
              <a:t>una </a:t>
            </a:r>
            <a:r>
              <a:rPr sz="1800" spc="-5" dirty="0">
                <a:latin typeface="Times New Roman"/>
                <a:cs typeface="Times New Roman"/>
              </a:rPr>
              <a:t>distinzione tra </a:t>
            </a:r>
            <a:r>
              <a:rPr sz="1800" dirty="0">
                <a:latin typeface="Times New Roman"/>
                <a:cs typeface="Times New Roman"/>
              </a:rPr>
              <a:t>i </a:t>
            </a:r>
            <a:r>
              <a:rPr sz="1800" spc="-5" dirty="0">
                <a:latin typeface="Times New Roman"/>
                <a:cs typeface="Times New Roman"/>
              </a:rPr>
              <a:t>vari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commi.</a:t>
            </a:r>
            <a:r>
              <a:rPr sz="1800" spc="4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</a:t>
            </a:r>
            <a:r>
              <a:rPr sz="1800" spc="40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</a:t>
            </a:r>
            <a:r>
              <a:rPr sz="1800" spc="4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ricava</a:t>
            </a:r>
            <a:r>
              <a:rPr sz="1800" spc="40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che</a:t>
            </a:r>
            <a:r>
              <a:rPr sz="1800" spc="4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dovrà</a:t>
            </a:r>
            <a:r>
              <a:rPr sz="1800" spc="39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essere</a:t>
            </a:r>
            <a:r>
              <a:rPr sz="1800" spc="4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derogato</a:t>
            </a:r>
            <a:r>
              <a:rPr sz="1800" spc="4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l’intero</a:t>
            </a:r>
            <a:r>
              <a:rPr sz="1800" spc="409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articolo,</a:t>
            </a:r>
            <a:r>
              <a:rPr sz="1800" spc="409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salva</a:t>
            </a:r>
            <a:r>
              <a:rPr sz="1800" spc="409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la</a:t>
            </a:r>
            <a:r>
              <a:rPr sz="1800" spc="4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possibilità</a:t>
            </a:r>
            <a:r>
              <a:rPr sz="1800" spc="39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0200" y="6456375"/>
            <a:ext cx="25800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motivare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una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scelta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diversa.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27211" y="6426809"/>
            <a:ext cx="18097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12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13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519811"/>
            <a:ext cx="8074025" cy="6356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tabLst>
                <a:tab pos="1311275" algn="l"/>
                <a:tab pos="1699895" algn="l"/>
                <a:tab pos="3187700" algn="l"/>
                <a:tab pos="4365625" algn="l"/>
                <a:tab pos="5330190" algn="l"/>
                <a:tab pos="5719445" algn="l"/>
                <a:tab pos="6656705" algn="l"/>
                <a:tab pos="7045325" algn="l"/>
              </a:tabLst>
            </a:pPr>
            <a:r>
              <a:rPr dirty="0"/>
              <a:t>P</a:t>
            </a:r>
            <a:r>
              <a:rPr spc="-40" dirty="0"/>
              <a:t>r</a:t>
            </a:r>
            <a:r>
              <a:rPr dirty="0"/>
              <a:t>ocedu</a:t>
            </a:r>
            <a:r>
              <a:rPr spc="-35" dirty="0"/>
              <a:t>r</a:t>
            </a:r>
            <a:r>
              <a:rPr dirty="0"/>
              <a:t>e	di	a</a:t>
            </a:r>
            <a:r>
              <a:rPr spc="-15" dirty="0"/>
              <a:t>f</a:t>
            </a:r>
            <a:r>
              <a:rPr dirty="0"/>
              <a:t>fi</a:t>
            </a:r>
            <a:r>
              <a:rPr spc="-10" dirty="0"/>
              <a:t>d</a:t>
            </a:r>
            <a:r>
              <a:rPr dirty="0"/>
              <a:t>am</a:t>
            </a:r>
            <a:r>
              <a:rPr spc="-10" dirty="0"/>
              <a:t>e</a:t>
            </a:r>
            <a:r>
              <a:rPr dirty="0"/>
              <a:t>nto	med</a:t>
            </a:r>
            <a:r>
              <a:rPr spc="-20" dirty="0"/>
              <a:t>i</a:t>
            </a:r>
            <a:r>
              <a:rPr dirty="0"/>
              <a:t>ante	</a:t>
            </a:r>
            <a:r>
              <a:rPr spc="-10" dirty="0"/>
              <a:t>u</a:t>
            </a:r>
            <a:r>
              <a:rPr dirty="0"/>
              <a:t>til</a:t>
            </a:r>
            <a:r>
              <a:rPr spc="-10" dirty="0"/>
              <a:t>i</a:t>
            </a:r>
            <a:r>
              <a:rPr spc="-15" dirty="0"/>
              <a:t>zz</a:t>
            </a:r>
            <a:r>
              <a:rPr dirty="0"/>
              <a:t>o	di	e</a:t>
            </a:r>
            <a:r>
              <a:rPr spc="-10" dirty="0"/>
              <a:t>l</a:t>
            </a:r>
            <a:r>
              <a:rPr spc="-15" dirty="0"/>
              <a:t>e</a:t>
            </a:r>
            <a:r>
              <a:rPr dirty="0"/>
              <a:t>nchi	di	o</a:t>
            </a:r>
            <a:r>
              <a:rPr spc="5" dirty="0"/>
              <a:t>p</a:t>
            </a:r>
            <a:r>
              <a:rPr dirty="0"/>
              <a:t>e</a:t>
            </a:r>
            <a:r>
              <a:rPr spc="-20" dirty="0"/>
              <a:t>r</a:t>
            </a:r>
            <a:r>
              <a:rPr dirty="0"/>
              <a:t>ato</a:t>
            </a:r>
            <a:r>
              <a:rPr spc="-10" dirty="0"/>
              <a:t>r</a:t>
            </a:r>
            <a:r>
              <a:rPr dirty="0"/>
              <a:t>i  economici</a:t>
            </a:r>
            <a:r>
              <a:rPr spc="-40" dirty="0"/>
              <a:t> </a:t>
            </a:r>
            <a:r>
              <a:rPr spc="-5" dirty="0"/>
              <a:t>preesistenti</a:t>
            </a:r>
            <a:r>
              <a:rPr spc="-45" dirty="0"/>
              <a:t> </a:t>
            </a:r>
            <a:r>
              <a:rPr dirty="0"/>
              <a:t>e principio</a:t>
            </a:r>
            <a:r>
              <a:rPr spc="-30" dirty="0"/>
              <a:t> </a:t>
            </a:r>
            <a:r>
              <a:rPr dirty="0"/>
              <a:t>di </a:t>
            </a:r>
            <a:r>
              <a:rPr spc="-5" dirty="0"/>
              <a:t>rotazione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26234"/>
            <a:ext cx="8074025" cy="3757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spc="-30" dirty="0">
                <a:latin typeface="Times New Roman"/>
                <a:cs typeface="Times New Roman"/>
              </a:rPr>
              <a:t>L’art. </a:t>
            </a:r>
            <a:r>
              <a:rPr sz="1800" spc="-10" dirty="0">
                <a:latin typeface="Times New Roman"/>
                <a:cs typeface="Times New Roman"/>
              </a:rPr>
              <a:t>1, </a:t>
            </a:r>
            <a:r>
              <a:rPr sz="1800" spc="-5" dirty="0">
                <a:latin typeface="Times New Roman"/>
                <a:cs typeface="Times New Roman"/>
              </a:rPr>
              <a:t>comma </a:t>
            </a:r>
            <a:r>
              <a:rPr sz="1800" dirty="0">
                <a:latin typeface="Times New Roman"/>
                <a:cs typeface="Times New Roman"/>
              </a:rPr>
              <a:t>2 del </a:t>
            </a:r>
            <a:r>
              <a:rPr sz="1800" spc="-5" dirty="0">
                <a:latin typeface="Times New Roman"/>
                <a:cs typeface="Times New Roman"/>
              </a:rPr>
              <a:t>D.L. </a:t>
            </a:r>
            <a:r>
              <a:rPr sz="1800" spc="-10" dirty="0">
                <a:latin typeface="Times New Roman"/>
                <a:cs typeface="Times New Roman"/>
              </a:rPr>
              <a:t>n. </a:t>
            </a:r>
            <a:r>
              <a:rPr sz="1800" dirty="0">
                <a:latin typeface="Times New Roman"/>
                <a:cs typeface="Times New Roman"/>
              </a:rPr>
              <a:t>76/2020, come convertito con </a:t>
            </a:r>
            <a:r>
              <a:rPr sz="1800" spc="-5" dirty="0">
                <a:latin typeface="Times New Roman"/>
                <a:cs typeface="Times New Roman"/>
              </a:rPr>
              <a:t>la </a:t>
            </a:r>
            <a:r>
              <a:rPr sz="1800" dirty="0">
                <a:latin typeface="Times New Roman"/>
                <a:cs typeface="Times New Roman"/>
              </a:rPr>
              <a:t>legge </a:t>
            </a:r>
            <a:r>
              <a:rPr sz="1800" spc="-10" dirty="0">
                <a:latin typeface="Times New Roman"/>
                <a:cs typeface="Times New Roman"/>
              </a:rPr>
              <a:t>n. </a:t>
            </a:r>
            <a:r>
              <a:rPr sz="1800" spc="-5" dirty="0">
                <a:latin typeface="Times New Roman"/>
                <a:cs typeface="Times New Roman"/>
              </a:rPr>
              <a:t>120/2020, </a:t>
            </a:r>
            <a:r>
              <a:rPr sz="1800" dirty="0">
                <a:latin typeface="Times New Roman"/>
                <a:cs typeface="Times New Roman"/>
              </a:rPr>
              <a:t> prescrivendo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modalità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affidamento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contratti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pubblici</a:t>
            </a:r>
            <a:r>
              <a:rPr sz="1800" spc="4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sottosoglia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nell’affidamento</a:t>
            </a:r>
            <a:r>
              <a:rPr sz="1800" dirty="0">
                <a:latin typeface="Times New Roman"/>
                <a:cs typeface="Times New Roman"/>
              </a:rPr>
              <a:t> diretto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nella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procedura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negoziata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senza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bando,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prevede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che</a:t>
            </a:r>
            <a:r>
              <a:rPr sz="1800" dirty="0">
                <a:latin typeface="Times New Roman"/>
                <a:cs typeface="Times New Roman"/>
              </a:rPr>
              <a:t> per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l’individuazione</a:t>
            </a:r>
            <a:r>
              <a:rPr sz="1800" dirty="0">
                <a:latin typeface="Times New Roman"/>
                <a:cs typeface="Times New Roman"/>
              </a:rPr>
              <a:t> degli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operatori</a:t>
            </a:r>
            <a:r>
              <a:rPr sz="1800" dirty="0">
                <a:latin typeface="Times New Roman"/>
                <a:cs typeface="Times New Roman"/>
              </a:rPr>
              <a:t> economici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quali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stipulare</a:t>
            </a:r>
            <a:r>
              <a:rPr sz="1800" dirty="0">
                <a:latin typeface="Times New Roman"/>
                <a:cs typeface="Times New Roman"/>
              </a:rPr>
              <a:t> il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contratto,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tanto </a:t>
            </a:r>
            <a:r>
              <a:rPr sz="1800" dirty="0">
                <a:latin typeface="Times New Roman"/>
                <a:cs typeface="Times New Roman"/>
              </a:rPr>
              <a:t> nell’un caso </a:t>
            </a:r>
            <a:r>
              <a:rPr sz="1800" spc="-5" dirty="0">
                <a:latin typeface="Times New Roman"/>
                <a:cs typeface="Times New Roman"/>
              </a:rPr>
              <a:t>che nell’altro, si possa ricorrere agli elenchi di operatori </a:t>
            </a:r>
            <a:r>
              <a:rPr sz="1800" dirty="0">
                <a:latin typeface="Times New Roman"/>
                <a:cs typeface="Times New Roman"/>
              </a:rPr>
              <a:t>economici, </a:t>
            </a:r>
            <a:r>
              <a:rPr sz="1800" spc="-5" dirty="0">
                <a:latin typeface="Times New Roman"/>
                <a:cs typeface="Times New Roman"/>
              </a:rPr>
              <a:t>sia </a:t>
            </a:r>
            <a:r>
              <a:rPr sz="1800" dirty="0">
                <a:latin typeface="Times New Roman"/>
                <a:cs typeface="Times New Roman"/>
              </a:rPr>
              <a:t>per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lavori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che per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servizi e forniture.</a:t>
            </a:r>
            <a:endParaRPr sz="18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latin typeface="Times New Roman"/>
                <a:cs typeface="Times New Roman"/>
              </a:rPr>
              <a:t>Il nuovo </a:t>
            </a:r>
            <a:r>
              <a:rPr sz="1800" spc="-5" dirty="0">
                <a:latin typeface="Times New Roman"/>
                <a:cs typeface="Times New Roman"/>
              </a:rPr>
              <a:t>decreto </a:t>
            </a:r>
            <a:r>
              <a:rPr sz="1800" dirty="0">
                <a:latin typeface="Times New Roman"/>
                <a:cs typeface="Times New Roman"/>
              </a:rPr>
              <a:t>prevede </a:t>
            </a:r>
            <a:r>
              <a:rPr sz="1800" spc="-5" dirty="0">
                <a:latin typeface="Times New Roman"/>
                <a:cs typeface="Times New Roman"/>
              </a:rPr>
              <a:t>la possibilità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attingere dagli elenchi </a:t>
            </a:r>
            <a:r>
              <a:rPr sz="1800" dirty="0">
                <a:latin typeface="Times New Roman"/>
                <a:cs typeface="Times New Roman"/>
              </a:rPr>
              <a:t>per </a:t>
            </a:r>
            <a:r>
              <a:rPr sz="1800" spc="-5" dirty="0">
                <a:latin typeface="Times New Roman"/>
                <a:cs typeface="Times New Roman"/>
              </a:rPr>
              <a:t>individuare </a:t>
            </a:r>
            <a:r>
              <a:rPr sz="1800" dirty="0">
                <a:latin typeface="Times New Roman"/>
                <a:cs typeface="Times New Roman"/>
              </a:rPr>
              <a:t>gli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operatori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economici 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cui </a:t>
            </a:r>
            <a:r>
              <a:rPr sz="1800" spc="-5" dirty="0">
                <a:latin typeface="Times New Roman"/>
                <a:cs typeface="Times New Roman"/>
              </a:rPr>
              <a:t>affidare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</a:t>
            </a:r>
            <a:r>
              <a:rPr sz="1800" spc="-5" dirty="0">
                <a:latin typeface="Times New Roman"/>
                <a:cs typeface="Times New Roman"/>
              </a:rPr>
              <a:t> commessa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pubblica.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nuova normativa pone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questione di verificare la possibilità di utilizzare elenchi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preesistenti all’entrata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vigore </a:t>
            </a:r>
            <a:r>
              <a:rPr sz="1800" dirty="0">
                <a:latin typeface="Times New Roman"/>
                <a:cs typeface="Times New Roman"/>
              </a:rPr>
              <a:t>del </a:t>
            </a:r>
            <a:r>
              <a:rPr sz="1800" spc="-5" dirty="0">
                <a:latin typeface="Times New Roman"/>
                <a:cs typeface="Times New Roman"/>
              </a:rPr>
              <a:t>D.L. </a:t>
            </a:r>
            <a:r>
              <a:rPr sz="1800" spc="-10" dirty="0">
                <a:latin typeface="Times New Roman"/>
                <a:cs typeface="Times New Roman"/>
              </a:rPr>
              <a:t>n. </a:t>
            </a:r>
            <a:r>
              <a:rPr sz="1800" spc="-5" dirty="0">
                <a:latin typeface="Times New Roman"/>
                <a:cs typeface="Times New Roman"/>
              </a:rPr>
              <a:t>76/2020 </a:t>
            </a:r>
            <a:r>
              <a:rPr sz="1800" dirty="0">
                <a:latin typeface="Times New Roman"/>
                <a:cs typeface="Times New Roman"/>
              </a:rPr>
              <a:t>per </a:t>
            </a:r>
            <a:r>
              <a:rPr sz="1800" spc="-5" dirty="0">
                <a:latin typeface="Times New Roman"/>
                <a:cs typeface="Times New Roman"/>
              </a:rPr>
              <a:t>espletare le procedure con </a:t>
            </a:r>
            <a:r>
              <a:rPr sz="1800" dirty="0">
                <a:latin typeface="Times New Roman"/>
                <a:cs typeface="Times New Roman"/>
              </a:rPr>
              <a:t>le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nuove </a:t>
            </a:r>
            <a:r>
              <a:rPr sz="1800" spc="-5" dirty="0">
                <a:latin typeface="Times New Roman"/>
                <a:cs typeface="Times New Roman"/>
              </a:rPr>
              <a:t>modalità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affidamento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dei relativi principi </a:t>
            </a:r>
            <a:r>
              <a:rPr sz="1800" dirty="0">
                <a:latin typeface="Times New Roman"/>
                <a:cs typeface="Times New Roman"/>
              </a:rPr>
              <a:t>da </a:t>
            </a:r>
            <a:r>
              <a:rPr sz="1800" spc="-5" dirty="0">
                <a:latin typeface="Times New Roman"/>
                <a:cs typeface="Times New Roman"/>
              </a:rPr>
              <a:t>rispettare nella scelta </a:t>
            </a:r>
            <a:r>
              <a:rPr sz="1800" dirty="0">
                <a:latin typeface="Times New Roman"/>
                <a:cs typeface="Times New Roman"/>
              </a:rPr>
              <a:t>degli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operatori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economici.</a:t>
            </a:r>
            <a:endParaRPr sz="18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434"/>
              </a:spcBef>
            </a:pPr>
            <a:r>
              <a:rPr sz="1800" spc="-20" dirty="0">
                <a:latin typeface="Times New Roman"/>
                <a:cs typeface="Times New Roman"/>
              </a:rPr>
              <a:t>L’utilizzo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elenchi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creati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ex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novo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non pone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alcuna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questione.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14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457327"/>
            <a:ext cx="807275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1541145" algn="l"/>
                <a:tab pos="1981835" algn="l"/>
                <a:tab pos="3743960" algn="l"/>
                <a:tab pos="5132070" algn="l"/>
                <a:tab pos="6264910" algn="l"/>
                <a:tab pos="6705600" algn="l"/>
                <a:tab pos="7806055" algn="l"/>
              </a:tabLst>
            </a:pPr>
            <a:r>
              <a:rPr sz="2400" dirty="0"/>
              <a:t>P</a:t>
            </a:r>
            <a:r>
              <a:rPr sz="2400" spc="-50" dirty="0"/>
              <a:t>r</a:t>
            </a:r>
            <a:r>
              <a:rPr sz="2400" spc="-5" dirty="0"/>
              <a:t>ocedu</a:t>
            </a:r>
            <a:r>
              <a:rPr sz="2400" spc="-55" dirty="0"/>
              <a:t>r</a:t>
            </a:r>
            <a:r>
              <a:rPr sz="2400" dirty="0"/>
              <a:t>e	</a:t>
            </a:r>
            <a:r>
              <a:rPr sz="2400" spc="-10" dirty="0"/>
              <a:t>d</a:t>
            </a:r>
            <a:r>
              <a:rPr sz="2400" spc="-5" dirty="0"/>
              <a:t>i</a:t>
            </a:r>
            <a:r>
              <a:rPr sz="2400" dirty="0"/>
              <a:t>	a</a:t>
            </a:r>
            <a:r>
              <a:rPr sz="2400" spc="5" dirty="0"/>
              <a:t>f</a:t>
            </a:r>
            <a:r>
              <a:rPr sz="2400" dirty="0"/>
              <a:t>f</a:t>
            </a:r>
            <a:r>
              <a:rPr sz="2400" spc="10" dirty="0"/>
              <a:t>i</a:t>
            </a:r>
            <a:r>
              <a:rPr sz="2400" dirty="0"/>
              <a:t>damen</a:t>
            </a:r>
            <a:r>
              <a:rPr sz="2400" spc="5" dirty="0"/>
              <a:t>t</a:t>
            </a:r>
            <a:r>
              <a:rPr sz="2400" dirty="0"/>
              <a:t>o	m</a:t>
            </a:r>
            <a:r>
              <a:rPr sz="2400" spc="-5" dirty="0"/>
              <a:t>ediante</a:t>
            </a:r>
            <a:r>
              <a:rPr sz="2400" dirty="0"/>
              <a:t>	utiliz</a:t>
            </a:r>
            <a:r>
              <a:rPr sz="2400" spc="-30" dirty="0"/>
              <a:t>z</a:t>
            </a:r>
            <a:r>
              <a:rPr sz="2400" dirty="0"/>
              <a:t>o	</a:t>
            </a:r>
            <a:r>
              <a:rPr sz="2400" spc="-10" dirty="0"/>
              <a:t>d</a:t>
            </a:r>
            <a:r>
              <a:rPr sz="2400" spc="-5" dirty="0"/>
              <a:t>i</a:t>
            </a:r>
            <a:r>
              <a:rPr sz="2400" dirty="0"/>
              <a:t>	el</a:t>
            </a:r>
            <a:r>
              <a:rPr sz="2400" spc="5" dirty="0"/>
              <a:t>e</a:t>
            </a:r>
            <a:r>
              <a:rPr sz="2400" spc="-5" dirty="0"/>
              <a:t>nchi</a:t>
            </a:r>
            <a:r>
              <a:rPr sz="2400" dirty="0"/>
              <a:t>	</a:t>
            </a:r>
            <a:r>
              <a:rPr sz="2400" spc="-10" dirty="0"/>
              <a:t>di  </a:t>
            </a:r>
            <a:r>
              <a:rPr sz="2400" spc="-5" dirty="0"/>
              <a:t>operatori</a:t>
            </a:r>
            <a:r>
              <a:rPr sz="2400" spc="-20" dirty="0"/>
              <a:t> </a:t>
            </a:r>
            <a:r>
              <a:rPr sz="2400" dirty="0"/>
              <a:t>economici</a:t>
            </a:r>
            <a:r>
              <a:rPr sz="2400" spc="-20" dirty="0"/>
              <a:t> </a:t>
            </a:r>
            <a:r>
              <a:rPr sz="2400" spc="-5" dirty="0"/>
              <a:t>preesistenti</a:t>
            </a:r>
            <a:r>
              <a:rPr sz="2400" spc="-10" dirty="0"/>
              <a:t> </a:t>
            </a:r>
            <a:r>
              <a:rPr sz="2400" dirty="0"/>
              <a:t>e</a:t>
            </a:r>
            <a:r>
              <a:rPr sz="2400" spc="-10" dirty="0"/>
              <a:t> </a:t>
            </a:r>
            <a:r>
              <a:rPr sz="2400" dirty="0"/>
              <a:t>principio</a:t>
            </a:r>
            <a:r>
              <a:rPr sz="2400" spc="-15" dirty="0"/>
              <a:t> </a:t>
            </a:r>
            <a:r>
              <a:rPr sz="2400" spc="-5" dirty="0"/>
              <a:t>di</a:t>
            </a:r>
            <a:r>
              <a:rPr sz="2400" spc="5" dirty="0"/>
              <a:t> </a:t>
            </a:r>
            <a:r>
              <a:rPr sz="2400" spc="-10" dirty="0"/>
              <a:t>rotazione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624711"/>
            <a:ext cx="8137525" cy="47212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Times New Roman"/>
                <a:cs typeface="Times New Roman"/>
              </a:rPr>
              <a:t>Con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riferimento,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invece,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agli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elenchi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operatori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economici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preesistenti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all’entrata in vigore del D.L. semplificazioni, </a:t>
            </a:r>
            <a:r>
              <a:rPr sz="2000" dirty="0">
                <a:latin typeface="Times New Roman"/>
                <a:cs typeface="Times New Roman"/>
              </a:rPr>
              <a:t>è da </a:t>
            </a:r>
            <a:r>
              <a:rPr sz="2000" spc="-5" dirty="0">
                <a:latin typeface="Times New Roman"/>
                <a:cs typeface="Times New Roman"/>
              </a:rPr>
              <a:t>ritenersi consentito </a:t>
            </a:r>
            <a:r>
              <a:rPr sz="2000" spc="-10" dirty="0">
                <a:latin typeface="Times New Roman"/>
                <a:cs typeface="Times New Roman"/>
              </a:rPr>
              <a:t>il </a:t>
            </a:r>
            <a:r>
              <a:rPr sz="2000" spc="-5" dirty="0">
                <a:latin typeface="Times New Roman"/>
                <a:cs typeface="Times New Roman"/>
              </a:rPr>
              <a:t>loro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utilizzo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per</a:t>
            </a:r>
            <a:r>
              <a:rPr sz="2000" spc="16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espletare</a:t>
            </a:r>
            <a:r>
              <a:rPr sz="2000" spc="16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le</a:t>
            </a:r>
            <a:r>
              <a:rPr sz="2000" spc="15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procedure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15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cui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all’art.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1</a:t>
            </a:r>
            <a:r>
              <a:rPr sz="2000" spc="15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comma</a:t>
            </a:r>
            <a:r>
              <a:rPr sz="2000" spc="1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2</a:t>
            </a:r>
            <a:r>
              <a:rPr sz="2000" spc="1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del</a:t>
            </a:r>
            <a:r>
              <a:rPr sz="2000" spc="150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DL</a:t>
            </a:r>
            <a:r>
              <a:rPr sz="2000" spc="7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medesimo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quanto,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preclusione</a:t>
            </a:r>
            <a:r>
              <a:rPr sz="2000" dirty="0">
                <a:latin typeface="Times New Roman"/>
                <a:cs typeface="Times New Roman"/>
              </a:rPr>
              <a:t> di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tale</a:t>
            </a:r>
            <a:r>
              <a:rPr sz="2000" spc="-5" dirty="0">
                <a:latin typeface="Times New Roman"/>
                <a:cs typeface="Times New Roman"/>
              </a:rPr>
              <a:t> possibilità</a:t>
            </a:r>
            <a:r>
              <a:rPr sz="2000" dirty="0">
                <a:latin typeface="Times New Roman"/>
                <a:cs typeface="Times New Roman"/>
              </a:rPr>
              <a:t> farebbe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venir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meno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l’intento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semplificatorio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ed </a:t>
            </a:r>
            <a:r>
              <a:rPr sz="2000" dirty="0">
                <a:latin typeface="Times New Roman"/>
                <a:cs typeface="Times New Roman"/>
              </a:rPr>
              <a:t>acceleratorio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della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normativa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 esame.</a:t>
            </a:r>
            <a:endParaRPr sz="20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80"/>
              </a:spcBef>
            </a:pPr>
            <a:r>
              <a:rPr sz="2000" spc="-10" dirty="0">
                <a:latin typeface="Times New Roman"/>
                <a:cs typeface="Times New Roman"/>
              </a:rPr>
              <a:t>Tuttavia,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laddove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SS.AA.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fossero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in</a:t>
            </a:r>
            <a:r>
              <a:rPr sz="2000" spc="-5" dirty="0">
                <a:latin typeface="Times New Roman"/>
                <a:cs typeface="Times New Roman"/>
              </a:rPr>
              <a:t> possesso</a:t>
            </a:r>
            <a:r>
              <a:rPr sz="2000" dirty="0">
                <a:latin typeface="Times New Roman"/>
                <a:cs typeface="Times New Roman"/>
              </a:rPr>
              <a:t> di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elenchi</a:t>
            </a:r>
            <a:r>
              <a:rPr sz="2000" dirty="0">
                <a:latin typeface="Times New Roman"/>
                <a:cs typeface="Times New Roman"/>
              </a:rPr>
              <a:t> di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operatori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economici</a:t>
            </a:r>
            <a:r>
              <a:rPr sz="2000" dirty="0">
                <a:latin typeface="Times New Roman"/>
                <a:cs typeface="Times New Roman"/>
              </a:rPr>
              <a:t> già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operativi,</a:t>
            </a:r>
            <a:r>
              <a:rPr sz="2000" dirty="0">
                <a:latin typeface="Times New Roman"/>
                <a:cs typeface="Times New Roman"/>
              </a:rPr>
              <a:t> è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necessario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provvedere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ad</a:t>
            </a:r>
            <a:r>
              <a:rPr sz="2000" spc="-5" dirty="0">
                <a:latin typeface="Times New Roman"/>
                <a:cs typeface="Times New Roman"/>
              </a:rPr>
              <a:t> un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adeguamento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ed 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aggiornamento </a:t>
            </a:r>
            <a:r>
              <a:rPr sz="2000" dirty="0">
                <a:latin typeface="Times New Roman"/>
                <a:cs typeface="Times New Roman"/>
              </a:rPr>
              <a:t>degli </a:t>
            </a:r>
            <a:r>
              <a:rPr sz="2000" spc="-10" dirty="0">
                <a:latin typeface="Times New Roman"/>
                <a:cs typeface="Times New Roman"/>
              </a:rPr>
              <a:t>stessi, al </a:t>
            </a:r>
            <a:r>
              <a:rPr sz="2000" dirty="0">
                <a:latin typeface="Times New Roman"/>
                <a:cs typeface="Times New Roman"/>
              </a:rPr>
              <a:t>fine di </a:t>
            </a:r>
            <a:r>
              <a:rPr sz="2000" spc="-5" dirty="0">
                <a:latin typeface="Times New Roman"/>
                <a:cs typeface="Times New Roman"/>
              </a:rPr>
              <a:t>promuovere la </a:t>
            </a:r>
            <a:r>
              <a:rPr sz="2000" spc="-10" dirty="0">
                <a:latin typeface="Times New Roman"/>
                <a:cs typeface="Times New Roman"/>
              </a:rPr>
              <a:t>massima </a:t>
            </a:r>
            <a:r>
              <a:rPr sz="2000" spc="-5" dirty="0">
                <a:latin typeface="Times New Roman"/>
                <a:cs typeface="Times New Roman"/>
              </a:rPr>
              <a:t>partecipazione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degli operatori economici </a:t>
            </a:r>
            <a:r>
              <a:rPr sz="2000" dirty="0">
                <a:latin typeface="Times New Roman"/>
                <a:cs typeface="Times New Roman"/>
              </a:rPr>
              <a:t>e </a:t>
            </a:r>
            <a:r>
              <a:rPr sz="2000" spc="-5" dirty="0">
                <a:latin typeface="Times New Roman"/>
                <a:cs typeface="Times New Roman"/>
              </a:rPr>
              <a:t>consentire ai nuovi iscritti </a:t>
            </a:r>
            <a:r>
              <a:rPr sz="2000" dirty="0">
                <a:latin typeface="Times New Roman"/>
                <a:cs typeface="Times New Roman"/>
              </a:rPr>
              <a:t>e a </a:t>
            </a:r>
            <a:r>
              <a:rPr sz="2000" spc="-5" dirty="0">
                <a:latin typeface="Times New Roman"/>
                <a:cs typeface="Times New Roman"/>
              </a:rPr>
              <a:t>quelli </a:t>
            </a:r>
            <a:r>
              <a:rPr sz="2000" dirty="0">
                <a:latin typeface="Times New Roman"/>
                <a:cs typeface="Times New Roman"/>
              </a:rPr>
              <a:t>già </a:t>
            </a:r>
            <a:r>
              <a:rPr sz="2000" spc="-5" dirty="0">
                <a:latin typeface="Times New Roman"/>
                <a:cs typeface="Times New Roman"/>
              </a:rPr>
              <a:t>presenti </a:t>
            </a:r>
            <a:r>
              <a:rPr sz="2000" spc="5" dirty="0">
                <a:latin typeface="Times New Roman"/>
                <a:cs typeface="Times New Roman"/>
              </a:rPr>
              <a:t>di 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poter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velocemente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adeguare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il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possesso</a:t>
            </a:r>
            <a:r>
              <a:rPr sz="2000" dirty="0">
                <a:latin typeface="Times New Roman"/>
                <a:cs typeface="Times New Roman"/>
              </a:rPr>
              <a:t> dei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requisiti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richiesti</a:t>
            </a:r>
            <a:r>
              <a:rPr sz="2000" dirty="0">
                <a:latin typeface="Times New Roman"/>
                <a:cs typeface="Times New Roman"/>
              </a:rPr>
              <a:t> dalla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nuova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normativa.</a:t>
            </a:r>
            <a:endParaRPr sz="20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484"/>
              </a:spcBef>
            </a:pPr>
            <a:r>
              <a:rPr sz="2000" dirty="0">
                <a:latin typeface="Times New Roman"/>
                <a:cs typeface="Times New Roman"/>
              </a:rPr>
              <a:t>Si </a:t>
            </a:r>
            <a:r>
              <a:rPr sz="2000" spc="-5" dirty="0">
                <a:latin typeface="Times New Roman"/>
                <a:cs typeface="Times New Roman"/>
              </a:rPr>
              <a:t>ritiene inoltre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che,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il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carattere </a:t>
            </a:r>
            <a:r>
              <a:rPr sz="2000" dirty="0">
                <a:latin typeface="Times New Roman"/>
                <a:cs typeface="Times New Roman"/>
              </a:rPr>
              <a:t>di </a:t>
            </a:r>
            <a:r>
              <a:rPr sz="2000" spc="-10" dirty="0">
                <a:latin typeface="Times New Roman"/>
                <a:cs typeface="Times New Roman"/>
              </a:rPr>
              <a:t>emergenza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 </a:t>
            </a:r>
            <a:r>
              <a:rPr sz="2000" spc="-5" dirty="0">
                <a:latin typeface="Times New Roman"/>
                <a:cs typeface="Times New Roman"/>
              </a:rPr>
              <a:t>la necessità </a:t>
            </a:r>
            <a:r>
              <a:rPr sz="2000" dirty="0">
                <a:latin typeface="Times New Roman"/>
                <a:cs typeface="Times New Roman"/>
              </a:rPr>
              <a:t>di </a:t>
            </a:r>
            <a:r>
              <a:rPr sz="2000" spc="-5" dirty="0">
                <a:latin typeface="Times New Roman"/>
                <a:cs typeface="Times New Roman"/>
              </a:rPr>
              <a:t>procedere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speditamente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alla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realizzazione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degli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interventi</a:t>
            </a:r>
            <a:r>
              <a:rPr sz="2000" dirty="0">
                <a:latin typeface="Times New Roman"/>
                <a:cs typeface="Times New Roman"/>
              </a:rPr>
              <a:t> contenuti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nelle</a:t>
            </a:r>
            <a:r>
              <a:rPr sz="2000" dirty="0">
                <a:latin typeface="Times New Roman"/>
                <a:cs typeface="Times New Roman"/>
              </a:rPr>
              <a:t> nuove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disposizioni, possa giustificare l’integrazione dell’Elenco preesistente con </a:t>
            </a:r>
            <a:r>
              <a:rPr sz="2000" spc="-10" dirty="0">
                <a:latin typeface="Times New Roman"/>
                <a:cs typeface="Times New Roman"/>
              </a:rPr>
              <a:t>un 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provvedimento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 </a:t>
            </a:r>
            <a:r>
              <a:rPr sz="2000" spc="-5" dirty="0">
                <a:latin typeface="Times New Roman"/>
                <a:cs typeface="Times New Roman"/>
              </a:rPr>
              <a:t>firma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del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Dirigente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competente.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15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02437" y="441197"/>
            <a:ext cx="8413115" cy="6075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71120" algn="ctr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Times New Roman"/>
                <a:cs typeface="Times New Roman"/>
              </a:rPr>
              <a:t>Procedure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di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affidamento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mediante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utilizzo</a:t>
            </a:r>
            <a:r>
              <a:rPr sz="1800" b="1" spc="3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di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elenchi</a:t>
            </a:r>
            <a:r>
              <a:rPr sz="1800" b="1" spc="-1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di</a:t>
            </a:r>
            <a:r>
              <a:rPr sz="1800" b="1" dirty="0">
                <a:latin typeface="Times New Roman"/>
                <a:cs typeface="Times New Roman"/>
              </a:rPr>
              <a:t> operatori</a:t>
            </a:r>
            <a:r>
              <a:rPr sz="1800" b="1" spc="-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economici</a:t>
            </a:r>
            <a:endParaRPr sz="1800">
              <a:latin typeface="Times New Roman"/>
              <a:cs typeface="Times New Roman"/>
            </a:endParaRPr>
          </a:p>
          <a:p>
            <a:pPr marR="66675" algn="ctr">
              <a:lnSpc>
                <a:spcPct val="100000"/>
              </a:lnSpc>
            </a:pPr>
            <a:r>
              <a:rPr sz="1800" b="1" spc="-5" dirty="0">
                <a:latin typeface="Times New Roman"/>
                <a:cs typeface="Times New Roman"/>
              </a:rPr>
              <a:t>preesistenti</a:t>
            </a:r>
            <a:r>
              <a:rPr sz="1800" b="1" spc="-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e </a:t>
            </a:r>
            <a:r>
              <a:rPr sz="1800" b="1" spc="-5" dirty="0">
                <a:latin typeface="Times New Roman"/>
                <a:cs typeface="Times New Roman"/>
              </a:rPr>
              <a:t>principio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di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rotazione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55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</a:pPr>
            <a:r>
              <a:rPr sz="1800" spc="-5" dirty="0">
                <a:latin typeface="Times New Roman"/>
                <a:cs typeface="Times New Roman"/>
              </a:rPr>
              <a:t>Resta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fermo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che,</a:t>
            </a:r>
            <a:r>
              <a:rPr sz="1800" dirty="0">
                <a:latin typeface="Times New Roman"/>
                <a:cs typeface="Times New Roman"/>
              </a:rPr>
              <a:t> 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caso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modifiche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apportate</a:t>
            </a:r>
            <a:r>
              <a:rPr sz="1800" dirty="0">
                <a:latin typeface="Times New Roman"/>
                <a:cs typeface="Times New Roman"/>
              </a:rPr>
              <a:t> ad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un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elenco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preesistente,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occorrerà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osservare,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primis, </a:t>
            </a:r>
            <a:r>
              <a:rPr sz="1800" dirty="0">
                <a:latin typeface="Times New Roman"/>
                <a:cs typeface="Times New Roman"/>
              </a:rPr>
              <a:t>i </a:t>
            </a:r>
            <a:r>
              <a:rPr sz="1800" spc="-5" dirty="0">
                <a:latin typeface="Times New Roman"/>
                <a:cs typeface="Times New Roman"/>
              </a:rPr>
              <a:t>contenuti </a:t>
            </a:r>
            <a:r>
              <a:rPr sz="1800" dirty="0">
                <a:latin typeface="Times New Roman"/>
                <a:cs typeface="Times New Roman"/>
              </a:rPr>
              <a:t>di cui </a:t>
            </a:r>
            <a:r>
              <a:rPr sz="1800" spc="-5" dirty="0">
                <a:latin typeface="Times New Roman"/>
                <a:cs typeface="Times New Roman"/>
              </a:rPr>
              <a:t>alle Linee </a:t>
            </a:r>
            <a:r>
              <a:rPr sz="1800" dirty="0">
                <a:latin typeface="Times New Roman"/>
                <a:cs typeface="Times New Roman"/>
              </a:rPr>
              <a:t>Guida </a:t>
            </a:r>
            <a:r>
              <a:rPr sz="1800" spc="-5" dirty="0">
                <a:latin typeface="Times New Roman"/>
                <a:cs typeface="Times New Roman"/>
              </a:rPr>
              <a:t>ANAC </a:t>
            </a:r>
            <a:r>
              <a:rPr sz="1800" dirty="0">
                <a:latin typeface="Times New Roman"/>
                <a:cs typeface="Times New Roman"/>
              </a:rPr>
              <a:t>n. </a:t>
            </a:r>
            <a:r>
              <a:rPr sz="1800" spc="-10" dirty="0">
                <a:latin typeface="Times New Roman"/>
                <a:cs typeface="Times New Roman"/>
              </a:rPr>
              <a:t>4, di </a:t>
            </a:r>
            <a:r>
              <a:rPr sz="1800" spc="-5" dirty="0">
                <a:latin typeface="Times New Roman"/>
                <a:cs typeface="Times New Roman"/>
              </a:rPr>
              <a:t>attuazione del </a:t>
            </a:r>
            <a:r>
              <a:rPr sz="1800" dirty="0">
                <a:latin typeface="Times New Roman"/>
                <a:cs typeface="Times New Roman"/>
              </a:rPr>
              <a:t> Decreto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Legislativo</a:t>
            </a:r>
            <a:r>
              <a:rPr sz="1800" dirty="0">
                <a:latin typeface="Times New Roman"/>
                <a:cs typeface="Times New Roman"/>
              </a:rPr>
              <a:t> 18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aprile</a:t>
            </a:r>
            <a:r>
              <a:rPr sz="1800" dirty="0">
                <a:latin typeface="Times New Roman"/>
                <a:cs typeface="Times New Roman"/>
              </a:rPr>
              <a:t> 2016,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n.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50,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recanti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“</a:t>
            </a:r>
            <a:r>
              <a:rPr sz="1800" i="1" spc="-20" dirty="0">
                <a:latin typeface="Times New Roman"/>
                <a:cs typeface="Times New Roman"/>
              </a:rPr>
              <a:t>Procedure</a:t>
            </a:r>
            <a:r>
              <a:rPr sz="1800" i="1" spc="-1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per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l’affidamento</a:t>
            </a:r>
            <a:r>
              <a:rPr sz="1800" i="1" spc="440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dei </a:t>
            </a:r>
            <a:r>
              <a:rPr sz="1800" i="1" dirty="0">
                <a:latin typeface="Times New Roman"/>
                <a:cs typeface="Times New Roman"/>
              </a:rPr>
              <a:t> contratti </a:t>
            </a:r>
            <a:r>
              <a:rPr sz="1800" i="1" spc="-5" dirty="0">
                <a:latin typeface="Times New Roman"/>
                <a:cs typeface="Times New Roman"/>
              </a:rPr>
              <a:t>pubblici </a:t>
            </a:r>
            <a:r>
              <a:rPr sz="1800" i="1" dirty="0">
                <a:latin typeface="Times New Roman"/>
                <a:cs typeface="Times New Roman"/>
              </a:rPr>
              <a:t>di </a:t>
            </a:r>
            <a:r>
              <a:rPr sz="1800" i="1" spc="-5" dirty="0">
                <a:latin typeface="Times New Roman"/>
                <a:cs typeface="Times New Roman"/>
              </a:rPr>
              <a:t>importo </a:t>
            </a:r>
            <a:r>
              <a:rPr sz="1800" i="1" spc="-10" dirty="0">
                <a:latin typeface="Times New Roman"/>
                <a:cs typeface="Times New Roman"/>
              </a:rPr>
              <a:t>inferiore </a:t>
            </a:r>
            <a:r>
              <a:rPr sz="1800" i="1" dirty="0">
                <a:latin typeface="Times New Roman"/>
                <a:cs typeface="Times New Roman"/>
              </a:rPr>
              <a:t>alle </a:t>
            </a:r>
            <a:r>
              <a:rPr sz="1800" i="1" spc="-5" dirty="0">
                <a:latin typeface="Times New Roman"/>
                <a:cs typeface="Times New Roman"/>
              </a:rPr>
              <a:t>soglie </a:t>
            </a:r>
            <a:r>
              <a:rPr sz="1800" i="1" dirty="0">
                <a:latin typeface="Times New Roman"/>
                <a:cs typeface="Times New Roman"/>
              </a:rPr>
              <a:t>di </a:t>
            </a:r>
            <a:r>
              <a:rPr sz="1800" i="1" spc="-5" dirty="0">
                <a:latin typeface="Times New Roman"/>
                <a:cs typeface="Times New Roman"/>
              </a:rPr>
              <a:t>rilevanza </a:t>
            </a:r>
            <a:r>
              <a:rPr sz="1800" i="1" dirty="0">
                <a:latin typeface="Times New Roman"/>
                <a:cs typeface="Times New Roman"/>
              </a:rPr>
              <a:t>comunitaria, </a:t>
            </a:r>
            <a:r>
              <a:rPr sz="1800" i="1" spc="-5" dirty="0">
                <a:latin typeface="Times New Roman"/>
                <a:cs typeface="Times New Roman"/>
              </a:rPr>
              <a:t>indagini </a:t>
            </a:r>
            <a:r>
              <a:rPr sz="1800" i="1" dirty="0">
                <a:latin typeface="Times New Roman"/>
                <a:cs typeface="Times New Roman"/>
              </a:rPr>
              <a:t>di 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15" dirty="0">
                <a:latin typeface="Times New Roman"/>
                <a:cs typeface="Times New Roman"/>
              </a:rPr>
              <a:t>mercato </a:t>
            </a:r>
            <a:r>
              <a:rPr sz="1800" i="1" dirty="0">
                <a:latin typeface="Times New Roman"/>
                <a:cs typeface="Times New Roman"/>
              </a:rPr>
              <a:t>e </a:t>
            </a:r>
            <a:r>
              <a:rPr sz="1800" i="1" spc="-5" dirty="0">
                <a:latin typeface="Times New Roman"/>
                <a:cs typeface="Times New Roman"/>
              </a:rPr>
              <a:t>formazione </a:t>
            </a:r>
            <a:r>
              <a:rPr sz="1800" i="1" dirty="0">
                <a:latin typeface="Times New Roman"/>
                <a:cs typeface="Times New Roman"/>
              </a:rPr>
              <a:t>e </a:t>
            </a:r>
            <a:r>
              <a:rPr sz="1800" i="1" spc="-5" dirty="0">
                <a:latin typeface="Times New Roman"/>
                <a:cs typeface="Times New Roman"/>
              </a:rPr>
              <a:t>gestione </a:t>
            </a:r>
            <a:r>
              <a:rPr sz="1800" i="1" dirty="0">
                <a:latin typeface="Times New Roman"/>
                <a:cs typeface="Times New Roman"/>
              </a:rPr>
              <a:t>degli elenchi </a:t>
            </a:r>
            <a:r>
              <a:rPr sz="1800" i="1" spc="-10" dirty="0">
                <a:latin typeface="Times New Roman"/>
                <a:cs typeface="Times New Roman"/>
              </a:rPr>
              <a:t>di </a:t>
            </a:r>
            <a:r>
              <a:rPr sz="1800" i="1" spc="-5" dirty="0">
                <a:latin typeface="Times New Roman"/>
                <a:cs typeface="Times New Roman"/>
              </a:rPr>
              <a:t>operatori economici</a:t>
            </a:r>
            <a:r>
              <a:rPr sz="1800" spc="-5" dirty="0">
                <a:latin typeface="Times New Roman"/>
                <a:cs typeface="Times New Roman"/>
              </a:rPr>
              <a:t>”, paragrafi da 5.1.6.a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5.1.11, </a:t>
            </a:r>
            <a:r>
              <a:rPr sz="1800" spc="-5" dirty="0">
                <a:latin typeface="Times New Roman"/>
                <a:cs typeface="Times New Roman"/>
              </a:rPr>
              <a:t>quali, </a:t>
            </a:r>
            <a:r>
              <a:rPr sz="1800" dirty="0">
                <a:latin typeface="Times New Roman"/>
                <a:cs typeface="Times New Roman"/>
              </a:rPr>
              <a:t>ad </a:t>
            </a:r>
            <a:r>
              <a:rPr sz="1800" spc="-5" dirty="0">
                <a:latin typeface="Times New Roman"/>
                <a:cs typeface="Times New Roman"/>
              </a:rPr>
              <a:t>esempio,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pubblicazione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avviso </a:t>
            </a:r>
            <a:r>
              <a:rPr sz="1800" dirty="0">
                <a:latin typeface="Times New Roman"/>
                <a:cs typeface="Times New Roman"/>
              </a:rPr>
              <a:t>pubblico, </a:t>
            </a:r>
            <a:r>
              <a:rPr sz="1800" spc="-5" dirty="0">
                <a:latin typeface="Times New Roman"/>
                <a:cs typeface="Times New Roman"/>
              </a:rPr>
              <a:t>sul </a:t>
            </a:r>
            <a:r>
              <a:rPr sz="1800" dirty="0">
                <a:latin typeface="Times New Roman"/>
                <a:cs typeface="Times New Roman"/>
              </a:rPr>
              <a:t>profilo </a:t>
            </a:r>
            <a:r>
              <a:rPr sz="1800" spc="-5" dirty="0">
                <a:latin typeface="Times New Roman"/>
                <a:cs typeface="Times New Roman"/>
              </a:rPr>
              <a:t>del committente, </a:t>
            </a:r>
            <a:r>
              <a:rPr sz="1800" dirty="0">
                <a:latin typeface="Times New Roman"/>
                <a:cs typeface="Times New Roman"/>
              </a:rPr>
              <a:t> per </a:t>
            </a:r>
            <a:r>
              <a:rPr sz="1800" spc="-5" dirty="0">
                <a:latin typeface="Times New Roman"/>
                <a:cs typeface="Times New Roman"/>
              </a:rPr>
              <a:t>consentire agli operatori economici </a:t>
            </a:r>
            <a:r>
              <a:rPr sz="1800" dirty="0">
                <a:latin typeface="Times New Roman"/>
                <a:cs typeface="Times New Roman"/>
              </a:rPr>
              <a:t>già </a:t>
            </a:r>
            <a:r>
              <a:rPr sz="1800" spc="-5" dirty="0">
                <a:latin typeface="Times New Roman"/>
                <a:cs typeface="Times New Roman"/>
              </a:rPr>
              <a:t>iscritti </a:t>
            </a:r>
            <a:r>
              <a:rPr sz="1800" dirty="0">
                <a:latin typeface="Times New Roman"/>
                <a:cs typeface="Times New Roman"/>
              </a:rPr>
              <a:t>o a quanti </a:t>
            </a:r>
            <a:r>
              <a:rPr sz="1800" spc="-5" dirty="0">
                <a:latin typeface="Times New Roman"/>
                <a:cs typeface="Times New Roman"/>
              </a:rPr>
              <a:t>volessero iscriversi </a:t>
            </a:r>
            <a:r>
              <a:rPr sz="1800" dirty="0">
                <a:latin typeface="Times New Roman"/>
                <a:cs typeface="Times New Roman"/>
              </a:rPr>
              <a:t>per </a:t>
            </a:r>
            <a:r>
              <a:rPr sz="1800" spc="-1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prima volta, di </a:t>
            </a:r>
            <a:r>
              <a:rPr sz="1800" spc="-5" dirty="0">
                <a:latin typeface="Times New Roman"/>
                <a:cs typeface="Times New Roman"/>
              </a:rPr>
              <a:t>inserirsi </a:t>
            </a:r>
            <a:r>
              <a:rPr sz="1800" dirty="0">
                <a:latin typeface="Times New Roman"/>
                <a:cs typeface="Times New Roman"/>
              </a:rPr>
              <a:t>per </a:t>
            </a:r>
            <a:r>
              <a:rPr sz="1800" spc="-5" dirty="0">
                <a:latin typeface="Times New Roman"/>
                <a:cs typeface="Times New Roman"/>
              </a:rPr>
              <a:t>poter essere invitati </a:t>
            </a:r>
            <a:r>
              <a:rPr sz="1800" dirty="0">
                <a:latin typeface="Times New Roman"/>
                <a:cs typeface="Times New Roman"/>
              </a:rPr>
              <a:t>a </a:t>
            </a:r>
            <a:r>
              <a:rPr sz="1800" spc="-5" dirty="0">
                <a:latin typeface="Times New Roman"/>
                <a:cs typeface="Times New Roman"/>
              </a:rPr>
              <a:t>procedure </a:t>
            </a:r>
            <a:r>
              <a:rPr sz="1800" dirty="0">
                <a:latin typeface="Times New Roman"/>
                <a:cs typeface="Times New Roman"/>
              </a:rPr>
              <a:t>per </a:t>
            </a:r>
            <a:r>
              <a:rPr sz="1800" spc="-5" dirty="0">
                <a:latin typeface="Times New Roman"/>
                <a:cs typeface="Times New Roman"/>
              </a:rPr>
              <a:t>l’affidamento </a:t>
            </a:r>
            <a:r>
              <a:rPr sz="1800" dirty="0">
                <a:latin typeface="Times New Roman"/>
                <a:cs typeface="Times New Roman"/>
              </a:rPr>
              <a:t>di importi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superiori</a:t>
            </a:r>
            <a:r>
              <a:rPr sz="1800" dirty="0">
                <a:latin typeface="Times New Roman"/>
                <a:cs typeface="Times New Roman"/>
              </a:rPr>
              <a:t> 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quelli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previsti dall’art.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36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157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 </a:t>
            </a:r>
            <a:r>
              <a:rPr sz="1800" spc="-5" dirty="0">
                <a:latin typeface="Times New Roman"/>
                <a:cs typeface="Times New Roman"/>
              </a:rPr>
              <a:t>D.Lgs. </a:t>
            </a:r>
            <a:r>
              <a:rPr sz="1800" dirty="0">
                <a:latin typeface="Times New Roman"/>
                <a:cs typeface="Times New Roman"/>
              </a:rPr>
              <a:t>n.</a:t>
            </a:r>
            <a:r>
              <a:rPr sz="1800" spc="-5" dirty="0">
                <a:latin typeface="Times New Roman"/>
                <a:cs typeface="Times New Roman"/>
              </a:rPr>
              <a:t> 50/2016.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Le stazioni appaltanti devono assicurare anche il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rispetto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del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principio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rotazione; </a:t>
            </a:r>
            <a:r>
              <a:rPr sz="1800" b="1" spc="-5" dirty="0"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l’art.</a:t>
            </a:r>
            <a:r>
              <a:rPr sz="18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r>
              <a:rPr sz="18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del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D.L.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Semplificazioni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infatti,</a:t>
            </a:r>
            <a:r>
              <a:rPr sz="18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su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questo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punto,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non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deroga</a:t>
            </a:r>
            <a:r>
              <a:rPr sz="1800" b="1" u="sng" spc="4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all’art.</a:t>
            </a:r>
            <a:r>
              <a:rPr sz="1800" b="1" u="sng" spc="4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36, 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comma</a:t>
            </a:r>
            <a:r>
              <a:rPr sz="18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1,</a:t>
            </a:r>
            <a:r>
              <a:rPr sz="18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facendo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dunque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salvo</a:t>
            </a:r>
            <a:r>
              <a:rPr sz="18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tale</a:t>
            </a:r>
            <a:r>
              <a:rPr sz="18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principio</a:t>
            </a:r>
            <a:r>
              <a:rPr sz="1800" spc="-5" dirty="0">
                <a:latin typeface="Times New Roman"/>
                <a:cs typeface="Times New Roman"/>
              </a:rPr>
              <a:t>.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rileva</a:t>
            </a:r>
            <a:r>
              <a:rPr sz="1800" dirty="0">
                <a:latin typeface="Times New Roman"/>
                <a:cs typeface="Times New Roman"/>
              </a:rPr>
              <a:t> innanzitutto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che,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45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le 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procedure </a:t>
            </a:r>
            <a:r>
              <a:rPr sz="1800" spc="-5" dirty="0">
                <a:latin typeface="Times New Roman"/>
                <a:cs typeface="Times New Roman"/>
              </a:rPr>
              <a:t>negoziate </a:t>
            </a:r>
            <a:r>
              <a:rPr sz="1800" dirty="0">
                <a:latin typeface="Times New Roman"/>
                <a:cs typeface="Times New Roman"/>
              </a:rPr>
              <a:t>le nuove </a:t>
            </a:r>
            <a:r>
              <a:rPr sz="1800" spc="-5" dirty="0">
                <a:latin typeface="Times New Roman"/>
                <a:cs typeface="Times New Roman"/>
              </a:rPr>
              <a:t>disposizioni, </a:t>
            </a:r>
            <a:r>
              <a:rPr sz="1800" dirty="0">
                <a:latin typeface="Times New Roman"/>
                <a:cs typeface="Times New Roman"/>
              </a:rPr>
              <a:t>a </a:t>
            </a:r>
            <a:r>
              <a:rPr sz="1800" spc="-5" dirty="0">
                <a:latin typeface="Times New Roman"/>
                <a:cs typeface="Times New Roman"/>
              </a:rPr>
              <a:t>differenza del testo </a:t>
            </a:r>
            <a:r>
              <a:rPr sz="1800" dirty="0">
                <a:latin typeface="Times New Roman"/>
                <a:cs typeface="Times New Roman"/>
              </a:rPr>
              <a:t>dell’art. 36 </a:t>
            </a:r>
            <a:r>
              <a:rPr sz="1800" spc="-5" dirty="0">
                <a:latin typeface="Times New Roman"/>
                <a:cs typeface="Times New Roman"/>
              </a:rPr>
              <a:t>del Codice, </a:t>
            </a:r>
            <a:r>
              <a:rPr sz="1800" dirty="0">
                <a:latin typeface="Times New Roman"/>
                <a:cs typeface="Times New Roman"/>
              </a:rPr>
              <a:t> parlano</a:t>
            </a:r>
            <a:r>
              <a:rPr sz="1800" spc="2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</a:t>
            </a:r>
            <a:r>
              <a:rPr sz="1800" spc="20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rispetto</a:t>
            </a:r>
            <a:r>
              <a:rPr sz="1800" spc="2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spc="2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principio</a:t>
            </a:r>
            <a:r>
              <a:rPr sz="1800" spc="20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</a:t>
            </a:r>
            <a:r>
              <a:rPr sz="1800" spc="2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rotazione</a:t>
            </a:r>
            <a:r>
              <a:rPr sz="1800" spc="2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solo</a:t>
            </a:r>
            <a:r>
              <a:rPr sz="1800" spc="2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</a:t>
            </a:r>
            <a:r>
              <a:rPr sz="1800" spc="20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riferimento</a:t>
            </a:r>
            <a:r>
              <a:rPr sz="1800" spc="2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agli</a:t>
            </a:r>
            <a:r>
              <a:rPr sz="1800" spc="20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inviti</a:t>
            </a:r>
            <a:r>
              <a:rPr sz="1800" spc="20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2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non</a:t>
            </a:r>
            <a:r>
              <a:rPr sz="1800" spc="2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anche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agli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affidamenti;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ritiene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comunque</a:t>
            </a:r>
            <a:r>
              <a:rPr sz="1800" dirty="0">
                <a:latin typeface="Times New Roman"/>
                <a:cs typeface="Times New Roman"/>
              </a:rPr>
              <a:t> che,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sebbene</a:t>
            </a:r>
            <a:r>
              <a:rPr sz="1800" dirty="0">
                <a:latin typeface="Times New Roman"/>
                <a:cs typeface="Times New Roman"/>
              </a:rPr>
              <a:t> non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citati,</a:t>
            </a:r>
            <a:r>
              <a:rPr sz="1800" dirty="0">
                <a:latin typeface="Times New Roman"/>
                <a:cs typeface="Times New Roman"/>
              </a:rPr>
              <a:t> 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rotazione</a:t>
            </a:r>
            <a:r>
              <a:rPr sz="1800" dirty="0">
                <a:latin typeface="Times New Roman"/>
                <a:cs typeface="Times New Roman"/>
              </a:rPr>
              <a:t> debba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necessariamente </a:t>
            </a:r>
            <a:r>
              <a:rPr sz="1800" dirty="0">
                <a:latin typeface="Times New Roman"/>
                <a:cs typeface="Times New Roman"/>
              </a:rPr>
              <a:t>riguardare </a:t>
            </a:r>
            <a:r>
              <a:rPr sz="1800" spc="-5" dirty="0">
                <a:latin typeface="Times New Roman"/>
                <a:cs typeface="Times New Roman"/>
              </a:rPr>
              <a:t>anche </a:t>
            </a:r>
            <a:r>
              <a:rPr sz="1800" dirty="0">
                <a:latin typeface="Times New Roman"/>
                <a:cs typeface="Times New Roman"/>
              </a:rPr>
              <a:t>tali </a:t>
            </a:r>
            <a:r>
              <a:rPr sz="1800" spc="-5" dirty="0">
                <a:latin typeface="Times New Roman"/>
                <a:cs typeface="Times New Roman"/>
              </a:rPr>
              <a:t>affidamenti. </a:t>
            </a:r>
            <a:r>
              <a:rPr sz="1800" dirty="0">
                <a:latin typeface="Times New Roman"/>
                <a:cs typeface="Times New Roman"/>
              </a:rPr>
              <a:t>Quanto </a:t>
            </a:r>
            <a:r>
              <a:rPr sz="1800" spc="-5" dirty="0">
                <a:latin typeface="Times New Roman"/>
                <a:cs typeface="Times New Roman"/>
              </a:rPr>
              <a:t>alle modalità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dirty="0">
                <a:latin typeface="Times New Roman"/>
                <a:cs typeface="Times New Roman"/>
              </a:rPr>
              <a:t>applicazione </a:t>
            </a:r>
            <a:r>
              <a:rPr sz="1800" spc="-10" dirty="0">
                <a:latin typeface="Times New Roman"/>
                <a:cs typeface="Times New Roman"/>
              </a:rPr>
              <a:t>del 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principio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rotazione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richiamano</a:t>
            </a:r>
            <a:r>
              <a:rPr sz="1800" dirty="0">
                <a:latin typeface="Times New Roman"/>
                <a:cs typeface="Times New Roman"/>
              </a:rPr>
              <a:t> le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linee</a:t>
            </a:r>
            <a:r>
              <a:rPr sz="1800" dirty="0">
                <a:latin typeface="Times New Roman"/>
                <a:cs typeface="Times New Roman"/>
              </a:rPr>
              <a:t> guida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n.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4 di </a:t>
            </a:r>
            <a:r>
              <a:rPr sz="1800" spc="-5" dirty="0">
                <a:latin typeface="Times New Roman"/>
                <a:cs typeface="Times New Roman"/>
              </a:rPr>
              <a:t>ANAC,</a:t>
            </a:r>
            <a:r>
              <a:rPr sz="1800" dirty="0">
                <a:latin typeface="Times New Roman"/>
                <a:cs typeface="Times New Roman"/>
              </a:rPr>
              <a:t> oltre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agli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indirizzi </a:t>
            </a:r>
            <a:r>
              <a:rPr sz="1800" dirty="0">
                <a:latin typeface="Times New Roman"/>
                <a:cs typeface="Times New Roman"/>
              </a:rPr>
              <a:t> giurisprudenziali che </a:t>
            </a:r>
            <a:r>
              <a:rPr sz="1800" spc="-5" dirty="0">
                <a:latin typeface="Times New Roman"/>
                <a:cs typeface="Times New Roman"/>
              </a:rPr>
              <a:t>si sono consolidati sul punto </a:t>
            </a:r>
            <a:r>
              <a:rPr sz="1800" dirty="0">
                <a:latin typeface="Times New Roman"/>
                <a:cs typeface="Times New Roman"/>
              </a:rPr>
              <a:t>ed ai </a:t>
            </a:r>
            <a:r>
              <a:rPr sz="1800" spc="-5" dirty="0">
                <a:latin typeface="Times New Roman"/>
                <a:cs typeface="Times New Roman"/>
              </a:rPr>
              <a:t>criteri che </a:t>
            </a:r>
            <a:r>
              <a:rPr sz="1800" dirty="0">
                <a:latin typeface="Times New Roman"/>
                <a:cs typeface="Times New Roman"/>
              </a:rPr>
              <a:t>hanno fissato </a:t>
            </a:r>
            <a:r>
              <a:rPr sz="1800" spc="-5" dirty="0">
                <a:latin typeface="Times New Roman"/>
                <a:cs typeface="Times New Roman"/>
              </a:rPr>
              <a:t>le singole </a:t>
            </a:r>
            <a:r>
              <a:rPr sz="1800" dirty="0">
                <a:latin typeface="Times New Roman"/>
                <a:cs typeface="Times New Roman"/>
              </a:rPr>
              <a:t> stazioni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appaltanti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nei propri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regolamenti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gli appalti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sottosoglia.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16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08203" rIns="0" bIns="0" rtlCol="0">
            <a:spAutoFit/>
          </a:bodyPr>
          <a:lstStyle/>
          <a:p>
            <a:pPr marL="1433195" marR="5080" indent="-108839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Procedure</a:t>
            </a:r>
            <a:r>
              <a:rPr spc="-25" dirty="0"/>
              <a:t> </a:t>
            </a:r>
            <a:r>
              <a:rPr dirty="0"/>
              <a:t>di</a:t>
            </a:r>
            <a:r>
              <a:rPr spc="-15" dirty="0"/>
              <a:t> </a:t>
            </a:r>
            <a:r>
              <a:rPr dirty="0"/>
              <a:t>affidamento</a:t>
            </a:r>
            <a:r>
              <a:rPr spc="-35" dirty="0"/>
              <a:t> </a:t>
            </a:r>
            <a:r>
              <a:rPr dirty="0"/>
              <a:t>mediante</a:t>
            </a:r>
            <a:r>
              <a:rPr spc="-45" dirty="0"/>
              <a:t> </a:t>
            </a:r>
            <a:r>
              <a:rPr spc="-5" dirty="0"/>
              <a:t>utilizzo</a:t>
            </a:r>
            <a:r>
              <a:rPr spc="5" dirty="0"/>
              <a:t> </a:t>
            </a:r>
            <a:r>
              <a:rPr dirty="0"/>
              <a:t>di</a:t>
            </a:r>
            <a:r>
              <a:rPr spc="-15" dirty="0"/>
              <a:t> </a:t>
            </a:r>
            <a:r>
              <a:rPr dirty="0"/>
              <a:t>elenchi</a:t>
            </a:r>
            <a:r>
              <a:rPr spc="-15" dirty="0"/>
              <a:t> </a:t>
            </a:r>
            <a:r>
              <a:rPr dirty="0"/>
              <a:t>di</a:t>
            </a:r>
            <a:r>
              <a:rPr spc="-15" dirty="0"/>
              <a:t> </a:t>
            </a:r>
            <a:r>
              <a:rPr dirty="0"/>
              <a:t>operatori </a:t>
            </a:r>
            <a:r>
              <a:rPr spc="-484" dirty="0"/>
              <a:t> </a:t>
            </a:r>
            <a:r>
              <a:rPr dirty="0"/>
              <a:t>economici</a:t>
            </a:r>
            <a:r>
              <a:rPr spc="-50" dirty="0"/>
              <a:t> </a:t>
            </a:r>
            <a:r>
              <a:rPr spc="-5" dirty="0"/>
              <a:t>preesistenti</a:t>
            </a:r>
            <a:r>
              <a:rPr spc="-45" dirty="0"/>
              <a:t> </a:t>
            </a:r>
            <a:r>
              <a:rPr dirty="0"/>
              <a:t>e principio</a:t>
            </a:r>
            <a:r>
              <a:rPr spc="-30" dirty="0"/>
              <a:t> </a:t>
            </a:r>
            <a:r>
              <a:rPr dirty="0"/>
              <a:t>di </a:t>
            </a:r>
            <a:r>
              <a:rPr spc="-5" dirty="0"/>
              <a:t>rotazione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4370" y="1222628"/>
            <a:ext cx="8144509" cy="51288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4604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E’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importante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tuttavia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evidenziare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che,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dopo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l’entrata</a:t>
            </a:r>
            <a:r>
              <a:rPr sz="1800" dirty="0">
                <a:latin typeface="Times New Roman"/>
                <a:cs typeface="Times New Roman"/>
              </a:rPr>
              <a:t> 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vigore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dirty="0">
                <a:latin typeface="Times New Roman"/>
                <a:cs typeface="Times New Roman"/>
              </a:rPr>
              <a:t> Decreto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Semplificazioni</a:t>
            </a:r>
            <a:r>
              <a:rPr sz="1800" spc="1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1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il</a:t>
            </a:r>
            <a:r>
              <a:rPr sz="1800" spc="17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conseguente</a:t>
            </a:r>
            <a:r>
              <a:rPr sz="1800" spc="17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ampliamento</a:t>
            </a:r>
            <a:r>
              <a:rPr sz="1800" spc="17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r>
              <a:rPr sz="1800" spc="1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possibilità</a:t>
            </a:r>
            <a:r>
              <a:rPr sz="1800" spc="17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1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utilizzare</a:t>
            </a:r>
            <a:r>
              <a:rPr sz="1800" spc="17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gli</a:t>
            </a:r>
            <a:r>
              <a:rPr sz="1800" spc="1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elenchi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operatori economici </a:t>
            </a:r>
            <a:r>
              <a:rPr sz="1800" dirty="0">
                <a:latin typeface="Times New Roman"/>
                <a:cs typeface="Times New Roman"/>
              </a:rPr>
              <a:t>per </a:t>
            </a:r>
            <a:r>
              <a:rPr sz="1800" spc="-5" dirty="0">
                <a:latin typeface="Times New Roman"/>
                <a:cs typeface="Times New Roman"/>
              </a:rPr>
              <a:t>importi superiori </a:t>
            </a:r>
            <a:r>
              <a:rPr sz="1800" dirty="0">
                <a:latin typeface="Times New Roman"/>
                <a:cs typeface="Times New Roman"/>
              </a:rPr>
              <a:t>a </a:t>
            </a:r>
            <a:r>
              <a:rPr sz="1800" spc="-5" dirty="0">
                <a:latin typeface="Times New Roman"/>
                <a:cs typeface="Times New Roman"/>
              </a:rPr>
              <a:t>quelli previsti dall’art. </a:t>
            </a:r>
            <a:r>
              <a:rPr sz="1800" dirty="0">
                <a:latin typeface="Times New Roman"/>
                <a:cs typeface="Times New Roman"/>
              </a:rPr>
              <a:t>36 </a:t>
            </a:r>
            <a:r>
              <a:rPr sz="1800" spc="-5" dirty="0">
                <a:latin typeface="Times New Roman"/>
                <a:cs typeface="Times New Roman"/>
              </a:rPr>
              <a:t>del Codice (da </a:t>
            </a:r>
            <a:r>
              <a:rPr sz="1800" dirty="0">
                <a:latin typeface="Times New Roman"/>
                <a:cs typeface="Times New Roman"/>
              </a:rPr>
              <a:t> un </a:t>
            </a:r>
            <a:r>
              <a:rPr sz="1800" spc="-5" dirty="0">
                <a:latin typeface="Times New Roman"/>
                <a:cs typeface="Times New Roman"/>
              </a:rPr>
              <a:t>milione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euro </a:t>
            </a:r>
            <a:r>
              <a:rPr sz="1800" dirty="0">
                <a:latin typeface="Times New Roman"/>
                <a:cs typeface="Times New Roman"/>
              </a:rPr>
              <a:t>fino alla </a:t>
            </a:r>
            <a:r>
              <a:rPr sz="1800" spc="-5" dirty="0">
                <a:latin typeface="Times New Roman"/>
                <a:cs typeface="Times New Roman"/>
              </a:rPr>
              <a:t>soglia comunitaria, per </a:t>
            </a:r>
            <a:r>
              <a:rPr sz="1800" dirty="0">
                <a:latin typeface="Times New Roman"/>
                <a:cs typeface="Times New Roman"/>
              </a:rPr>
              <a:t>i </a:t>
            </a:r>
            <a:r>
              <a:rPr sz="1800" spc="-5" dirty="0">
                <a:latin typeface="Times New Roman"/>
                <a:cs typeface="Times New Roman"/>
              </a:rPr>
              <a:t>lavori; </a:t>
            </a:r>
            <a:r>
              <a:rPr sz="1800" spc="-10" dirty="0">
                <a:latin typeface="Times New Roman"/>
                <a:cs typeface="Times New Roman"/>
              </a:rPr>
              <a:t>da </a:t>
            </a:r>
            <a:r>
              <a:rPr sz="1800" spc="-5" dirty="0">
                <a:latin typeface="Times New Roman"/>
                <a:cs typeface="Times New Roman"/>
              </a:rPr>
              <a:t>centomila </a:t>
            </a:r>
            <a:r>
              <a:rPr sz="1800" dirty="0">
                <a:latin typeface="Times New Roman"/>
                <a:cs typeface="Times New Roman"/>
              </a:rPr>
              <a:t>euro </a:t>
            </a:r>
            <a:r>
              <a:rPr sz="1800" spc="-5" dirty="0">
                <a:latin typeface="Times New Roman"/>
                <a:cs typeface="Times New Roman"/>
              </a:rPr>
              <a:t>fino alla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soglia comunitaria, </a:t>
            </a:r>
            <a:r>
              <a:rPr sz="1800" dirty="0">
                <a:latin typeface="Times New Roman"/>
                <a:cs typeface="Times New Roman"/>
              </a:rPr>
              <a:t>per </a:t>
            </a:r>
            <a:r>
              <a:rPr sz="1800" spc="-5" dirty="0">
                <a:latin typeface="Times New Roman"/>
                <a:cs typeface="Times New Roman"/>
              </a:rPr>
              <a:t>servizi attinenti all’ingegneria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all’architettura), </a:t>
            </a:r>
            <a:r>
              <a:rPr sz="1800" dirty="0">
                <a:latin typeface="Times New Roman"/>
                <a:cs typeface="Times New Roman"/>
              </a:rPr>
              <a:t>il </a:t>
            </a:r>
            <a:r>
              <a:rPr sz="1800" spc="-5" dirty="0">
                <a:latin typeface="Times New Roman"/>
                <a:cs typeface="Times New Roman"/>
              </a:rPr>
              <a:t>rispetto </a:t>
            </a:r>
            <a:r>
              <a:rPr sz="1800" dirty="0">
                <a:latin typeface="Times New Roman"/>
                <a:cs typeface="Times New Roman"/>
              </a:rPr>
              <a:t>del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criterio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rotazione assume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un </a:t>
            </a:r>
            <a:r>
              <a:rPr sz="1800" spc="-5" dirty="0">
                <a:latin typeface="Times New Roman"/>
                <a:cs typeface="Times New Roman"/>
              </a:rPr>
              <a:t>rilievo sicuramente maggiore rispetto alla situazione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“quo</a:t>
            </a:r>
            <a:r>
              <a:rPr sz="1800" dirty="0">
                <a:latin typeface="Times New Roman"/>
                <a:cs typeface="Times New Roman"/>
              </a:rPr>
              <a:t> ante”,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imponendo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più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forza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evitare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“rotazioni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discriminatorie”: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ad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esempio</a:t>
            </a:r>
            <a:endParaRPr sz="1800">
              <a:latin typeface="Times New Roman"/>
              <a:cs typeface="Times New Roman"/>
            </a:endParaRPr>
          </a:p>
          <a:p>
            <a:pPr marL="12700" marR="13335" algn="just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latin typeface="Times New Roman"/>
                <a:cs typeface="Times New Roman"/>
              </a:rPr>
              <a:t>l’applicazione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criterio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rotazione</a:t>
            </a:r>
            <a:r>
              <a:rPr sz="1800" dirty="0">
                <a:latin typeface="Times New Roman"/>
                <a:cs typeface="Times New Roman"/>
              </a:rPr>
              <a:t> 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senso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strettamente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ed</a:t>
            </a:r>
            <a:r>
              <a:rPr sz="1800" spc="4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esclusivamente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numerico</a:t>
            </a:r>
            <a:r>
              <a:rPr sz="1800" dirty="0">
                <a:latin typeface="Times New Roman"/>
                <a:cs typeface="Times New Roman"/>
              </a:rPr>
              <a:t> (ad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esempio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non</a:t>
            </a:r>
            <a:r>
              <a:rPr sz="1800" dirty="0">
                <a:latin typeface="Times New Roman"/>
                <a:cs typeface="Times New Roman"/>
              </a:rPr>
              <a:t> più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tot.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inviti</a:t>
            </a:r>
            <a:r>
              <a:rPr sz="1800" dirty="0">
                <a:latin typeface="Times New Roman"/>
                <a:cs typeface="Times New Roman"/>
              </a:rPr>
              <a:t> nell’anno)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dal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momento</a:t>
            </a:r>
            <a:r>
              <a:rPr sz="1800" dirty="0">
                <a:latin typeface="Times New Roman"/>
                <a:cs typeface="Times New Roman"/>
              </a:rPr>
              <a:t> che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potrebbe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penalizzare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taluni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operatori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economici</a:t>
            </a:r>
            <a:r>
              <a:rPr sz="1800" dirty="0">
                <a:latin typeface="Times New Roman"/>
                <a:cs typeface="Times New Roman"/>
              </a:rPr>
              <a:t> invitati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procedure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importo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modesto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favorire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altri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invitandoli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procedure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importo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più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elevato.</a:t>
            </a:r>
            <a:endParaRPr sz="1800">
              <a:latin typeface="Times New Roman"/>
              <a:cs typeface="Times New Roman"/>
            </a:endParaRPr>
          </a:p>
          <a:p>
            <a:pPr marL="12700" marR="13335" algn="just">
              <a:lnSpc>
                <a:spcPct val="100000"/>
              </a:lnSpc>
              <a:spcBef>
                <a:spcPts val="434"/>
              </a:spcBef>
            </a:pPr>
            <a:r>
              <a:rPr sz="1800" b="1" spc="-5" dirty="0">
                <a:latin typeface="Times New Roman"/>
                <a:cs typeface="Times New Roman"/>
              </a:rPr>
              <a:t>Si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consiglia,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quindi,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alle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SS.AA.</a:t>
            </a:r>
            <a:r>
              <a:rPr sz="1800" b="1" spc="-5" dirty="0">
                <a:latin typeface="Times New Roman"/>
                <a:cs typeface="Times New Roman"/>
              </a:rPr>
              <a:t> di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aggiornare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gli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eventuali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atti</a:t>
            </a:r>
            <a:r>
              <a:rPr sz="1800" b="1" spc="44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regolatori</a:t>
            </a:r>
            <a:r>
              <a:rPr sz="1800" b="1" spc="44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in </a:t>
            </a:r>
            <a:r>
              <a:rPr sz="1800" b="1" dirty="0">
                <a:latin typeface="Times New Roman"/>
                <a:cs typeface="Times New Roman"/>
              </a:rPr>
              <a:t> materia </a:t>
            </a:r>
            <a:r>
              <a:rPr sz="1800" b="1" spc="-5" dirty="0">
                <a:latin typeface="Times New Roman"/>
                <a:cs typeface="Times New Roman"/>
              </a:rPr>
              <a:t>di </a:t>
            </a:r>
            <a:r>
              <a:rPr sz="1800" b="1" spc="-10" dirty="0">
                <a:latin typeface="Times New Roman"/>
                <a:cs typeface="Times New Roman"/>
              </a:rPr>
              <a:t>rotazione </a:t>
            </a:r>
            <a:r>
              <a:rPr sz="1800" b="1" spc="-5" dirty="0">
                <a:latin typeface="Times New Roman"/>
                <a:cs typeface="Times New Roman"/>
              </a:rPr>
              <a:t>previgenti </a:t>
            </a:r>
            <a:r>
              <a:rPr sz="1800" b="1" dirty="0">
                <a:latin typeface="Times New Roman"/>
                <a:cs typeface="Times New Roman"/>
              </a:rPr>
              <a:t>all’entrata in </a:t>
            </a:r>
            <a:r>
              <a:rPr sz="1800" b="1" spc="-5" dirty="0">
                <a:latin typeface="Times New Roman"/>
                <a:cs typeface="Times New Roman"/>
              </a:rPr>
              <a:t>vigore del </a:t>
            </a:r>
            <a:r>
              <a:rPr sz="1800" b="1" spc="-10" dirty="0">
                <a:latin typeface="Times New Roman"/>
                <a:cs typeface="Times New Roman"/>
              </a:rPr>
              <a:t>decreto </a:t>
            </a:r>
            <a:r>
              <a:rPr sz="1800" b="1" spc="-5" dirty="0">
                <a:latin typeface="Times New Roman"/>
                <a:cs typeface="Times New Roman"/>
              </a:rPr>
              <a:t>semplificazioni, 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adeguandoli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alle</a:t>
            </a:r>
            <a:r>
              <a:rPr sz="1800" b="1" spc="-1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nuove</a:t>
            </a:r>
            <a:r>
              <a:rPr sz="1800" b="1" spc="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fasce </a:t>
            </a:r>
            <a:r>
              <a:rPr sz="1800" b="1" spc="-5" dirty="0">
                <a:latin typeface="Times New Roman"/>
                <a:cs typeface="Times New Roman"/>
              </a:rPr>
              <a:t>di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importo.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0"/>
              </a:spcBef>
            </a:pPr>
            <a:r>
              <a:rPr sz="1800" spc="-5" dirty="0">
                <a:latin typeface="Times New Roman"/>
                <a:cs typeface="Times New Roman"/>
              </a:rPr>
              <a:t>Con</a:t>
            </a:r>
            <a:r>
              <a:rPr sz="1800" dirty="0">
                <a:latin typeface="Times New Roman"/>
                <a:cs typeface="Times New Roman"/>
              </a:rPr>
              <a:t> riguardo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all’applicazione</a:t>
            </a:r>
            <a:r>
              <a:rPr sz="1800" dirty="0">
                <a:latin typeface="Times New Roman"/>
                <a:cs typeface="Times New Roman"/>
              </a:rPr>
              <a:t> del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nuovo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principio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territorialità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previsto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dal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DL 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semplificazioni </a:t>
            </a:r>
            <a:r>
              <a:rPr sz="1800" spc="-5" dirty="0">
                <a:latin typeface="Times New Roman"/>
                <a:cs typeface="Times New Roman"/>
              </a:rPr>
              <a:t>si osserva </a:t>
            </a:r>
            <a:r>
              <a:rPr sz="1800" dirty="0">
                <a:latin typeface="Times New Roman"/>
                <a:cs typeface="Times New Roman"/>
              </a:rPr>
              <a:t>che </a:t>
            </a:r>
            <a:r>
              <a:rPr sz="1800" spc="-5" dirty="0">
                <a:latin typeface="Times New Roman"/>
                <a:cs typeface="Times New Roman"/>
              </a:rPr>
              <a:t>il </a:t>
            </a:r>
            <a:r>
              <a:rPr sz="1800" dirty="0">
                <a:latin typeface="Times New Roman"/>
                <a:cs typeface="Times New Roman"/>
              </a:rPr>
              <a:t>dato </a:t>
            </a:r>
            <a:r>
              <a:rPr sz="1800" spc="-5" dirty="0">
                <a:latin typeface="Times New Roman"/>
                <a:cs typeface="Times New Roman"/>
              </a:rPr>
              <a:t>testuale </a:t>
            </a:r>
            <a:r>
              <a:rPr sz="1800" dirty="0">
                <a:latin typeface="Times New Roman"/>
                <a:cs typeface="Times New Roman"/>
              </a:rPr>
              <a:t>fa </a:t>
            </a:r>
            <a:r>
              <a:rPr sz="1800" spc="-5" dirty="0">
                <a:latin typeface="Times New Roman"/>
                <a:cs typeface="Times New Roman"/>
              </a:rPr>
              <a:t>riferimento </a:t>
            </a:r>
            <a:r>
              <a:rPr sz="1800" dirty="0">
                <a:latin typeface="Times New Roman"/>
                <a:cs typeface="Times New Roman"/>
              </a:rPr>
              <a:t>agli </a:t>
            </a:r>
            <a:r>
              <a:rPr sz="1800" spc="-5" dirty="0">
                <a:latin typeface="Times New Roman"/>
                <a:cs typeface="Times New Roman"/>
              </a:rPr>
              <a:t>affidamenti d’importo </a:t>
            </a:r>
            <a:r>
              <a:rPr sz="1800" dirty="0">
                <a:latin typeface="Times New Roman"/>
                <a:cs typeface="Times New Roman"/>
              </a:rPr>
              <a:t> superiore ai </a:t>
            </a:r>
            <a:r>
              <a:rPr sz="1800" spc="-5" dirty="0">
                <a:latin typeface="Times New Roman"/>
                <a:cs typeface="Times New Roman"/>
              </a:rPr>
              <a:t>150.000 </a:t>
            </a:r>
            <a:r>
              <a:rPr sz="1800" dirty="0">
                <a:latin typeface="Times New Roman"/>
                <a:cs typeface="Times New Roman"/>
              </a:rPr>
              <a:t>per i </a:t>
            </a:r>
            <a:r>
              <a:rPr sz="1800" spc="-5" dirty="0">
                <a:latin typeface="Times New Roman"/>
                <a:cs typeface="Times New Roman"/>
              </a:rPr>
              <a:t>lavori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75.000 </a:t>
            </a:r>
            <a:r>
              <a:rPr sz="1800" dirty="0">
                <a:latin typeface="Times New Roman"/>
                <a:cs typeface="Times New Roman"/>
              </a:rPr>
              <a:t>euro </a:t>
            </a:r>
            <a:r>
              <a:rPr sz="1800" spc="-5" dirty="0">
                <a:latin typeface="Times New Roman"/>
                <a:cs typeface="Times New Roman"/>
              </a:rPr>
              <a:t>per servizi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forniture, sicché si potrebbe </a:t>
            </a:r>
            <a:r>
              <a:rPr sz="1800" dirty="0">
                <a:latin typeface="Times New Roman"/>
                <a:cs typeface="Times New Roman"/>
              </a:rPr>
              <a:t> dubitare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della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vigenza </a:t>
            </a:r>
            <a:r>
              <a:rPr sz="1800" spc="-5" dirty="0">
                <a:latin typeface="Times New Roman"/>
                <a:cs typeface="Times New Roman"/>
              </a:rPr>
              <a:t>di </a:t>
            </a:r>
            <a:r>
              <a:rPr sz="1800" dirty="0">
                <a:latin typeface="Times New Roman"/>
                <a:cs typeface="Times New Roman"/>
              </a:rPr>
              <a:t>tale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principio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gli</a:t>
            </a:r>
            <a:r>
              <a:rPr sz="1800" spc="-5" dirty="0">
                <a:latin typeface="Times New Roman"/>
                <a:cs typeface="Times New Roman"/>
              </a:rPr>
              <a:t> affidamenti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diretti.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17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9838" y="373126"/>
            <a:ext cx="756602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Indicazioni</a:t>
            </a:r>
            <a:r>
              <a:rPr spc="-40" dirty="0"/>
              <a:t> </a:t>
            </a:r>
            <a:r>
              <a:rPr dirty="0"/>
              <a:t>operative</a:t>
            </a:r>
            <a:r>
              <a:rPr spc="-35" dirty="0"/>
              <a:t> </a:t>
            </a:r>
            <a:r>
              <a:rPr dirty="0"/>
              <a:t>sul</a:t>
            </a:r>
            <a:r>
              <a:rPr spc="-15" dirty="0"/>
              <a:t> </a:t>
            </a:r>
            <a:r>
              <a:rPr dirty="0"/>
              <a:t>nuovo</a:t>
            </a:r>
            <a:r>
              <a:rPr spc="-25" dirty="0"/>
              <a:t> </a:t>
            </a:r>
            <a:r>
              <a:rPr dirty="0"/>
              <a:t>criterio</a:t>
            </a:r>
            <a:r>
              <a:rPr spc="-30" dirty="0"/>
              <a:t> </a:t>
            </a:r>
            <a:r>
              <a:rPr spc="-5" dirty="0"/>
              <a:t>della</a:t>
            </a:r>
            <a:r>
              <a:rPr dirty="0"/>
              <a:t> dislocazione</a:t>
            </a:r>
            <a:r>
              <a:rPr spc="-35" dirty="0"/>
              <a:t> </a:t>
            </a:r>
            <a:r>
              <a:rPr dirty="0"/>
              <a:t>territoriale</a:t>
            </a:r>
            <a:r>
              <a:rPr b="0" dirty="0"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58267" y="1006602"/>
            <a:ext cx="8558530" cy="53486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985" algn="just">
              <a:lnSpc>
                <a:spcPct val="100000"/>
              </a:lnSpc>
              <a:spcBef>
                <a:spcPts val="100"/>
              </a:spcBef>
            </a:pPr>
            <a:r>
              <a:rPr sz="1800" spc="-85" dirty="0">
                <a:latin typeface="Times New Roman"/>
                <a:cs typeface="Times New Roman"/>
              </a:rPr>
              <a:t>L’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art.</a:t>
            </a:r>
            <a:r>
              <a:rPr sz="1800" spc="1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1,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comma</a:t>
            </a:r>
            <a:r>
              <a:rPr sz="1800" spc="1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2,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lettera</a:t>
            </a:r>
            <a:r>
              <a:rPr sz="1800" spc="1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b),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spc="1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decreto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semplificazioni</a:t>
            </a:r>
            <a:r>
              <a:rPr sz="1800" spc="16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definisce</a:t>
            </a:r>
            <a:r>
              <a:rPr sz="1800" spc="15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</a:t>
            </a:r>
            <a:r>
              <a:rPr sz="1800" spc="1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modalità</a:t>
            </a:r>
            <a:r>
              <a:rPr sz="1800" spc="14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1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selezione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dei soggetti </a:t>
            </a:r>
            <a:r>
              <a:rPr sz="1800" spc="-10" dirty="0">
                <a:latin typeface="Times New Roman"/>
                <a:cs typeface="Times New Roman"/>
              </a:rPr>
              <a:t>da </a:t>
            </a:r>
            <a:r>
              <a:rPr sz="1800" spc="-5" dirty="0">
                <a:latin typeface="Times New Roman"/>
                <a:cs typeface="Times New Roman"/>
              </a:rPr>
              <a:t>invitare alle procedure negoziate </a:t>
            </a:r>
            <a:r>
              <a:rPr sz="1800" dirty="0">
                <a:latin typeface="Times New Roman"/>
                <a:cs typeface="Times New Roman"/>
              </a:rPr>
              <a:t>sulla base dei criteri </a:t>
            </a:r>
            <a:r>
              <a:rPr sz="1800" spc="-5" dirty="0">
                <a:latin typeface="Times New Roman"/>
                <a:cs typeface="Times New Roman"/>
              </a:rPr>
              <a:t>già individuati </a:t>
            </a:r>
            <a:r>
              <a:rPr sz="1800" dirty="0">
                <a:latin typeface="Times New Roman"/>
                <a:cs typeface="Times New Roman"/>
              </a:rPr>
              <a:t>dalle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Linee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guida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Anac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n.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4,</a:t>
            </a:r>
            <a:r>
              <a:rPr sz="1800" spc="-5" dirty="0">
                <a:latin typeface="Times New Roman"/>
                <a:cs typeface="Times New Roman"/>
              </a:rPr>
              <a:t> introducendo</a:t>
            </a:r>
            <a:r>
              <a:rPr sz="1800" dirty="0">
                <a:latin typeface="Times New Roman"/>
                <a:cs typeface="Times New Roman"/>
              </a:rPr>
              <a:t> un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elemento</a:t>
            </a:r>
            <a:r>
              <a:rPr sz="1800" dirty="0">
                <a:latin typeface="Times New Roman"/>
                <a:cs typeface="Times New Roman"/>
              </a:rPr>
              <a:t> nuovo,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consistente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nella</a:t>
            </a:r>
            <a:r>
              <a:rPr sz="1800" dirty="0">
                <a:latin typeface="Times New Roman"/>
                <a:cs typeface="Times New Roman"/>
              </a:rPr>
              <a:t> “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diversa 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dislocazione</a:t>
            </a:r>
            <a:r>
              <a:rPr sz="18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territoriale”</a:t>
            </a:r>
            <a:r>
              <a:rPr sz="1800" b="1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delle imprese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invitate.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0"/>
              </a:spcBef>
            </a:pPr>
            <a:r>
              <a:rPr sz="1800" spc="-5" dirty="0">
                <a:latin typeface="Times New Roman"/>
                <a:cs typeface="Times New Roman"/>
              </a:rPr>
              <a:t>Così</a:t>
            </a:r>
            <a:r>
              <a:rPr sz="1800" dirty="0">
                <a:latin typeface="Times New Roman"/>
                <a:cs typeface="Times New Roman"/>
              </a:rPr>
              <a:t> come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formulato,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tale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nuovo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“criterio”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appare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ambiguo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non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agevole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lettura.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Pertanto, risulta </a:t>
            </a:r>
            <a:r>
              <a:rPr sz="1800" dirty="0">
                <a:latin typeface="Times New Roman"/>
                <a:cs typeface="Times New Roman"/>
              </a:rPr>
              <a:t>utile </a:t>
            </a:r>
            <a:r>
              <a:rPr sz="1800" spc="-5" dirty="0">
                <a:latin typeface="Times New Roman"/>
                <a:cs typeface="Times New Roman"/>
              </a:rPr>
              <a:t>individuare il significato che esso assume </a:t>
            </a:r>
            <a:r>
              <a:rPr sz="1800" spc="-10" dirty="0">
                <a:latin typeface="Times New Roman"/>
                <a:cs typeface="Times New Roman"/>
              </a:rPr>
              <a:t>nel </a:t>
            </a:r>
            <a:r>
              <a:rPr sz="1800" dirty="0">
                <a:latin typeface="Times New Roman"/>
                <a:cs typeface="Times New Roman"/>
              </a:rPr>
              <a:t>contesto </a:t>
            </a:r>
            <a:r>
              <a:rPr sz="1800" spc="-5" dirty="0">
                <a:latin typeface="Times New Roman"/>
                <a:cs typeface="Times New Roman"/>
              </a:rPr>
              <a:t>normativo in cui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è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inserito,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su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questa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base,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fornire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indicazioni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operative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in</a:t>
            </a:r>
            <a:r>
              <a:rPr sz="1800" spc="-5" dirty="0">
                <a:latin typeface="Times New Roman"/>
                <a:cs typeface="Times New Roman"/>
              </a:rPr>
              <a:t> ordine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sua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pratica </a:t>
            </a:r>
            <a:r>
              <a:rPr sz="1800" dirty="0">
                <a:latin typeface="Times New Roman"/>
                <a:cs typeface="Times New Roman"/>
              </a:rPr>
              <a:t> applicazione.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Nel</a:t>
            </a:r>
            <a:r>
              <a:rPr sz="1800" spc="-5" dirty="0">
                <a:latin typeface="Times New Roman"/>
                <a:cs typeface="Times New Roman"/>
              </a:rPr>
              <a:t> silenzio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legislatore,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resta</a:t>
            </a:r>
            <a:r>
              <a:rPr sz="1800" dirty="0">
                <a:latin typeface="Times New Roman"/>
                <a:cs typeface="Times New Roman"/>
              </a:rPr>
              <a:t> comunque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ferma</a:t>
            </a:r>
            <a:r>
              <a:rPr sz="1800" dirty="0">
                <a:latin typeface="Times New Roman"/>
                <a:cs typeface="Times New Roman"/>
              </a:rPr>
              <a:t> 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discrezionalità</a:t>
            </a:r>
            <a:r>
              <a:rPr sz="1800" dirty="0">
                <a:latin typeface="Times New Roman"/>
                <a:cs typeface="Times New Roman"/>
              </a:rPr>
              <a:t> delle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amministrazioni di declinare tale </a:t>
            </a:r>
            <a:r>
              <a:rPr sz="1800" dirty="0">
                <a:latin typeface="Times New Roman"/>
                <a:cs typeface="Times New Roman"/>
              </a:rPr>
              <a:t>criterio. A tal </a:t>
            </a:r>
            <a:r>
              <a:rPr sz="1800" spc="-10" dirty="0">
                <a:latin typeface="Times New Roman"/>
                <a:cs typeface="Times New Roman"/>
              </a:rPr>
              <a:t>fine, </a:t>
            </a:r>
            <a:r>
              <a:rPr sz="1800" spc="-5" dirty="0">
                <a:latin typeface="Times New Roman"/>
                <a:cs typeface="Times New Roman"/>
              </a:rPr>
              <a:t>infatti, neanche </a:t>
            </a:r>
            <a:r>
              <a:rPr sz="1800" dirty="0">
                <a:latin typeface="Times New Roman"/>
                <a:cs typeface="Times New Roman"/>
              </a:rPr>
              <a:t>i </a:t>
            </a:r>
            <a:r>
              <a:rPr sz="1800" spc="-5" dirty="0">
                <a:latin typeface="Times New Roman"/>
                <a:cs typeface="Times New Roman"/>
              </a:rPr>
              <a:t>dossier del Senato </a:t>
            </a:r>
            <a:r>
              <a:rPr sz="1800" spc="-15" dirty="0">
                <a:latin typeface="Times New Roman"/>
                <a:cs typeface="Times New Roman"/>
              </a:rPr>
              <a:t>sono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aiuto nel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trovare una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soluzione interpretativa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legislativamente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orientata.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formulazione letterale della disposizione sembra </a:t>
            </a:r>
            <a:r>
              <a:rPr sz="1800" dirty="0">
                <a:latin typeface="Times New Roman"/>
                <a:cs typeface="Times New Roman"/>
              </a:rPr>
              <a:t>introdurre </a:t>
            </a:r>
            <a:r>
              <a:rPr sz="1800" spc="-5" dirty="0">
                <a:latin typeface="Times New Roman"/>
                <a:cs typeface="Times New Roman"/>
              </a:rPr>
              <a:t>un ulteriore elemento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cui </a:t>
            </a:r>
            <a:r>
              <a:rPr sz="1800" dirty="0">
                <a:latin typeface="Times New Roman"/>
                <a:cs typeface="Times New Roman"/>
              </a:rPr>
              <a:t> tenere </a:t>
            </a:r>
            <a:r>
              <a:rPr sz="1800" spc="-5" dirty="0">
                <a:latin typeface="Times New Roman"/>
                <a:cs typeface="Times New Roman"/>
              </a:rPr>
              <a:t>conto </a:t>
            </a:r>
            <a:r>
              <a:rPr sz="1800" dirty="0">
                <a:latin typeface="Times New Roman"/>
                <a:cs typeface="Times New Roman"/>
              </a:rPr>
              <a:t>ai fini </a:t>
            </a:r>
            <a:r>
              <a:rPr sz="1800" spc="-5" dirty="0">
                <a:latin typeface="Times New Roman"/>
                <a:cs typeface="Times New Roman"/>
              </a:rPr>
              <a:t>dell’applicazione </a:t>
            </a:r>
            <a:r>
              <a:rPr sz="1800" dirty="0">
                <a:latin typeface="Times New Roman"/>
                <a:cs typeface="Times New Roman"/>
              </a:rPr>
              <a:t>del </a:t>
            </a:r>
            <a:r>
              <a:rPr sz="1800" spc="-5" dirty="0">
                <a:latin typeface="Times New Roman"/>
                <a:cs typeface="Times New Roman"/>
              </a:rPr>
              <a:t>criterio </a:t>
            </a:r>
            <a:r>
              <a:rPr sz="1800" dirty="0">
                <a:latin typeface="Times New Roman"/>
                <a:cs typeface="Times New Roman"/>
              </a:rPr>
              <a:t>della </a:t>
            </a:r>
            <a:r>
              <a:rPr sz="1800" spc="-5" dirty="0">
                <a:latin typeface="Times New Roman"/>
                <a:cs typeface="Times New Roman"/>
              </a:rPr>
              <a:t>rotazione degli </a:t>
            </a:r>
            <a:r>
              <a:rPr sz="1800" dirty="0">
                <a:latin typeface="Times New Roman"/>
                <a:cs typeface="Times New Roman"/>
              </a:rPr>
              <a:t>inviti. </a:t>
            </a:r>
            <a:r>
              <a:rPr sz="1800" spc="-10" dirty="0">
                <a:latin typeface="Times New Roman"/>
                <a:cs typeface="Times New Roman"/>
              </a:rPr>
              <a:t>Tuttavia, </a:t>
            </a:r>
            <a:r>
              <a:rPr sz="1800" dirty="0">
                <a:latin typeface="Times New Roman"/>
                <a:cs typeface="Times New Roman"/>
              </a:rPr>
              <a:t>tale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opzione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ermeneutica</a:t>
            </a:r>
            <a:r>
              <a:rPr sz="1800" dirty="0">
                <a:latin typeface="Times New Roman"/>
                <a:cs typeface="Times New Roman"/>
              </a:rPr>
              <a:t> è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scartare</a:t>
            </a:r>
            <a:r>
              <a:rPr sz="1800" dirty="0">
                <a:latin typeface="Times New Roman"/>
                <a:cs typeface="Times New Roman"/>
              </a:rPr>
              <a:t> 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quanto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modalità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rotazione,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già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per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sé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macchinose, sono </a:t>
            </a:r>
            <a:r>
              <a:rPr sz="1800" spc="-5" dirty="0">
                <a:latin typeface="Times New Roman"/>
                <a:cs typeface="Times New Roman"/>
              </a:rPr>
              <a:t>quelle definite </a:t>
            </a:r>
            <a:r>
              <a:rPr sz="1800" dirty="0">
                <a:latin typeface="Times New Roman"/>
                <a:cs typeface="Times New Roman"/>
              </a:rPr>
              <a:t>da </a:t>
            </a:r>
            <a:r>
              <a:rPr sz="1800" spc="-5" dirty="0">
                <a:latin typeface="Times New Roman"/>
                <a:cs typeface="Times New Roman"/>
              </a:rPr>
              <a:t>ANAC </a:t>
            </a:r>
            <a:r>
              <a:rPr sz="1800" dirty="0">
                <a:latin typeface="Times New Roman"/>
                <a:cs typeface="Times New Roman"/>
              </a:rPr>
              <a:t>nelle </a:t>
            </a:r>
            <a:r>
              <a:rPr sz="1800" spc="-5" dirty="0">
                <a:latin typeface="Times New Roman"/>
                <a:cs typeface="Times New Roman"/>
              </a:rPr>
              <a:t>Linee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guida </a:t>
            </a:r>
            <a:r>
              <a:rPr sz="1800" dirty="0">
                <a:latin typeface="Times New Roman"/>
                <a:cs typeface="Times New Roman"/>
              </a:rPr>
              <a:t>n. 4 (sino a quando non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saranno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sostituite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dalla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specifica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disciplina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dell’emanando</a:t>
            </a:r>
            <a:r>
              <a:rPr sz="1800" dirty="0">
                <a:latin typeface="Times New Roman"/>
                <a:cs typeface="Times New Roman"/>
              </a:rPr>
              <a:t> regolamento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“unico”).</a:t>
            </a:r>
            <a:r>
              <a:rPr sz="1800" dirty="0">
                <a:latin typeface="Times New Roman"/>
                <a:cs typeface="Times New Roman"/>
              </a:rPr>
              <a:t> La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correlazione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</a:t>
            </a:r>
            <a:r>
              <a:rPr sz="1800" spc="1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il</a:t>
            </a:r>
            <a:r>
              <a:rPr sz="1800" spc="1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criterio</a:t>
            </a:r>
            <a:r>
              <a:rPr sz="1800" spc="1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r>
              <a:rPr sz="1800" spc="1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rotazione,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infatti,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salvi</a:t>
            </a:r>
            <a:r>
              <a:rPr sz="1800" spc="1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casi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1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procedure</a:t>
            </a:r>
            <a:r>
              <a:rPr sz="1800" spc="1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negoziate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aperte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mercato,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comporterebbe</a:t>
            </a:r>
            <a:r>
              <a:rPr sz="1800" dirty="0">
                <a:latin typeface="Times New Roman"/>
                <a:cs typeface="Times New Roman"/>
              </a:rPr>
              <a:t> un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aggravamento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dell’attività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amministrativa</a:t>
            </a:r>
            <a:r>
              <a:rPr sz="1800" spc="4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dovendo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considerare la diversificazione </a:t>
            </a:r>
            <a:r>
              <a:rPr sz="1800" spc="-5" dirty="0">
                <a:latin typeface="Times New Roman"/>
                <a:cs typeface="Times New Roman"/>
              </a:rPr>
              <a:t>territoriale anche </a:t>
            </a:r>
            <a:r>
              <a:rPr sz="1800" dirty="0">
                <a:latin typeface="Times New Roman"/>
                <a:cs typeface="Times New Roman"/>
              </a:rPr>
              <a:t>con riferimento agli </a:t>
            </a:r>
            <a:r>
              <a:rPr sz="1800" spc="-5" dirty="0">
                <a:latin typeface="Times New Roman"/>
                <a:cs typeface="Times New Roman"/>
              </a:rPr>
              <a:t>affidamenti precedenti, </a:t>
            </a:r>
            <a:r>
              <a:rPr sz="1800" dirty="0">
                <a:latin typeface="Times New Roman"/>
                <a:cs typeface="Times New Roman"/>
              </a:rPr>
              <a:t> in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contrasto con</a:t>
            </a:r>
            <a:r>
              <a:rPr sz="1800" spc="-5" dirty="0">
                <a:latin typeface="Times New Roman"/>
                <a:cs typeface="Times New Roman"/>
              </a:rPr>
              <a:t> l’esigenza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velocizzare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procedure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aggiudicazione.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18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9838" y="519811"/>
            <a:ext cx="756602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Indicazioni</a:t>
            </a:r>
            <a:r>
              <a:rPr spc="-40" dirty="0"/>
              <a:t> </a:t>
            </a:r>
            <a:r>
              <a:rPr dirty="0"/>
              <a:t>operative</a:t>
            </a:r>
            <a:r>
              <a:rPr spc="-35" dirty="0"/>
              <a:t> </a:t>
            </a:r>
            <a:r>
              <a:rPr dirty="0"/>
              <a:t>sul</a:t>
            </a:r>
            <a:r>
              <a:rPr spc="-15" dirty="0"/>
              <a:t> </a:t>
            </a:r>
            <a:r>
              <a:rPr dirty="0"/>
              <a:t>nuovo</a:t>
            </a:r>
            <a:r>
              <a:rPr spc="-25" dirty="0"/>
              <a:t> </a:t>
            </a:r>
            <a:r>
              <a:rPr dirty="0"/>
              <a:t>criterio</a:t>
            </a:r>
            <a:r>
              <a:rPr spc="-30" dirty="0"/>
              <a:t> </a:t>
            </a:r>
            <a:r>
              <a:rPr spc="-5" dirty="0"/>
              <a:t>della</a:t>
            </a:r>
            <a:r>
              <a:rPr dirty="0"/>
              <a:t> dislocazione</a:t>
            </a:r>
            <a:r>
              <a:rPr spc="-35" dirty="0"/>
              <a:t> </a:t>
            </a:r>
            <a:r>
              <a:rPr dirty="0"/>
              <a:t>territoriale</a:t>
            </a:r>
            <a:r>
              <a:rPr b="0" dirty="0"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26234"/>
            <a:ext cx="8074025" cy="4196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disposizione</a:t>
            </a:r>
            <a:r>
              <a:rPr sz="1800" dirty="0">
                <a:latin typeface="Times New Roman"/>
                <a:cs typeface="Times New Roman"/>
              </a:rPr>
              <a:t> 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oggetto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avrebbe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piuttosto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introdotto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il</a:t>
            </a:r>
            <a:r>
              <a:rPr sz="1800" dirty="0">
                <a:latin typeface="Times New Roman"/>
                <a:cs typeface="Times New Roman"/>
              </a:rPr>
              <a:t> concetto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“diversa </a:t>
            </a:r>
            <a:r>
              <a:rPr sz="1800" dirty="0">
                <a:latin typeface="Times New Roman"/>
                <a:cs typeface="Times New Roman"/>
              </a:rPr>
              <a:t> dislocazione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territoriale”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quale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criterio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selezione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delle</a:t>
            </a:r>
            <a:r>
              <a:rPr sz="1800" dirty="0">
                <a:latin typeface="Times New Roman"/>
                <a:cs typeface="Times New Roman"/>
              </a:rPr>
              <a:t> imprese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invitare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attenuando</a:t>
            </a:r>
            <a:r>
              <a:rPr sz="1800" dirty="0">
                <a:latin typeface="Times New Roman"/>
                <a:cs typeface="Times New Roman"/>
              </a:rPr>
              <a:t> in </a:t>
            </a:r>
            <a:r>
              <a:rPr sz="1800" spc="-5" dirty="0">
                <a:latin typeface="Times New Roman"/>
                <a:cs typeface="Times New Roman"/>
              </a:rPr>
              <a:t>parte l’ampia discrezionalità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cui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gode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stazione appaltante </a:t>
            </a:r>
            <a:r>
              <a:rPr sz="1800" dirty="0">
                <a:latin typeface="Times New Roman"/>
                <a:cs typeface="Times New Roman"/>
              </a:rPr>
              <a:t>nella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scelta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degli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operatori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economici.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Resta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fermo</a:t>
            </a:r>
            <a:r>
              <a:rPr sz="1800" dirty="0">
                <a:latin typeface="Times New Roman"/>
                <a:cs typeface="Times New Roman"/>
              </a:rPr>
              <a:t> che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tale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criterio</a:t>
            </a:r>
            <a:r>
              <a:rPr sz="1800" spc="4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potrà</a:t>
            </a:r>
            <a:r>
              <a:rPr sz="1800" spc="4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trovare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applicazione solo </a:t>
            </a:r>
            <a:r>
              <a:rPr sz="1800" dirty="0">
                <a:latin typeface="Times New Roman"/>
                <a:cs typeface="Times New Roman"/>
              </a:rPr>
              <a:t>laddove </a:t>
            </a:r>
            <a:r>
              <a:rPr sz="1800" spc="-5" dirty="0">
                <a:latin typeface="Times New Roman"/>
                <a:cs typeface="Times New Roman"/>
              </a:rPr>
              <a:t>la stazione appaltante </a:t>
            </a:r>
            <a:r>
              <a:rPr sz="1800" dirty="0">
                <a:latin typeface="Times New Roman"/>
                <a:cs typeface="Times New Roman"/>
              </a:rPr>
              <a:t>scelga </a:t>
            </a:r>
            <a:r>
              <a:rPr sz="1800" spc="-5" dirty="0">
                <a:latin typeface="Times New Roman"/>
                <a:cs typeface="Times New Roman"/>
              </a:rPr>
              <a:t>di operare una riduzione </a:t>
            </a:r>
            <a:r>
              <a:rPr sz="1800" dirty="0">
                <a:latin typeface="Times New Roman"/>
                <a:cs typeface="Times New Roman"/>
              </a:rPr>
              <a:t>del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numero </a:t>
            </a:r>
            <a:r>
              <a:rPr sz="1800" dirty="0">
                <a:latin typeface="Times New Roman"/>
                <a:cs typeface="Times New Roman"/>
              </a:rPr>
              <a:t>dei </a:t>
            </a:r>
            <a:r>
              <a:rPr sz="1800" spc="-5" dirty="0">
                <a:latin typeface="Times New Roman"/>
                <a:cs typeface="Times New Roman"/>
              </a:rPr>
              <a:t>concorrenti </a:t>
            </a:r>
            <a:r>
              <a:rPr sz="1800" dirty="0">
                <a:latin typeface="Times New Roman"/>
                <a:cs typeface="Times New Roman"/>
              </a:rPr>
              <a:t>da </a:t>
            </a:r>
            <a:r>
              <a:rPr sz="1800" spc="-5" dirty="0">
                <a:latin typeface="Times New Roman"/>
                <a:cs typeface="Times New Roman"/>
              </a:rPr>
              <a:t>invitare rispetto alle manifestazioni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interesse pervenute, </a:t>
            </a:r>
            <a:r>
              <a:rPr sz="1800" dirty="0">
                <a:latin typeface="Times New Roman"/>
                <a:cs typeface="Times New Roman"/>
              </a:rPr>
              <a:t> oppure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laddove scelga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gli operatori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invitare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appositi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elenchi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precostituiti.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Non </a:t>
            </a:r>
            <a:r>
              <a:rPr sz="1800" dirty="0">
                <a:latin typeface="Times New Roman"/>
                <a:cs typeface="Times New Roman"/>
              </a:rPr>
              <a:t>è chiaro </a:t>
            </a:r>
            <a:r>
              <a:rPr sz="1800" spc="-5" dirty="0">
                <a:latin typeface="Times New Roman"/>
                <a:cs typeface="Times New Roman"/>
              </a:rPr>
              <a:t>se </a:t>
            </a:r>
            <a:r>
              <a:rPr sz="1800" dirty="0">
                <a:latin typeface="Times New Roman"/>
                <a:cs typeface="Times New Roman"/>
              </a:rPr>
              <a:t>la finalità della disposizione </a:t>
            </a:r>
            <a:r>
              <a:rPr sz="1800" spc="-5" dirty="0">
                <a:latin typeface="Times New Roman"/>
                <a:cs typeface="Times New Roman"/>
              </a:rPr>
              <a:t>sia </a:t>
            </a:r>
            <a:r>
              <a:rPr sz="1800" dirty="0">
                <a:latin typeface="Times New Roman"/>
                <a:cs typeface="Times New Roman"/>
              </a:rPr>
              <a:t>da </a:t>
            </a:r>
            <a:r>
              <a:rPr sz="1800" spc="-5" dirty="0">
                <a:latin typeface="Times New Roman"/>
                <a:cs typeface="Times New Roman"/>
              </a:rPr>
              <a:t>intendersi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senso </a:t>
            </a:r>
            <a:r>
              <a:rPr sz="1800" dirty="0">
                <a:latin typeface="Times New Roman"/>
                <a:cs typeface="Times New Roman"/>
              </a:rPr>
              <a:t>estensivo od </a:t>
            </a:r>
            <a:r>
              <a:rPr sz="1800" spc="-1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 senso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restrittivo;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tuttavia,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tenuto</a:t>
            </a:r>
            <a:r>
              <a:rPr sz="1800" dirty="0">
                <a:latin typeface="Times New Roman"/>
                <a:cs typeface="Times New Roman"/>
              </a:rPr>
              <a:t> conto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natura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emergenziale</a:t>
            </a:r>
            <a:r>
              <a:rPr sz="1800" dirty="0">
                <a:latin typeface="Times New Roman"/>
                <a:cs typeface="Times New Roman"/>
              </a:rPr>
              <a:t> 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derogatoria</a:t>
            </a:r>
            <a:r>
              <a:rPr sz="1800" dirty="0">
                <a:latin typeface="Times New Roman"/>
                <a:cs typeface="Times New Roman"/>
              </a:rPr>
              <a:t> del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Decreto </a:t>
            </a:r>
            <a:r>
              <a:rPr sz="1800" spc="-5" dirty="0">
                <a:latin typeface="Times New Roman"/>
                <a:cs typeface="Times New Roman"/>
              </a:rPr>
              <a:t>semplificazioni,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 </a:t>
            </a:r>
            <a:r>
              <a:rPr sz="1800" dirty="0">
                <a:latin typeface="Times New Roman"/>
                <a:cs typeface="Times New Roman"/>
              </a:rPr>
              <a:t>può </a:t>
            </a:r>
            <a:r>
              <a:rPr sz="1800" spc="-5" dirty="0">
                <a:latin typeface="Times New Roman"/>
                <a:cs typeface="Times New Roman"/>
              </a:rPr>
              <a:t>ragionevolmente ritenere </a:t>
            </a:r>
            <a:r>
              <a:rPr sz="1800" dirty="0">
                <a:latin typeface="Times New Roman"/>
                <a:cs typeface="Times New Roman"/>
              </a:rPr>
              <a:t>che la </a:t>
            </a:r>
            <a:r>
              <a:rPr sz="1800" spc="-5" dirty="0">
                <a:latin typeface="Times New Roman"/>
                <a:cs typeface="Times New Roman"/>
              </a:rPr>
              <a:t>disposizione consenta </a:t>
            </a:r>
            <a:r>
              <a:rPr sz="1800" dirty="0">
                <a:latin typeface="Times New Roman"/>
                <a:cs typeface="Times New Roman"/>
              </a:rPr>
              <a:t> di favorire le imprese localizzate </a:t>
            </a:r>
            <a:r>
              <a:rPr sz="1800" spc="-5" dirty="0">
                <a:latin typeface="Times New Roman"/>
                <a:cs typeface="Times New Roman"/>
              </a:rPr>
              <a:t>sul </a:t>
            </a:r>
            <a:r>
              <a:rPr sz="1800" dirty="0">
                <a:latin typeface="Times New Roman"/>
                <a:cs typeface="Times New Roman"/>
              </a:rPr>
              <a:t>territorio </a:t>
            </a:r>
            <a:r>
              <a:rPr sz="1800" spc="-10" dirty="0">
                <a:latin typeface="Times New Roman"/>
                <a:cs typeface="Times New Roman"/>
              </a:rPr>
              <a:t>nel </a:t>
            </a:r>
            <a:r>
              <a:rPr sz="1800" dirty="0">
                <a:latin typeface="Times New Roman"/>
                <a:cs typeface="Times New Roman"/>
              </a:rPr>
              <a:t>quale </a:t>
            </a:r>
            <a:r>
              <a:rPr sz="1800" spc="-5" dirty="0">
                <a:latin typeface="Times New Roman"/>
                <a:cs typeface="Times New Roman"/>
              </a:rPr>
              <a:t>eseguire </a:t>
            </a:r>
            <a:r>
              <a:rPr sz="1800" dirty="0">
                <a:latin typeface="Times New Roman"/>
                <a:cs typeface="Times New Roman"/>
              </a:rPr>
              <a:t>l’appalto, </a:t>
            </a:r>
            <a:r>
              <a:rPr sz="1800" spc="-5" dirty="0">
                <a:latin typeface="Times New Roman"/>
                <a:cs typeface="Times New Roman"/>
              </a:rPr>
              <a:t>evitando </a:t>
            </a:r>
            <a:r>
              <a:rPr sz="1800" dirty="0">
                <a:latin typeface="Times New Roman"/>
                <a:cs typeface="Times New Roman"/>
              </a:rPr>
              <a:t>al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contempo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concentrazione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territoriale</a:t>
            </a:r>
            <a:r>
              <a:rPr sz="1800" dirty="0">
                <a:latin typeface="Times New Roman"/>
                <a:cs typeface="Times New Roman"/>
              </a:rPr>
              <a:t> degli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inviti</a:t>
            </a:r>
            <a:r>
              <a:rPr sz="1800" dirty="0">
                <a:latin typeface="Times New Roman"/>
                <a:cs typeface="Times New Roman"/>
              </a:rPr>
              <a:t> ed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affidamenti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che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potrebbero </a:t>
            </a:r>
            <a:r>
              <a:rPr sz="1800" dirty="0">
                <a:latin typeface="Times New Roman"/>
                <a:cs typeface="Times New Roman"/>
              </a:rPr>
              <a:t> determinare una chiusura </a:t>
            </a:r>
            <a:r>
              <a:rPr sz="1800" spc="-5" dirty="0">
                <a:latin typeface="Times New Roman"/>
                <a:cs typeface="Times New Roman"/>
              </a:rPr>
              <a:t>del mercato </a:t>
            </a:r>
            <a:r>
              <a:rPr sz="1800" dirty="0">
                <a:latin typeface="Times New Roman"/>
                <a:cs typeface="Times New Roman"/>
              </a:rPr>
              <a:t>in contrasto con i principi </a:t>
            </a:r>
            <a:r>
              <a:rPr sz="1800" spc="-5" dirty="0">
                <a:latin typeface="Times New Roman"/>
                <a:cs typeface="Times New Roman"/>
              </a:rPr>
              <a:t>comunitari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parità </a:t>
            </a:r>
            <a:r>
              <a:rPr sz="1800" spc="-15" dirty="0">
                <a:latin typeface="Times New Roman"/>
                <a:cs typeface="Times New Roman"/>
              </a:rPr>
              <a:t>di 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trattamento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di non discriminazione richiamati dallo stesso disposto di cui all’art. </a:t>
            </a:r>
            <a:r>
              <a:rPr sz="1800" dirty="0">
                <a:latin typeface="Times New Roman"/>
                <a:cs typeface="Times New Roman"/>
              </a:rPr>
              <a:t>1 </a:t>
            </a:r>
            <a:r>
              <a:rPr sz="1800" spc="-5" dirty="0">
                <a:latin typeface="Times New Roman"/>
                <a:cs typeface="Times New Roman"/>
              </a:rPr>
              <a:t>del </a:t>
            </a:r>
            <a:r>
              <a:rPr sz="1800" dirty="0">
                <a:latin typeface="Times New Roman"/>
                <a:cs typeface="Times New Roman"/>
              </a:rPr>
              <a:t> D.L.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76/2020.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19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9838" y="444830"/>
            <a:ext cx="7566025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Indicazioni</a:t>
            </a:r>
            <a:r>
              <a:rPr spc="-40" dirty="0"/>
              <a:t> </a:t>
            </a:r>
            <a:r>
              <a:rPr dirty="0"/>
              <a:t>operative</a:t>
            </a:r>
            <a:r>
              <a:rPr spc="-35" dirty="0"/>
              <a:t> </a:t>
            </a:r>
            <a:r>
              <a:rPr dirty="0"/>
              <a:t>sul</a:t>
            </a:r>
            <a:r>
              <a:rPr spc="-10" dirty="0"/>
              <a:t> </a:t>
            </a:r>
            <a:r>
              <a:rPr dirty="0"/>
              <a:t>nuovo</a:t>
            </a:r>
            <a:r>
              <a:rPr spc="-25" dirty="0"/>
              <a:t> </a:t>
            </a:r>
            <a:r>
              <a:rPr spc="-5" dirty="0"/>
              <a:t>criterio</a:t>
            </a:r>
            <a:r>
              <a:rPr spc="-25" dirty="0"/>
              <a:t> </a:t>
            </a:r>
            <a:r>
              <a:rPr dirty="0"/>
              <a:t>della</a:t>
            </a:r>
            <a:r>
              <a:rPr spc="-5" dirty="0"/>
              <a:t> </a:t>
            </a:r>
            <a:r>
              <a:rPr dirty="0"/>
              <a:t>dislocazione</a:t>
            </a:r>
            <a:r>
              <a:rPr spc="-35" dirty="0"/>
              <a:t> </a:t>
            </a:r>
            <a:r>
              <a:rPr dirty="0"/>
              <a:t>territoriale</a:t>
            </a:r>
            <a:r>
              <a:rPr b="0" dirty="0"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02437" y="1366520"/>
            <a:ext cx="8485505" cy="4745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tal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senso,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il </a:t>
            </a:r>
            <a:r>
              <a:rPr sz="1800" dirty="0">
                <a:latin typeface="Times New Roman"/>
                <a:cs typeface="Times New Roman"/>
              </a:rPr>
              <a:t>nuovo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concetto</a:t>
            </a:r>
            <a:r>
              <a:rPr sz="1800" dirty="0">
                <a:latin typeface="Times New Roman"/>
                <a:cs typeface="Times New Roman"/>
              </a:rPr>
              <a:t> posto </a:t>
            </a:r>
            <a:r>
              <a:rPr sz="1800" spc="-5" dirty="0">
                <a:latin typeface="Times New Roman"/>
                <a:cs typeface="Times New Roman"/>
              </a:rPr>
              <a:t>dal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legislatore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dovrebbe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essere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interpretato</a:t>
            </a:r>
            <a:r>
              <a:rPr sz="1800" dirty="0">
                <a:latin typeface="Times New Roman"/>
                <a:cs typeface="Times New Roman"/>
              </a:rPr>
              <a:t> avuto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riguardo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alla</a:t>
            </a:r>
            <a:r>
              <a:rPr sz="1800" dirty="0">
                <a:latin typeface="Times New Roman"/>
                <a:cs typeface="Times New Roman"/>
              </a:rPr>
              <a:t> sua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collocazione</a:t>
            </a:r>
            <a:r>
              <a:rPr sz="1800" dirty="0">
                <a:latin typeface="Times New Roman"/>
                <a:cs typeface="Times New Roman"/>
              </a:rPr>
              <a:t> sistematica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all’interno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una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disciplina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derogatoria</a:t>
            </a:r>
            <a:r>
              <a:rPr sz="1800" dirty="0">
                <a:latin typeface="Times New Roman"/>
                <a:cs typeface="Times New Roman"/>
              </a:rPr>
              <a:t> in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coerenza</a:t>
            </a:r>
            <a:r>
              <a:rPr sz="1800" dirty="0">
                <a:latin typeface="Times New Roman"/>
                <a:cs typeface="Times New Roman"/>
              </a:rPr>
              <a:t> con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presupposto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misure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previste,</a:t>
            </a:r>
            <a:r>
              <a:rPr sz="1800" dirty="0">
                <a:latin typeface="Times New Roman"/>
                <a:cs typeface="Times New Roman"/>
              </a:rPr>
              <a:t> che,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via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transitoria,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giustifica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il 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significativo </a:t>
            </a:r>
            <a:r>
              <a:rPr sz="1800" spc="-5" dirty="0">
                <a:latin typeface="Times New Roman"/>
                <a:cs typeface="Times New Roman"/>
              </a:rPr>
              <a:t>ampliamento dei </a:t>
            </a:r>
            <a:r>
              <a:rPr sz="1800" spc="-10" dirty="0">
                <a:latin typeface="Times New Roman"/>
                <a:cs typeface="Times New Roman"/>
              </a:rPr>
              <a:t>margini</a:t>
            </a:r>
            <a:r>
              <a:rPr sz="1800" spc="4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   </a:t>
            </a:r>
            <a:r>
              <a:rPr sz="1800" spc="-5" dirty="0">
                <a:latin typeface="Times New Roman"/>
                <a:cs typeface="Times New Roman"/>
              </a:rPr>
              <a:t>semplificazione delle </a:t>
            </a:r>
            <a:r>
              <a:rPr sz="1800" dirty="0">
                <a:latin typeface="Times New Roman"/>
                <a:cs typeface="Times New Roman"/>
              </a:rPr>
              <a:t>procedure di </a:t>
            </a:r>
            <a:r>
              <a:rPr sz="1800" spc="-5" dirty="0">
                <a:latin typeface="Times New Roman"/>
                <a:cs typeface="Times New Roman"/>
              </a:rPr>
              <a:t>affidamento </a:t>
            </a:r>
            <a:r>
              <a:rPr sz="1800" dirty="0">
                <a:latin typeface="Times New Roman"/>
                <a:cs typeface="Times New Roman"/>
              </a:rPr>
              <a:t> dei </a:t>
            </a:r>
            <a:r>
              <a:rPr sz="1800" spc="-5" dirty="0">
                <a:latin typeface="Times New Roman"/>
                <a:cs typeface="Times New Roman"/>
              </a:rPr>
              <a:t>contratti sotto soglia, </a:t>
            </a:r>
            <a:r>
              <a:rPr sz="1800" dirty="0">
                <a:latin typeface="Times New Roman"/>
                <a:cs typeface="Times New Roman"/>
              </a:rPr>
              <a:t>al </a:t>
            </a:r>
            <a:r>
              <a:rPr sz="1800" spc="-5" dirty="0">
                <a:latin typeface="Times New Roman"/>
                <a:cs typeface="Times New Roman"/>
              </a:rPr>
              <a:t>fine di velocizzare gli investimenti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contrastare le ricadute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negative sull’economia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sui livelli occupazionali determinate dall’emergenza sanitaria </a:t>
            </a:r>
            <a:r>
              <a:rPr sz="1800" spc="-15" dirty="0">
                <a:latin typeface="Times New Roman"/>
                <a:cs typeface="Times New Roman"/>
              </a:rPr>
              <a:t>da 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Covid-19 tuttora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atto. </a:t>
            </a:r>
            <a:r>
              <a:rPr sz="1800" spc="-35" dirty="0">
                <a:latin typeface="Times New Roman"/>
                <a:cs typeface="Times New Roman"/>
              </a:rPr>
              <a:t>Tale</a:t>
            </a:r>
            <a:r>
              <a:rPr sz="1800" spc="3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presupposto rileva, pertanto, sotto un duplice profilo: quello </a:t>
            </a:r>
            <a:r>
              <a:rPr sz="1800" dirty="0">
                <a:latin typeface="Times New Roman"/>
                <a:cs typeface="Times New Roman"/>
              </a:rPr>
              <a:t> del </a:t>
            </a:r>
            <a:r>
              <a:rPr sz="1800" spc="-5" dirty="0">
                <a:latin typeface="Times New Roman"/>
                <a:cs typeface="Times New Roman"/>
              </a:rPr>
              <a:t>rilancio dell’economia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quello dell’impatto della pandemia </a:t>
            </a:r>
            <a:r>
              <a:rPr sz="1800" dirty="0">
                <a:latin typeface="Times New Roman"/>
                <a:cs typeface="Times New Roman"/>
              </a:rPr>
              <a:t>sulle </a:t>
            </a:r>
            <a:r>
              <a:rPr sz="1800" spc="-5" dirty="0">
                <a:latin typeface="Times New Roman"/>
                <a:cs typeface="Times New Roman"/>
              </a:rPr>
              <a:t>stesse modalità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svolgimento </a:t>
            </a:r>
            <a:r>
              <a:rPr sz="1800" spc="-5" dirty="0">
                <a:latin typeface="Times New Roman"/>
                <a:cs typeface="Times New Roman"/>
              </a:rPr>
              <a:t>delle procedure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affidamento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della successiva esecuzione </a:t>
            </a:r>
            <a:r>
              <a:rPr sz="1800" dirty="0">
                <a:latin typeface="Times New Roman"/>
                <a:cs typeface="Times New Roman"/>
              </a:rPr>
              <a:t>dei contratti, </a:t>
            </a:r>
            <a:r>
              <a:rPr sz="1800" spc="-5" dirty="0">
                <a:latin typeface="Times New Roman"/>
                <a:cs typeface="Times New Roman"/>
              </a:rPr>
              <a:t>visto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che, </a:t>
            </a:r>
            <a:r>
              <a:rPr sz="1800" spc="-5" dirty="0">
                <a:latin typeface="Times New Roman"/>
                <a:cs typeface="Times New Roman"/>
              </a:rPr>
              <a:t>soprattutto </a:t>
            </a:r>
            <a:r>
              <a:rPr sz="1800" dirty="0">
                <a:latin typeface="Times New Roman"/>
                <a:cs typeface="Times New Roman"/>
              </a:rPr>
              <a:t>nelle </a:t>
            </a:r>
            <a:r>
              <a:rPr sz="1800" spc="-5" dirty="0">
                <a:latin typeface="Times New Roman"/>
                <a:cs typeface="Times New Roman"/>
              </a:rPr>
              <a:t>fasi </a:t>
            </a:r>
            <a:r>
              <a:rPr sz="1800" dirty="0">
                <a:latin typeface="Times New Roman"/>
                <a:cs typeface="Times New Roman"/>
              </a:rPr>
              <a:t>più </a:t>
            </a:r>
            <a:r>
              <a:rPr sz="1800" spc="-5" dirty="0">
                <a:latin typeface="Times New Roman"/>
                <a:cs typeface="Times New Roman"/>
              </a:rPr>
              <a:t>acute dell’emergenza, </a:t>
            </a:r>
            <a:r>
              <a:rPr sz="1800" dirty="0">
                <a:latin typeface="Times New Roman"/>
                <a:cs typeface="Times New Roman"/>
              </a:rPr>
              <a:t>le </a:t>
            </a:r>
            <a:r>
              <a:rPr sz="1800" spc="-5" dirty="0">
                <a:latin typeface="Times New Roman"/>
                <a:cs typeface="Times New Roman"/>
              </a:rPr>
              <a:t>principali misure </a:t>
            </a:r>
            <a:r>
              <a:rPr sz="1800" dirty="0">
                <a:latin typeface="Times New Roman"/>
                <a:cs typeface="Times New Roman"/>
              </a:rPr>
              <a:t>di contenimento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hanno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imposto</a:t>
            </a:r>
            <a:r>
              <a:rPr sz="1800" dirty="0">
                <a:latin typeface="Times New Roman"/>
                <a:cs typeface="Times New Roman"/>
              </a:rPr>
              <a:t> una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forte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limitazione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agli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spostamenti</a:t>
            </a:r>
            <a:r>
              <a:rPr sz="1800" dirty="0">
                <a:latin typeface="Times New Roman"/>
                <a:cs typeface="Times New Roman"/>
              </a:rPr>
              <a:t> nel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territorio.</a:t>
            </a:r>
            <a:endParaRPr sz="18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Ne </a:t>
            </a:r>
            <a:r>
              <a:rPr sz="1800" dirty="0">
                <a:latin typeface="Times New Roman"/>
                <a:cs typeface="Times New Roman"/>
              </a:rPr>
              <a:t>segue che, </a:t>
            </a:r>
            <a:r>
              <a:rPr sz="1800" spc="-5" dirty="0">
                <a:latin typeface="Times New Roman"/>
                <a:cs typeface="Times New Roman"/>
              </a:rPr>
              <a:t>come </a:t>
            </a:r>
            <a:r>
              <a:rPr sz="1800" dirty="0">
                <a:latin typeface="Times New Roman"/>
                <a:cs typeface="Times New Roman"/>
              </a:rPr>
              <a:t>sopra </a:t>
            </a:r>
            <a:r>
              <a:rPr sz="1800" spc="-5" dirty="0">
                <a:latin typeface="Times New Roman"/>
                <a:cs typeface="Times New Roman"/>
              </a:rPr>
              <a:t>rilevato,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stessa </a:t>
            </a:r>
            <a:r>
              <a:rPr sz="1800" spc="-10" dirty="0">
                <a:latin typeface="Times New Roman"/>
                <a:cs typeface="Times New Roman"/>
              </a:rPr>
              <a:t>emergenza </a:t>
            </a:r>
            <a:r>
              <a:rPr sz="1800" spc="-5" dirty="0">
                <a:latin typeface="Times New Roman"/>
                <a:cs typeface="Times New Roman"/>
              </a:rPr>
              <a:t>sanitaria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atto </a:t>
            </a:r>
            <a:r>
              <a:rPr sz="1800" dirty="0">
                <a:latin typeface="Times New Roman"/>
                <a:cs typeface="Times New Roman"/>
              </a:rPr>
              <a:t>e le esigenze di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accelerazione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procedure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affidamento</a:t>
            </a:r>
            <a:r>
              <a:rPr sz="1800" dirty="0">
                <a:latin typeface="Times New Roman"/>
                <a:cs typeface="Times New Roman"/>
              </a:rPr>
              <a:t> 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questa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peculiare</a:t>
            </a:r>
            <a:r>
              <a:rPr sz="1800" dirty="0">
                <a:latin typeface="Times New Roman"/>
                <a:cs typeface="Times New Roman"/>
              </a:rPr>
              <a:t> 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straordinaria</a:t>
            </a:r>
            <a:r>
              <a:rPr sz="1800" dirty="0">
                <a:latin typeface="Times New Roman"/>
                <a:cs typeface="Times New Roman"/>
              </a:rPr>
              <a:t> fase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congiunturale, possono giustificare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valorizzazione della presenza </a:t>
            </a:r>
            <a:r>
              <a:rPr sz="1800" dirty="0">
                <a:latin typeface="Times New Roman"/>
                <a:cs typeface="Times New Roman"/>
              </a:rPr>
              <a:t>di imprese </a:t>
            </a:r>
            <a:r>
              <a:rPr sz="1800" spc="-5" dirty="0">
                <a:latin typeface="Times New Roman"/>
                <a:cs typeface="Times New Roman"/>
              </a:rPr>
              <a:t>del </a:t>
            </a:r>
            <a:r>
              <a:rPr sz="1800" dirty="0">
                <a:latin typeface="Times New Roman"/>
                <a:cs typeface="Times New Roman"/>
              </a:rPr>
              <a:t>territorio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particolare</a:t>
            </a:r>
            <a:r>
              <a:rPr sz="1800" dirty="0">
                <a:latin typeface="Times New Roman"/>
                <a:cs typeface="Times New Roman"/>
              </a:rPr>
              <a:t> un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rafforzamento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misure</a:t>
            </a:r>
            <a:r>
              <a:rPr sz="1800" dirty="0">
                <a:latin typeface="Times New Roman"/>
                <a:cs typeface="Times New Roman"/>
              </a:rPr>
              <a:t> volute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dal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legislatore</a:t>
            </a:r>
            <a:r>
              <a:rPr sz="1800" dirty="0">
                <a:latin typeface="Times New Roman"/>
                <a:cs typeface="Times New Roman"/>
              </a:rPr>
              <a:t> euro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unitario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nazionale </a:t>
            </a:r>
            <a:r>
              <a:rPr sz="1800" spc="-5" dirty="0">
                <a:latin typeface="Times New Roman"/>
                <a:cs typeface="Times New Roman"/>
              </a:rPr>
              <a:t>atte </a:t>
            </a:r>
            <a:r>
              <a:rPr sz="1800" dirty="0">
                <a:latin typeface="Times New Roman"/>
                <a:cs typeface="Times New Roman"/>
              </a:rPr>
              <a:t>a </a:t>
            </a:r>
            <a:r>
              <a:rPr sz="1800" spc="-5" dirty="0">
                <a:latin typeface="Times New Roman"/>
                <a:cs typeface="Times New Roman"/>
              </a:rPr>
              <a:t>facilitare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garantire </a:t>
            </a:r>
            <a:r>
              <a:rPr sz="1800" dirty="0">
                <a:latin typeface="Times New Roman"/>
                <a:cs typeface="Times New Roman"/>
              </a:rPr>
              <a:t>una </a:t>
            </a:r>
            <a:r>
              <a:rPr sz="1800" spc="-5" dirty="0">
                <a:latin typeface="Times New Roman"/>
                <a:cs typeface="Times New Roman"/>
              </a:rPr>
              <a:t>adeguata </a:t>
            </a:r>
            <a:r>
              <a:rPr sz="1800" dirty="0">
                <a:latin typeface="Times New Roman"/>
                <a:cs typeface="Times New Roman"/>
              </a:rPr>
              <a:t>partecipazione di </a:t>
            </a:r>
            <a:r>
              <a:rPr sz="1800" spc="-5" dirty="0">
                <a:latin typeface="Times New Roman"/>
                <a:cs typeface="Times New Roman"/>
              </a:rPr>
              <a:t>quelle appartenenti alla </a:t>
            </a:r>
            <a:r>
              <a:rPr sz="1800" dirty="0">
                <a:latin typeface="Times New Roman"/>
                <a:cs typeface="Times New Roman"/>
              </a:rPr>
              <a:t> categoria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delle </a:t>
            </a:r>
            <a:r>
              <a:rPr sz="1800" spc="-5" dirty="0">
                <a:latin typeface="Times New Roman"/>
                <a:cs typeface="Times New Roman"/>
              </a:rPr>
              <a:t>micro, </a:t>
            </a:r>
            <a:r>
              <a:rPr sz="1800" dirty="0">
                <a:latin typeface="Times New Roman"/>
                <a:cs typeface="Times New Roman"/>
              </a:rPr>
              <a:t>piccole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-5" dirty="0">
                <a:latin typeface="Times New Roman"/>
                <a:cs typeface="Times New Roman"/>
              </a:rPr>
              <a:t> medie</a:t>
            </a:r>
            <a:r>
              <a:rPr sz="1800" dirty="0">
                <a:latin typeface="Times New Roman"/>
                <a:cs typeface="Times New Roman"/>
              </a:rPr>
              <a:t> imprese.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2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09929" y="393319"/>
            <a:ext cx="7186930" cy="6356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152775" marR="5080" indent="-3140710">
              <a:lnSpc>
                <a:spcPct val="100000"/>
              </a:lnSpc>
              <a:spcBef>
                <a:spcPts val="105"/>
              </a:spcBef>
            </a:pPr>
            <a:r>
              <a:rPr sz="2000" b="1" spc="-10" dirty="0">
                <a:latin typeface="Calibri"/>
                <a:cs typeface="Calibri"/>
              </a:rPr>
              <a:t>GESTIONE</a:t>
            </a:r>
            <a:r>
              <a:rPr sz="2000" b="1" dirty="0">
                <a:latin typeface="Calibri"/>
                <a:cs typeface="Calibri"/>
              </a:rPr>
              <a:t> DELLE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PROCEDURE</a:t>
            </a:r>
            <a:r>
              <a:rPr sz="2000" b="1" spc="-15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SOTTOSOGLIA</a:t>
            </a:r>
            <a:r>
              <a:rPr sz="2000" b="1" spc="-3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DI</a:t>
            </a:r>
            <a:r>
              <a:rPr sz="2000" b="1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CUI </a:t>
            </a:r>
            <a:r>
              <a:rPr sz="2000" b="1" spc="-65" dirty="0">
                <a:latin typeface="Calibri"/>
                <a:cs typeface="Calibri"/>
              </a:rPr>
              <a:t>ALL’ART.1</a:t>
            </a:r>
            <a:r>
              <a:rPr sz="2000" b="1" spc="-1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DEL</a:t>
            </a:r>
            <a:r>
              <a:rPr sz="2000" b="1" spc="1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DL </a:t>
            </a:r>
            <a:r>
              <a:rPr sz="2000" b="1" spc="-434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76/2020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30200" y="1219580"/>
            <a:ext cx="841375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400" b="0" dirty="0">
                <a:latin typeface="Times New Roman"/>
                <a:cs typeface="Times New Roman"/>
              </a:rPr>
              <a:t>Il nuovo </a:t>
            </a:r>
            <a:r>
              <a:rPr sz="2400" b="0" spc="-10" dirty="0">
                <a:latin typeface="Times New Roman"/>
                <a:cs typeface="Times New Roman"/>
              </a:rPr>
              <a:t>regime </a:t>
            </a:r>
            <a:r>
              <a:rPr sz="2400" b="0" dirty="0">
                <a:latin typeface="Times New Roman"/>
                <a:cs typeface="Times New Roman"/>
              </a:rPr>
              <a:t>per </a:t>
            </a:r>
            <a:r>
              <a:rPr sz="2400" b="0" spc="-5" dirty="0">
                <a:latin typeface="Times New Roman"/>
                <a:cs typeface="Times New Roman"/>
              </a:rPr>
              <a:t>le procedure relative </a:t>
            </a:r>
            <a:r>
              <a:rPr sz="2400" b="0" dirty="0">
                <a:latin typeface="Times New Roman"/>
                <a:cs typeface="Times New Roman"/>
              </a:rPr>
              <a:t>a </a:t>
            </a:r>
            <a:r>
              <a:rPr sz="2400" b="0" spc="-5" dirty="0">
                <a:latin typeface="Times New Roman"/>
                <a:cs typeface="Times New Roman"/>
              </a:rPr>
              <a:t>contratti sotto-soglia, </a:t>
            </a:r>
            <a:r>
              <a:rPr sz="2400" b="0" dirty="0">
                <a:latin typeface="Times New Roman"/>
                <a:cs typeface="Times New Roman"/>
              </a:rPr>
              <a:t>è </a:t>
            </a:r>
            <a:r>
              <a:rPr sz="2400" b="0" spc="5" dirty="0">
                <a:latin typeface="Times New Roman"/>
                <a:cs typeface="Times New Roman"/>
              </a:rPr>
              <a:t> </a:t>
            </a:r>
            <a:r>
              <a:rPr sz="2400" b="0" spc="-5" dirty="0">
                <a:latin typeface="Times New Roman"/>
                <a:cs typeface="Times New Roman"/>
              </a:rPr>
              <a:t>contenuto</a:t>
            </a:r>
            <a:r>
              <a:rPr sz="2400" b="0" spc="125" dirty="0">
                <a:latin typeface="Times New Roman"/>
                <a:cs typeface="Times New Roman"/>
              </a:rPr>
              <a:t> </a:t>
            </a:r>
            <a:r>
              <a:rPr sz="2400" b="0" spc="-5" dirty="0">
                <a:latin typeface="Times New Roman"/>
                <a:cs typeface="Times New Roman"/>
              </a:rPr>
              <a:t>all’art.</a:t>
            </a:r>
            <a:r>
              <a:rPr sz="2400" b="0" spc="120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1</a:t>
            </a:r>
            <a:r>
              <a:rPr sz="2400" b="0" spc="120" dirty="0">
                <a:latin typeface="Times New Roman"/>
                <a:cs typeface="Times New Roman"/>
              </a:rPr>
              <a:t> </a:t>
            </a:r>
            <a:r>
              <a:rPr sz="2400" b="0" spc="-5" dirty="0">
                <a:latin typeface="Times New Roman"/>
                <a:cs typeface="Times New Roman"/>
              </a:rPr>
              <a:t>del</a:t>
            </a:r>
            <a:r>
              <a:rPr sz="2400" b="0" spc="114" dirty="0">
                <a:latin typeface="Times New Roman"/>
                <a:cs typeface="Times New Roman"/>
              </a:rPr>
              <a:t> </a:t>
            </a:r>
            <a:r>
              <a:rPr sz="2400" b="0" spc="-5" dirty="0">
                <a:latin typeface="Times New Roman"/>
                <a:cs typeface="Times New Roman"/>
              </a:rPr>
              <a:t>decreto,</a:t>
            </a:r>
            <a:r>
              <a:rPr sz="2400" b="0" spc="114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in</a:t>
            </a:r>
            <a:r>
              <a:rPr sz="2400" b="0" spc="125" dirty="0">
                <a:latin typeface="Times New Roman"/>
                <a:cs typeface="Times New Roman"/>
              </a:rPr>
              <a:t> </a:t>
            </a:r>
            <a:r>
              <a:rPr sz="2400" b="0" spc="-5" dirty="0">
                <a:latin typeface="Times New Roman"/>
                <a:cs typeface="Times New Roman"/>
              </a:rPr>
              <a:t>deroga</a:t>
            </a:r>
            <a:r>
              <a:rPr sz="2400" b="0" spc="114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agli</a:t>
            </a:r>
            <a:r>
              <a:rPr sz="2400" b="0" spc="110" dirty="0">
                <a:latin typeface="Times New Roman"/>
                <a:cs typeface="Times New Roman"/>
              </a:rPr>
              <a:t> </a:t>
            </a:r>
            <a:r>
              <a:rPr sz="2400" b="0" spc="-5" dirty="0">
                <a:latin typeface="Times New Roman"/>
                <a:cs typeface="Times New Roman"/>
              </a:rPr>
              <a:t>articoli</a:t>
            </a:r>
            <a:r>
              <a:rPr sz="2400" b="0" spc="125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36,</a:t>
            </a:r>
            <a:r>
              <a:rPr sz="2400" b="0" spc="105" dirty="0">
                <a:latin typeface="Times New Roman"/>
                <a:cs typeface="Times New Roman"/>
              </a:rPr>
              <a:t> </a:t>
            </a:r>
            <a:r>
              <a:rPr sz="2400" b="0" spc="-10" dirty="0">
                <a:latin typeface="Times New Roman"/>
                <a:cs typeface="Times New Roman"/>
              </a:rPr>
              <a:t>comma</a:t>
            </a:r>
            <a:r>
              <a:rPr sz="2400" b="0" spc="120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2, </a:t>
            </a:r>
            <a:r>
              <a:rPr sz="2400" b="0" spc="-585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e 157, </a:t>
            </a:r>
            <a:r>
              <a:rPr sz="2400" b="0" spc="-10" dirty="0">
                <a:latin typeface="Times New Roman"/>
                <a:cs typeface="Times New Roman"/>
              </a:rPr>
              <a:t>comma</a:t>
            </a:r>
            <a:r>
              <a:rPr sz="2400" b="0" spc="5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2, del</a:t>
            </a:r>
            <a:r>
              <a:rPr sz="2400" b="0" spc="-5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Codice</a:t>
            </a:r>
            <a:r>
              <a:rPr sz="2400" b="0" spc="-25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dei</a:t>
            </a:r>
            <a:r>
              <a:rPr sz="2400" b="0" spc="-5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contratti</a:t>
            </a:r>
            <a:r>
              <a:rPr sz="2400" b="0" spc="-40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pubblici.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0200" y="2390394"/>
            <a:ext cx="8413750" cy="3464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/>
                <a:cs typeface="Times New Roman"/>
              </a:rPr>
              <a:t>Gli articoli </a:t>
            </a:r>
            <a:r>
              <a:rPr sz="2400" dirty="0">
                <a:latin typeface="Times New Roman"/>
                <a:cs typeface="Times New Roman"/>
              </a:rPr>
              <a:t>36, </a:t>
            </a:r>
            <a:r>
              <a:rPr sz="2400" spc="-5" dirty="0">
                <a:latin typeface="Times New Roman"/>
                <a:cs typeface="Times New Roman"/>
              </a:rPr>
              <a:t>comma </a:t>
            </a:r>
            <a:r>
              <a:rPr sz="2400" dirty="0">
                <a:latin typeface="Times New Roman"/>
                <a:cs typeface="Times New Roman"/>
              </a:rPr>
              <a:t>2, e 157, </a:t>
            </a:r>
            <a:r>
              <a:rPr sz="2400" spc="-10" dirty="0">
                <a:latin typeface="Times New Roman"/>
                <a:cs typeface="Times New Roman"/>
              </a:rPr>
              <a:t>comma </a:t>
            </a:r>
            <a:r>
              <a:rPr sz="2400" dirty="0">
                <a:latin typeface="Times New Roman"/>
                <a:cs typeface="Times New Roman"/>
              </a:rPr>
              <a:t>2, del </a:t>
            </a:r>
            <a:r>
              <a:rPr sz="2400" spc="-5" dirty="0">
                <a:latin typeface="Times New Roman"/>
                <a:cs typeface="Times New Roman"/>
              </a:rPr>
              <a:t>D.lgs </a:t>
            </a:r>
            <a:r>
              <a:rPr sz="2400" dirty="0">
                <a:latin typeface="Times New Roman"/>
                <a:cs typeface="Times New Roman"/>
              </a:rPr>
              <a:t>n. </a:t>
            </a:r>
            <a:r>
              <a:rPr sz="2400" spc="-5" dirty="0">
                <a:latin typeface="Times New Roman"/>
                <a:cs typeface="Times New Roman"/>
              </a:rPr>
              <a:t>50/2016 </a:t>
            </a:r>
            <a:r>
              <a:rPr sz="2400" dirty="0">
                <a:latin typeface="Times New Roman"/>
                <a:cs typeface="Times New Roman"/>
              </a:rPr>
              <a:t>non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sono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stati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modificati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in</a:t>
            </a:r>
            <a:r>
              <a:rPr sz="2400" dirty="0">
                <a:latin typeface="Times New Roman"/>
                <a:cs typeface="Times New Roman"/>
              </a:rPr>
              <a:t> via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definitiva,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ma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è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stato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introdotto</a:t>
            </a:r>
            <a:r>
              <a:rPr sz="2400" spc="5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un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regime derogatorio, </a:t>
            </a:r>
            <a:r>
              <a:rPr sz="2400" spc="-10" dirty="0">
                <a:latin typeface="Times New Roman"/>
                <a:cs typeface="Times New Roman"/>
              </a:rPr>
              <a:t>di </a:t>
            </a:r>
            <a:r>
              <a:rPr sz="2400" spc="-5" dirty="0">
                <a:latin typeface="Times New Roman"/>
                <a:cs typeface="Times New Roman"/>
              </a:rPr>
              <a:t>natura temporanea rispetto alla disciplina </a:t>
            </a:r>
            <a:r>
              <a:rPr sz="2400" spc="-10" dirty="0">
                <a:latin typeface="Times New Roman"/>
                <a:cs typeface="Times New Roman"/>
              </a:rPr>
              <a:t>del 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Codice.</a:t>
            </a:r>
            <a:endParaRPr sz="2400">
              <a:latin typeface="Times New Roman"/>
              <a:cs typeface="Times New Roman"/>
            </a:endParaRPr>
          </a:p>
          <a:p>
            <a:pPr marL="12700" marR="6985" algn="just">
              <a:lnSpc>
                <a:spcPct val="100000"/>
              </a:lnSpc>
              <a:spcBef>
                <a:spcPts val="575"/>
              </a:spcBef>
            </a:pPr>
            <a:r>
              <a:rPr sz="2400" spc="-45" dirty="0">
                <a:latin typeface="Times New Roman"/>
                <a:cs typeface="Times New Roman"/>
              </a:rPr>
              <a:t>Tale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disciplina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derogatoria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infatti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trova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applicazione</a:t>
            </a:r>
            <a:r>
              <a:rPr sz="2400" spc="5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per</a:t>
            </a:r>
            <a:r>
              <a:rPr sz="2400" spc="60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le 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procedure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la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cui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determina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endParaRPr sz="24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575"/>
              </a:spcBef>
            </a:pPr>
            <a:r>
              <a:rPr sz="2400" spc="-5" dirty="0">
                <a:latin typeface="Times New Roman"/>
                <a:cs typeface="Times New Roman"/>
              </a:rPr>
              <a:t>contrarre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sia</a:t>
            </a:r>
            <a:r>
              <a:rPr sz="2400" spc="-5" dirty="0">
                <a:latin typeface="Times New Roman"/>
                <a:cs typeface="Times New Roman"/>
              </a:rPr>
              <a:t> stata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adottata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dopo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l’entrata</a:t>
            </a:r>
            <a:r>
              <a:rPr sz="2400" dirty="0">
                <a:latin typeface="Times New Roman"/>
                <a:cs typeface="Times New Roman"/>
              </a:rPr>
              <a:t> in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vigore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del</a:t>
            </a:r>
            <a:r>
              <a:rPr sz="2400" spc="-5" dirty="0">
                <a:latin typeface="Times New Roman"/>
                <a:cs typeface="Times New Roman"/>
              </a:rPr>
              <a:t> D.L. 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semplificazione (ossia </a:t>
            </a:r>
            <a:r>
              <a:rPr sz="2400" dirty="0">
                <a:latin typeface="Times New Roman"/>
                <a:cs typeface="Times New Roman"/>
              </a:rPr>
              <a:t>a </a:t>
            </a:r>
            <a:r>
              <a:rPr sz="2400" spc="-5" dirty="0">
                <a:latin typeface="Times New Roman"/>
                <a:cs typeface="Times New Roman"/>
              </a:rPr>
              <a:t>decorrere dal </a:t>
            </a:r>
            <a:r>
              <a:rPr sz="2400" dirty="0">
                <a:latin typeface="Times New Roman"/>
                <a:cs typeface="Times New Roman"/>
              </a:rPr>
              <a:t>17 luglio 2020 e </a:t>
            </a:r>
            <a:r>
              <a:rPr sz="2400" spc="-5" dirty="0">
                <a:latin typeface="Times New Roman"/>
                <a:cs typeface="Times New Roman"/>
              </a:rPr>
              <a:t>fino al </a:t>
            </a:r>
            <a:r>
              <a:rPr sz="2400" dirty="0">
                <a:latin typeface="Times New Roman"/>
                <a:cs typeface="Times New Roman"/>
              </a:rPr>
              <a:t>31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dicembre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2021).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20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2821" rIns="0" bIns="0" rtlCol="0">
            <a:spAutoFit/>
          </a:bodyPr>
          <a:lstStyle/>
          <a:p>
            <a:pPr marL="3155315" marR="5080" indent="-2973705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Indicazioni </a:t>
            </a:r>
            <a:r>
              <a:rPr sz="2400" dirty="0"/>
              <a:t>operative </a:t>
            </a:r>
            <a:r>
              <a:rPr sz="2400" spc="-5" dirty="0"/>
              <a:t>sul nuovo </a:t>
            </a:r>
            <a:r>
              <a:rPr sz="2400" dirty="0"/>
              <a:t>criterio della </a:t>
            </a:r>
            <a:r>
              <a:rPr sz="2400" spc="-5" dirty="0"/>
              <a:t>dislocazione </a:t>
            </a:r>
            <a:r>
              <a:rPr sz="2400" spc="-585" dirty="0"/>
              <a:t> </a:t>
            </a:r>
            <a:r>
              <a:rPr sz="2400" dirty="0"/>
              <a:t>territoriale</a:t>
            </a:r>
            <a:r>
              <a:rPr sz="2400" b="0" dirty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626234"/>
            <a:ext cx="8073390" cy="4196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Il</a:t>
            </a:r>
            <a:r>
              <a:rPr sz="1800" spc="20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criterio,</a:t>
            </a:r>
            <a:r>
              <a:rPr sz="1800" spc="19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così</a:t>
            </a:r>
            <a:r>
              <a:rPr sz="1800" spc="20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inteso,</a:t>
            </a:r>
            <a:r>
              <a:rPr sz="1800" spc="2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risponderebbe</a:t>
            </a:r>
            <a:r>
              <a:rPr sz="1800" spc="2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alle</a:t>
            </a:r>
            <a:r>
              <a:rPr sz="1800" spc="2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esigenze</a:t>
            </a:r>
            <a:r>
              <a:rPr sz="1800" spc="2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emergenziali</a:t>
            </a:r>
            <a:r>
              <a:rPr sz="1800" spc="20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dettate</a:t>
            </a:r>
            <a:r>
              <a:rPr sz="1800" spc="2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dall’art.</a:t>
            </a:r>
            <a:r>
              <a:rPr sz="1800" spc="20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</a:t>
            </a:r>
            <a:r>
              <a:rPr sz="1800" spc="2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</a:pPr>
            <a:r>
              <a:rPr sz="1800" dirty="0">
                <a:latin typeface="Times New Roman"/>
                <a:cs typeface="Times New Roman"/>
              </a:rPr>
              <a:t>D.L. </a:t>
            </a:r>
            <a:r>
              <a:rPr sz="1800" spc="-5" dirty="0">
                <a:latin typeface="Times New Roman"/>
                <a:cs typeface="Times New Roman"/>
              </a:rPr>
              <a:t>semplificazioni, facilitandone gli obiettivi,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ragione degli effetti positivi che </a:t>
            </a:r>
            <a:r>
              <a:rPr sz="1800" spc="-1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 selezione degli OE </a:t>
            </a:r>
            <a:r>
              <a:rPr sz="1800" dirty="0">
                <a:latin typeface="Times New Roman"/>
                <a:cs typeface="Times New Roman"/>
              </a:rPr>
              <a:t>in ambito </a:t>
            </a:r>
            <a:r>
              <a:rPr sz="1800" spc="-5" dirty="0">
                <a:latin typeface="Times New Roman"/>
                <a:cs typeface="Times New Roman"/>
              </a:rPr>
              <a:t>territoriale </a:t>
            </a:r>
            <a:r>
              <a:rPr sz="1800" dirty="0">
                <a:latin typeface="Times New Roman"/>
                <a:cs typeface="Times New Roman"/>
              </a:rPr>
              <a:t>produrrebbe </a:t>
            </a:r>
            <a:r>
              <a:rPr sz="1800" spc="-5" dirty="0">
                <a:latin typeface="Times New Roman"/>
                <a:cs typeface="Times New Roman"/>
              </a:rPr>
              <a:t>sul tessuto </a:t>
            </a:r>
            <a:r>
              <a:rPr sz="1800" dirty="0">
                <a:latin typeface="Times New Roman"/>
                <a:cs typeface="Times New Roman"/>
              </a:rPr>
              <a:t>imprenditoriale </a:t>
            </a:r>
            <a:r>
              <a:rPr sz="1800" spc="-5" dirty="0">
                <a:latin typeface="Times New Roman"/>
                <a:cs typeface="Times New Roman"/>
              </a:rPr>
              <a:t>locale </a:t>
            </a:r>
            <a:r>
              <a:rPr sz="1800" dirty="0">
                <a:latin typeface="Times New Roman"/>
                <a:cs typeface="Times New Roman"/>
              </a:rPr>
              <a:t> con ricadute </a:t>
            </a:r>
            <a:r>
              <a:rPr sz="1800" spc="-5" dirty="0">
                <a:latin typeface="Times New Roman"/>
                <a:cs typeface="Times New Roman"/>
              </a:rPr>
              <a:t>economiche positive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conseguente </a:t>
            </a:r>
            <a:r>
              <a:rPr sz="1800" dirty="0">
                <a:latin typeface="Times New Roman"/>
                <a:cs typeface="Times New Roman"/>
              </a:rPr>
              <a:t>rilancio </a:t>
            </a:r>
            <a:r>
              <a:rPr sz="1800" spc="-5" dirty="0">
                <a:latin typeface="Times New Roman"/>
                <a:cs typeface="Times New Roman"/>
              </a:rPr>
              <a:t>dell’economia </a:t>
            </a:r>
            <a:r>
              <a:rPr sz="1800" dirty="0">
                <a:latin typeface="Times New Roman"/>
                <a:cs typeface="Times New Roman"/>
              </a:rPr>
              <a:t>del </a:t>
            </a:r>
            <a:r>
              <a:rPr sz="1800" spc="-5" dirty="0">
                <a:latin typeface="Times New Roman"/>
                <a:cs typeface="Times New Roman"/>
              </a:rPr>
              <a:t>territorio,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sulle misure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contenimento dell’emergenza sanitaria </a:t>
            </a:r>
            <a:r>
              <a:rPr sz="1800" dirty="0">
                <a:latin typeface="Times New Roman"/>
                <a:cs typeface="Times New Roman"/>
              </a:rPr>
              <a:t>riducendo gli </a:t>
            </a:r>
            <a:r>
              <a:rPr sz="1800" spc="-5" dirty="0">
                <a:latin typeface="Times New Roman"/>
                <a:cs typeface="Times New Roman"/>
              </a:rPr>
              <a:t>spostamenti, sulle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difficoltà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logistiche</a:t>
            </a:r>
            <a:r>
              <a:rPr sz="1800" dirty="0">
                <a:latin typeface="Times New Roman"/>
                <a:cs typeface="Times New Roman"/>
              </a:rPr>
              <a:t> ed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organizzative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(che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incontrerebbero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soprattutto</a:t>
            </a:r>
            <a:r>
              <a:rPr sz="1800" dirty="0">
                <a:latin typeface="Times New Roman"/>
                <a:cs typeface="Times New Roman"/>
              </a:rPr>
              <a:t> le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PMI </a:t>
            </a:r>
            <a:r>
              <a:rPr sz="1800" spc="-5" dirty="0">
                <a:latin typeface="Times New Roman"/>
                <a:cs typeface="Times New Roman"/>
              </a:rPr>
              <a:t> nell’organizzazione</a:t>
            </a:r>
            <a:r>
              <a:rPr sz="1800" dirty="0">
                <a:latin typeface="Times New Roman"/>
                <a:cs typeface="Times New Roman"/>
              </a:rPr>
              <a:t> d’impresa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distanza)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sui</a:t>
            </a:r>
            <a:r>
              <a:rPr sz="1800" dirty="0">
                <a:latin typeface="Times New Roman"/>
                <a:cs typeface="Times New Roman"/>
              </a:rPr>
              <a:t> costi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4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organizzazione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dell’Impresa,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sulla </a:t>
            </a:r>
            <a:r>
              <a:rPr sz="1800" spc="-5" dirty="0">
                <a:latin typeface="Times New Roman"/>
                <a:cs typeface="Times New Roman"/>
              </a:rPr>
              <a:t>valorizzazione della “filiera corta”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osservanza </a:t>
            </a:r>
            <a:r>
              <a:rPr sz="1800" dirty="0">
                <a:latin typeface="Times New Roman"/>
                <a:cs typeface="Times New Roman"/>
              </a:rPr>
              <a:t>ai </a:t>
            </a:r>
            <a:r>
              <a:rPr sz="1800" spc="-5" dirty="0">
                <a:latin typeface="Times New Roman"/>
                <a:cs typeface="Times New Roman"/>
              </a:rPr>
              <a:t>principi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cui all’art. </a:t>
            </a:r>
            <a:r>
              <a:rPr sz="1800" dirty="0">
                <a:latin typeface="Times New Roman"/>
                <a:cs typeface="Times New Roman"/>
              </a:rPr>
              <a:t>18 </a:t>
            </a:r>
            <a:r>
              <a:rPr sz="1800" spc="-5" dirty="0">
                <a:latin typeface="Times New Roman"/>
                <a:cs typeface="Times New Roman"/>
              </a:rPr>
              <a:t>della </a:t>
            </a:r>
            <a:r>
              <a:rPr sz="1800" dirty="0">
                <a:latin typeface="Times New Roman"/>
                <a:cs typeface="Times New Roman"/>
              </a:rPr>
              <a:t> Direttiva24/2014,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relativamente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all’integrazione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degli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aspetti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ambientali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negli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appalti.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latin typeface="Times New Roman"/>
                <a:cs typeface="Times New Roman"/>
              </a:rPr>
              <a:t>In merito </a:t>
            </a:r>
            <a:r>
              <a:rPr sz="1800" spc="-5" dirty="0">
                <a:latin typeface="Times New Roman"/>
                <a:cs typeface="Times New Roman"/>
              </a:rPr>
              <a:t>all’individuazione dell’ambito territoriale rilevante </a:t>
            </a:r>
            <a:r>
              <a:rPr sz="1800" dirty="0">
                <a:latin typeface="Times New Roman"/>
                <a:cs typeface="Times New Roman"/>
              </a:rPr>
              <a:t>ai fini </a:t>
            </a:r>
            <a:r>
              <a:rPr sz="1800" spc="-5" dirty="0">
                <a:latin typeface="Times New Roman"/>
                <a:cs typeface="Times New Roman"/>
              </a:rPr>
              <a:t>del </a:t>
            </a:r>
            <a:r>
              <a:rPr sz="1800" dirty="0">
                <a:latin typeface="Times New Roman"/>
                <a:cs typeface="Times New Roman"/>
              </a:rPr>
              <a:t>rispetto della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dislocazione </a:t>
            </a:r>
            <a:r>
              <a:rPr sz="1800" spc="-5" dirty="0">
                <a:latin typeface="Times New Roman"/>
                <a:cs typeface="Times New Roman"/>
              </a:rPr>
              <a:t>territoriale delle imprese </a:t>
            </a:r>
            <a:r>
              <a:rPr sz="1800" dirty="0">
                <a:latin typeface="Times New Roman"/>
                <a:cs typeface="Times New Roman"/>
              </a:rPr>
              <a:t>da invitare, in </a:t>
            </a:r>
            <a:r>
              <a:rPr sz="1800" spc="-5" dirty="0">
                <a:latin typeface="Times New Roman"/>
                <a:cs typeface="Times New Roman"/>
              </a:rPr>
              <a:t>assenza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indicazioni normative,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l’interpretazione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letterale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orienterebbe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Stazione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appaltante</a:t>
            </a:r>
            <a:r>
              <a:rPr sz="1800" spc="4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ad</a:t>
            </a:r>
            <a:r>
              <a:rPr sz="1800" spc="45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affidarsi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all’elencazione </a:t>
            </a:r>
            <a:r>
              <a:rPr sz="1800" dirty="0">
                <a:latin typeface="Times New Roman"/>
                <a:cs typeface="Times New Roman"/>
              </a:rPr>
              <a:t>di cui </a:t>
            </a:r>
            <a:r>
              <a:rPr sz="1800" spc="-5" dirty="0">
                <a:latin typeface="Times New Roman"/>
                <a:cs typeface="Times New Roman"/>
              </a:rPr>
              <a:t>all’art. </a:t>
            </a:r>
            <a:r>
              <a:rPr sz="1800" spc="-25" dirty="0">
                <a:latin typeface="Times New Roman"/>
                <a:cs typeface="Times New Roman"/>
              </a:rPr>
              <a:t>114 </a:t>
            </a:r>
            <a:r>
              <a:rPr sz="1800" spc="-5" dirty="0">
                <a:latin typeface="Times New Roman"/>
                <a:cs typeface="Times New Roman"/>
              </a:rPr>
              <a:t>della Costituzione </a:t>
            </a:r>
            <a:r>
              <a:rPr sz="1800" dirty="0">
                <a:latin typeface="Times New Roman"/>
                <a:cs typeface="Times New Roman"/>
              </a:rPr>
              <a:t>che </a:t>
            </a:r>
            <a:r>
              <a:rPr sz="1800" spc="-5" dirty="0">
                <a:latin typeface="Times New Roman"/>
                <a:cs typeface="Times New Roman"/>
              </a:rPr>
              <a:t>suddivide </a:t>
            </a:r>
            <a:r>
              <a:rPr sz="1800" dirty="0">
                <a:latin typeface="Times New Roman"/>
                <a:cs typeface="Times New Roman"/>
              </a:rPr>
              <a:t>l’Italia </a:t>
            </a:r>
            <a:r>
              <a:rPr sz="1800" spc="-5" dirty="0">
                <a:latin typeface="Times New Roman"/>
                <a:cs typeface="Times New Roman"/>
              </a:rPr>
              <a:t>nei diversi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livelli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dislocazione territoriale: Comuni, Province, Città metropolitane, Regioni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Stato.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9838" y="337184"/>
            <a:ext cx="756602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Indicazioni</a:t>
            </a:r>
            <a:r>
              <a:rPr spc="-40" dirty="0"/>
              <a:t> </a:t>
            </a:r>
            <a:r>
              <a:rPr dirty="0"/>
              <a:t>operative</a:t>
            </a:r>
            <a:r>
              <a:rPr spc="-35" dirty="0"/>
              <a:t> </a:t>
            </a:r>
            <a:r>
              <a:rPr dirty="0"/>
              <a:t>sul</a:t>
            </a:r>
            <a:r>
              <a:rPr spc="-15" dirty="0"/>
              <a:t> </a:t>
            </a:r>
            <a:r>
              <a:rPr dirty="0"/>
              <a:t>nuovo</a:t>
            </a:r>
            <a:r>
              <a:rPr spc="-25" dirty="0"/>
              <a:t> </a:t>
            </a:r>
            <a:r>
              <a:rPr dirty="0"/>
              <a:t>criterio</a:t>
            </a:r>
            <a:r>
              <a:rPr spc="-30" dirty="0"/>
              <a:t> </a:t>
            </a:r>
            <a:r>
              <a:rPr spc="-5" dirty="0"/>
              <a:t>della</a:t>
            </a:r>
            <a:r>
              <a:rPr dirty="0"/>
              <a:t> dislocazione</a:t>
            </a:r>
            <a:r>
              <a:rPr spc="-35" dirty="0"/>
              <a:t> </a:t>
            </a:r>
            <a:r>
              <a:rPr dirty="0"/>
              <a:t>territoriale</a:t>
            </a:r>
            <a:r>
              <a:rPr b="0" dirty="0"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0200" y="1006602"/>
            <a:ext cx="8630285" cy="53486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dislocazione </a:t>
            </a:r>
            <a:r>
              <a:rPr sz="1800" dirty="0">
                <a:latin typeface="Times New Roman"/>
                <a:cs typeface="Times New Roman"/>
              </a:rPr>
              <a:t>per </a:t>
            </a:r>
            <a:r>
              <a:rPr sz="1800" spc="-5" dirty="0">
                <a:latin typeface="Times New Roman"/>
                <a:cs typeface="Times New Roman"/>
              </a:rPr>
              <a:t>livelli territoriali, </a:t>
            </a:r>
            <a:r>
              <a:rPr sz="1800" dirty="0">
                <a:latin typeface="Times New Roman"/>
                <a:cs typeface="Times New Roman"/>
              </a:rPr>
              <a:t>come </a:t>
            </a:r>
            <a:r>
              <a:rPr sz="1800" spc="-5" dirty="0">
                <a:latin typeface="Times New Roman"/>
                <a:cs typeface="Times New Roman"/>
              </a:rPr>
              <a:t>definita dall’art. </a:t>
            </a:r>
            <a:r>
              <a:rPr sz="1800" spc="-25" dirty="0">
                <a:latin typeface="Times New Roman"/>
                <a:cs typeface="Times New Roman"/>
              </a:rPr>
              <a:t>114 </a:t>
            </a:r>
            <a:r>
              <a:rPr sz="1800" dirty="0">
                <a:latin typeface="Times New Roman"/>
                <a:cs typeface="Times New Roman"/>
              </a:rPr>
              <a:t>Cost., potrà </a:t>
            </a:r>
            <a:r>
              <a:rPr sz="1800" spc="-5" dirty="0">
                <a:latin typeface="Times New Roman"/>
                <a:cs typeface="Times New Roman"/>
              </a:rPr>
              <a:t>essere declinata </a:t>
            </a:r>
            <a:r>
              <a:rPr sz="1800" dirty="0">
                <a:latin typeface="Times New Roman"/>
                <a:cs typeface="Times New Roman"/>
              </a:rPr>
              <a:t> (con </a:t>
            </a:r>
            <a:r>
              <a:rPr sz="1800" spc="-5" dirty="0">
                <a:latin typeface="Times New Roman"/>
                <a:cs typeface="Times New Roman"/>
              </a:rPr>
              <a:t>alcuni temperamenti determinati dal </a:t>
            </a:r>
            <a:r>
              <a:rPr sz="1800" dirty="0">
                <a:latin typeface="Times New Roman"/>
                <a:cs typeface="Times New Roman"/>
              </a:rPr>
              <a:t>luogo </a:t>
            </a:r>
            <a:r>
              <a:rPr sz="1800" spc="-5" dirty="0">
                <a:latin typeface="Times New Roman"/>
                <a:cs typeface="Times New Roman"/>
              </a:rPr>
              <a:t>geografico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esecuzione del </a:t>
            </a:r>
            <a:r>
              <a:rPr sz="1800" dirty="0">
                <a:latin typeface="Times New Roman"/>
                <a:cs typeface="Times New Roman"/>
              </a:rPr>
              <a:t>contratto) </a:t>
            </a:r>
            <a:r>
              <a:rPr sz="1800" spc="-5" dirty="0">
                <a:latin typeface="Times New Roman"/>
                <a:cs typeface="Times New Roman"/>
              </a:rPr>
              <a:t>alla </a:t>
            </a:r>
            <a:r>
              <a:rPr sz="1800" dirty="0">
                <a:latin typeface="Times New Roman"/>
                <a:cs typeface="Times New Roman"/>
              </a:rPr>
              <a:t> luce degli </a:t>
            </a:r>
            <a:r>
              <a:rPr sz="1800" spc="-5" dirty="0">
                <a:latin typeface="Times New Roman"/>
                <a:cs typeface="Times New Roman"/>
              </a:rPr>
              <a:t>obiettivi </a:t>
            </a:r>
            <a:r>
              <a:rPr sz="1800" dirty="0">
                <a:latin typeface="Times New Roman"/>
                <a:cs typeface="Times New Roman"/>
              </a:rPr>
              <a:t>del </a:t>
            </a:r>
            <a:r>
              <a:rPr sz="1800" spc="-5" dirty="0">
                <a:latin typeface="Times New Roman"/>
                <a:cs typeface="Times New Roman"/>
              </a:rPr>
              <a:t>decreto semplificazione che all’art. </a:t>
            </a:r>
            <a:r>
              <a:rPr sz="1800" dirty="0">
                <a:latin typeface="Times New Roman"/>
                <a:cs typeface="Times New Roman"/>
              </a:rPr>
              <a:t>1 così </a:t>
            </a:r>
            <a:r>
              <a:rPr sz="1800" spc="-5" dirty="0">
                <a:latin typeface="Times New Roman"/>
                <a:cs typeface="Times New Roman"/>
              </a:rPr>
              <a:t>recita “</a:t>
            </a:r>
            <a:r>
              <a:rPr sz="1800" i="1" spc="-5" dirty="0">
                <a:latin typeface="Times New Roman"/>
                <a:cs typeface="Times New Roman"/>
              </a:rPr>
              <a:t>Al fine </a:t>
            </a:r>
            <a:r>
              <a:rPr sz="1800" i="1" dirty="0">
                <a:latin typeface="Times New Roman"/>
                <a:cs typeface="Times New Roman"/>
              </a:rPr>
              <a:t>di </a:t>
            </a:r>
            <a:r>
              <a:rPr sz="1800" i="1" spc="-10" dirty="0">
                <a:latin typeface="Times New Roman"/>
                <a:cs typeface="Times New Roman"/>
              </a:rPr>
              <a:t>incentivare 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gli </a:t>
            </a:r>
            <a:r>
              <a:rPr sz="1800" i="1" spc="-5" dirty="0">
                <a:latin typeface="Times New Roman"/>
                <a:cs typeface="Times New Roman"/>
              </a:rPr>
              <a:t>investimenti </a:t>
            </a:r>
            <a:r>
              <a:rPr sz="1800" i="1" dirty="0">
                <a:latin typeface="Times New Roman"/>
                <a:cs typeface="Times New Roman"/>
              </a:rPr>
              <a:t>pubblici nel </a:t>
            </a:r>
            <a:r>
              <a:rPr sz="1800" i="1" spc="-15" dirty="0">
                <a:latin typeface="Times New Roman"/>
                <a:cs typeface="Times New Roman"/>
              </a:rPr>
              <a:t>settore </a:t>
            </a:r>
            <a:r>
              <a:rPr sz="1800" i="1" dirty="0">
                <a:latin typeface="Times New Roman"/>
                <a:cs typeface="Times New Roman"/>
              </a:rPr>
              <a:t>delle </a:t>
            </a:r>
            <a:r>
              <a:rPr sz="1800" i="1" spc="-10" dirty="0">
                <a:latin typeface="Times New Roman"/>
                <a:cs typeface="Times New Roman"/>
              </a:rPr>
              <a:t>infrastrutture </a:t>
            </a:r>
            <a:r>
              <a:rPr sz="1800" i="1" dirty="0">
                <a:latin typeface="Times New Roman"/>
                <a:cs typeface="Times New Roman"/>
              </a:rPr>
              <a:t>e dei </a:t>
            </a:r>
            <a:r>
              <a:rPr sz="1800" i="1" spc="-5" dirty="0">
                <a:latin typeface="Times New Roman"/>
                <a:cs typeface="Times New Roman"/>
              </a:rPr>
              <a:t>servizi pubblici, nonché </a:t>
            </a:r>
            <a:r>
              <a:rPr sz="1800" i="1" dirty="0">
                <a:latin typeface="Times New Roman"/>
                <a:cs typeface="Times New Roman"/>
              </a:rPr>
              <a:t>al </a:t>
            </a:r>
            <a:r>
              <a:rPr sz="1800" i="1" spc="-5" dirty="0">
                <a:latin typeface="Times New Roman"/>
                <a:cs typeface="Times New Roman"/>
              </a:rPr>
              <a:t>fine </a:t>
            </a:r>
            <a:r>
              <a:rPr sz="1800" i="1" dirty="0">
                <a:latin typeface="Times New Roman"/>
                <a:cs typeface="Times New Roman"/>
              </a:rPr>
              <a:t>di </a:t>
            </a:r>
            <a:r>
              <a:rPr sz="1800" i="1" spc="-434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far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15" dirty="0">
                <a:latin typeface="Times New Roman"/>
                <a:cs typeface="Times New Roman"/>
              </a:rPr>
              <a:t>fronte</a:t>
            </a:r>
            <a:r>
              <a:rPr sz="1800" i="1" spc="-1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alle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ricadute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economiche</a:t>
            </a:r>
            <a:r>
              <a:rPr sz="1800" i="1" dirty="0">
                <a:latin typeface="Times New Roman"/>
                <a:cs typeface="Times New Roman"/>
              </a:rPr>
              <a:t> negative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a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seguito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delle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15" dirty="0">
                <a:latin typeface="Times New Roman"/>
                <a:cs typeface="Times New Roman"/>
              </a:rPr>
              <a:t>misure</a:t>
            </a:r>
            <a:r>
              <a:rPr sz="1800" i="1" spc="-1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di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contenimento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e 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10" dirty="0">
                <a:latin typeface="Times New Roman"/>
                <a:cs typeface="Times New Roman"/>
              </a:rPr>
              <a:t>dell’emergenza </a:t>
            </a:r>
            <a:r>
              <a:rPr sz="1800" i="1" spc="-5" dirty="0">
                <a:latin typeface="Times New Roman"/>
                <a:cs typeface="Times New Roman"/>
              </a:rPr>
              <a:t>sanitaria globale </a:t>
            </a:r>
            <a:r>
              <a:rPr sz="1800" i="1" dirty="0">
                <a:latin typeface="Times New Roman"/>
                <a:cs typeface="Times New Roman"/>
              </a:rPr>
              <a:t>del </a:t>
            </a:r>
            <a:r>
              <a:rPr sz="1800" i="1" spc="-5" dirty="0">
                <a:latin typeface="Times New Roman"/>
                <a:cs typeface="Times New Roman"/>
              </a:rPr>
              <a:t>COVID-19</a:t>
            </a:r>
            <a:r>
              <a:rPr sz="1800" spc="-5" dirty="0">
                <a:latin typeface="Times New Roman"/>
                <a:cs typeface="Times New Roman"/>
              </a:rPr>
              <a:t>” </a:t>
            </a:r>
            <a:r>
              <a:rPr sz="1800" dirty="0">
                <a:latin typeface="Times New Roman"/>
                <a:cs typeface="Times New Roman"/>
              </a:rPr>
              <a:t>delle </a:t>
            </a:r>
            <a:r>
              <a:rPr sz="1800" spc="-5" dirty="0">
                <a:latin typeface="Times New Roman"/>
                <a:cs typeface="Times New Roman"/>
              </a:rPr>
              <a:t>disposizioni </a:t>
            </a:r>
            <a:r>
              <a:rPr sz="1800" dirty="0">
                <a:latin typeface="Times New Roman"/>
                <a:cs typeface="Times New Roman"/>
              </a:rPr>
              <a:t>a tutela delle </a:t>
            </a:r>
            <a:r>
              <a:rPr sz="1800" spc="-35" dirty="0">
                <a:latin typeface="Times New Roman"/>
                <a:cs typeface="Times New Roman"/>
              </a:rPr>
              <a:t>P.M.I., </a:t>
            </a:r>
            <a:r>
              <a:rPr sz="1800" dirty="0">
                <a:latin typeface="Times New Roman"/>
                <a:cs typeface="Times New Roman"/>
              </a:rPr>
              <a:t>delle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misure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contenimento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dell’emergenza</a:t>
            </a:r>
            <a:r>
              <a:rPr sz="1800" dirty="0">
                <a:latin typeface="Times New Roman"/>
                <a:cs typeface="Times New Roman"/>
              </a:rPr>
              <a:t> sanitaria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globale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COVID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-19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cui</a:t>
            </a:r>
            <a:r>
              <a:rPr sz="1800" spc="4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Protocolli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condivisi di </a:t>
            </a:r>
            <a:r>
              <a:rPr sz="1800" spc="-5" dirty="0">
                <a:latin typeface="Times New Roman"/>
                <a:cs typeface="Times New Roman"/>
              </a:rPr>
              <a:t>regolazione delle misure </a:t>
            </a:r>
            <a:r>
              <a:rPr sz="1800" dirty="0">
                <a:latin typeface="Times New Roman"/>
                <a:cs typeface="Times New Roman"/>
              </a:rPr>
              <a:t>per il </a:t>
            </a:r>
            <a:r>
              <a:rPr sz="1800" spc="-5" dirty="0">
                <a:latin typeface="Times New Roman"/>
                <a:cs typeface="Times New Roman"/>
              </a:rPr>
              <a:t>contrasto </a:t>
            </a:r>
            <a:r>
              <a:rPr sz="1800" dirty="0">
                <a:latin typeface="Times New Roman"/>
                <a:cs typeface="Times New Roman"/>
              </a:rPr>
              <a:t>e il </a:t>
            </a:r>
            <a:r>
              <a:rPr sz="1800" spc="-5" dirty="0">
                <a:latin typeface="Times New Roman"/>
                <a:cs typeface="Times New Roman"/>
              </a:rPr>
              <a:t>contenimento della diffusione del </a:t>
            </a:r>
            <a:r>
              <a:rPr sz="1800" dirty="0">
                <a:latin typeface="Times New Roman"/>
                <a:cs typeface="Times New Roman"/>
              </a:rPr>
              <a:t> virus </a:t>
            </a:r>
            <a:r>
              <a:rPr sz="1800" spc="-5" dirty="0">
                <a:latin typeface="Times New Roman"/>
                <a:cs typeface="Times New Roman"/>
              </a:rPr>
              <a:t>Covid-19 </a:t>
            </a:r>
            <a:r>
              <a:rPr sz="1800" dirty="0">
                <a:latin typeface="Times New Roman"/>
                <a:cs typeface="Times New Roman"/>
              </a:rPr>
              <a:t>negli </a:t>
            </a:r>
            <a:r>
              <a:rPr sz="1800" spc="-5" dirty="0">
                <a:latin typeface="Times New Roman"/>
                <a:cs typeface="Times New Roman"/>
              </a:rPr>
              <a:t>ambienti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dirty="0">
                <a:latin typeface="Times New Roman"/>
                <a:cs typeface="Times New Roman"/>
              </a:rPr>
              <a:t>lavoro, è </a:t>
            </a:r>
            <a:r>
              <a:rPr sz="1800" spc="-5" dirty="0">
                <a:latin typeface="Times New Roman"/>
                <a:cs typeface="Times New Roman"/>
              </a:rPr>
              <a:t>bene </a:t>
            </a:r>
            <a:r>
              <a:rPr sz="1800" dirty="0">
                <a:latin typeface="Times New Roman"/>
                <a:cs typeface="Times New Roman"/>
              </a:rPr>
              <a:t>ricordarlo, </a:t>
            </a:r>
            <a:r>
              <a:rPr sz="1800" spc="-5" dirty="0">
                <a:latin typeface="Times New Roman"/>
                <a:cs typeface="Times New Roman"/>
              </a:rPr>
              <a:t>sospendevano od </a:t>
            </a:r>
            <a:r>
              <a:rPr sz="1800" dirty="0">
                <a:latin typeface="Times New Roman"/>
                <a:cs typeface="Times New Roman"/>
              </a:rPr>
              <a:t>annullavano </a:t>
            </a:r>
            <a:r>
              <a:rPr sz="1800" spc="-10" dirty="0">
                <a:latin typeface="Times New Roman"/>
                <a:cs typeface="Times New Roman"/>
              </a:rPr>
              <a:t>le 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trasferte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dei lavoratori.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Nell’attuale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contesto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normativo</a:t>
            </a:r>
            <a:r>
              <a:rPr sz="1800" dirty="0">
                <a:latin typeface="Times New Roman"/>
                <a:cs typeface="Times New Roman"/>
              </a:rPr>
              <a:t> 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stazione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appaltante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potrà,</a:t>
            </a:r>
            <a:r>
              <a:rPr sz="1800" dirty="0">
                <a:latin typeface="Times New Roman"/>
                <a:cs typeface="Times New Roman"/>
              </a:rPr>
              <a:t> quindi,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delimitare</a:t>
            </a:r>
            <a:r>
              <a:rPr sz="1800" dirty="0">
                <a:latin typeface="Times New Roman"/>
                <a:cs typeface="Times New Roman"/>
              </a:rPr>
              <a:t> l’ambito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territoriale,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base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alla</a:t>
            </a:r>
            <a:r>
              <a:rPr sz="1800" dirty="0">
                <a:latin typeface="Times New Roman"/>
                <a:cs typeface="Times New Roman"/>
              </a:rPr>
              <a:t> sede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legale</a:t>
            </a:r>
            <a:r>
              <a:rPr sz="1800" dirty="0">
                <a:latin typeface="Times New Roman"/>
                <a:cs typeface="Times New Roman"/>
              </a:rPr>
              <a:t> e/o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operativa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dell’impresa,</a:t>
            </a:r>
            <a:r>
              <a:rPr sz="1800" dirty="0">
                <a:latin typeface="Times New Roman"/>
                <a:cs typeface="Times New Roman"/>
              </a:rPr>
              <a:t> da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valutarsi</a:t>
            </a:r>
            <a:r>
              <a:rPr sz="1800" dirty="0">
                <a:latin typeface="Times New Roman"/>
                <a:cs typeface="Times New Roman"/>
              </a:rPr>
              <a:t> 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maniera </a:t>
            </a:r>
            <a:r>
              <a:rPr sz="1800" dirty="0">
                <a:latin typeface="Times New Roman"/>
                <a:cs typeface="Times New Roman"/>
              </a:rPr>
              <a:t> proporzionale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valore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dell’appalto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tenuto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dirty="0">
                <a:latin typeface="Times New Roman"/>
                <a:cs typeface="Times New Roman"/>
              </a:rPr>
              <a:t> luogo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esecuzione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dirty="0">
                <a:latin typeface="Times New Roman"/>
                <a:cs typeface="Times New Roman"/>
              </a:rPr>
              <a:t> contratto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d’appalto.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particolar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modo,</a:t>
            </a:r>
            <a:r>
              <a:rPr sz="1800" dirty="0">
                <a:latin typeface="Times New Roman"/>
                <a:cs typeface="Times New Roman"/>
              </a:rPr>
              <a:t> per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contratti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aventi</a:t>
            </a:r>
            <a:r>
              <a:rPr sz="1800" dirty="0">
                <a:latin typeface="Times New Roman"/>
                <a:cs typeface="Times New Roman"/>
              </a:rPr>
              <a:t> un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valore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non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rilevante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rispetto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soglia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interesse comunitario, </a:t>
            </a:r>
            <a:r>
              <a:rPr sz="1800" dirty="0">
                <a:latin typeface="Times New Roman"/>
                <a:cs typeface="Times New Roman"/>
              </a:rPr>
              <a:t>per i </a:t>
            </a:r>
            <a:r>
              <a:rPr sz="1800" spc="-5" dirty="0">
                <a:latin typeface="Times New Roman"/>
                <a:cs typeface="Times New Roman"/>
              </a:rPr>
              <a:t>quali, tenuto </a:t>
            </a:r>
            <a:r>
              <a:rPr sz="1800" dirty="0">
                <a:latin typeface="Times New Roman"/>
                <a:cs typeface="Times New Roman"/>
              </a:rPr>
              <a:t>conto </a:t>
            </a:r>
            <a:r>
              <a:rPr sz="1800" spc="-5" dirty="0">
                <a:latin typeface="Times New Roman"/>
                <a:cs typeface="Times New Roman"/>
              </a:rPr>
              <a:t>della natura dell’appalto (es. lavori, servizi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manutenzione,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altri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servizi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</a:t>
            </a:r>
            <a:r>
              <a:rPr sz="1800" dirty="0">
                <a:latin typeface="Times New Roman"/>
                <a:cs typeface="Times New Roman"/>
              </a:rPr>
              <a:t> cui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assumono</a:t>
            </a:r>
            <a:r>
              <a:rPr sz="1800" dirty="0">
                <a:latin typeface="Times New Roman"/>
                <a:cs typeface="Times New Roman"/>
              </a:rPr>
              <a:t> rilevanza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costi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organizzativi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legati</a:t>
            </a:r>
            <a:r>
              <a:rPr sz="1800" dirty="0">
                <a:latin typeface="Times New Roman"/>
                <a:cs typeface="Times New Roman"/>
              </a:rPr>
              <a:t> allo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spostamento </a:t>
            </a:r>
            <a:r>
              <a:rPr sz="1800" dirty="0">
                <a:latin typeface="Times New Roman"/>
                <a:cs typeface="Times New Roman"/>
              </a:rPr>
              <a:t>e alla </a:t>
            </a:r>
            <a:r>
              <a:rPr sz="1800" spc="-5" dirty="0">
                <a:latin typeface="Times New Roman"/>
                <a:cs typeface="Times New Roman"/>
              </a:rPr>
              <a:t>distanza territoriale), la distanza </a:t>
            </a:r>
            <a:r>
              <a:rPr sz="1800" dirty="0">
                <a:latin typeface="Times New Roman"/>
                <a:cs typeface="Times New Roman"/>
              </a:rPr>
              <a:t>dal luogo </a:t>
            </a:r>
            <a:r>
              <a:rPr sz="1800" spc="-5" dirty="0">
                <a:latin typeface="Times New Roman"/>
                <a:cs typeface="Times New Roman"/>
              </a:rPr>
              <a:t>di </a:t>
            </a:r>
            <a:r>
              <a:rPr sz="1800" dirty="0">
                <a:latin typeface="Times New Roman"/>
                <a:cs typeface="Times New Roman"/>
              </a:rPr>
              <a:t>esecuzione </a:t>
            </a:r>
            <a:r>
              <a:rPr sz="1800" spc="-5" dirty="0">
                <a:latin typeface="Times New Roman"/>
                <a:cs typeface="Times New Roman"/>
              </a:rPr>
              <a:t>inciderebbe sulle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spese</a:t>
            </a:r>
            <a:r>
              <a:rPr sz="1800" spc="26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generali</a:t>
            </a:r>
            <a:r>
              <a:rPr sz="1800" spc="25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</a:t>
            </a:r>
            <a:r>
              <a:rPr sz="1800" spc="26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modo</a:t>
            </a:r>
            <a:r>
              <a:rPr sz="1800" spc="25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significativo,</a:t>
            </a:r>
            <a:r>
              <a:rPr sz="1800" spc="27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la</a:t>
            </a:r>
            <a:r>
              <a:rPr sz="1800" spc="26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distanza</a:t>
            </a:r>
            <a:r>
              <a:rPr sz="1800" spc="26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r>
              <a:rPr sz="1800" spc="25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sede</a:t>
            </a:r>
            <a:r>
              <a:rPr sz="1800" spc="25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legale</a:t>
            </a:r>
            <a:r>
              <a:rPr sz="1800" spc="25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</a:t>
            </a:r>
            <a:r>
              <a:rPr sz="1800" spc="25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operativa</a:t>
            </a:r>
            <a:r>
              <a:rPr sz="1800" spc="25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dell’impresa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0200" y="6329578"/>
            <a:ext cx="30264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assume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una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rilevanza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essenziale.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27211" y="6426809"/>
            <a:ext cx="18097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21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9838" y="265302"/>
            <a:ext cx="756602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Indicazioni</a:t>
            </a:r>
            <a:r>
              <a:rPr spc="-40" dirty="0"/>
              <a:t> </a:t>
            </a:r>
            <a:r>
              <a:rPr dirty="0"/>
              <a:t>operative</a:t>
            </a:r>
            <a:r>
              <a:rPr spc="-35" dirty="0"/>
              <a:t> </a:t>
            </a:r>
            <a:r>
              <a:rPr dirty="0"/>
              <a:t>sul</a:t>
            </a:r>
            <a:r>
              <a:rPr spc="-15" dirty="0"/>
              <a:t> </a:t>
            </a:r>
            <a:r>
              <a:rPr dirty="0"/>
              <a:t>nuovo</a:t>
            </a:r>
            <a:r>
              <a:rPr spc="-25" dirty="0"/>
              <a:t> </a:t>
            </a:r>
            <a:r>
              <a:rPr dirty="0"/>
              <a:t>criterio</a:t>
            </a:r>
            <a:r>
              <a:rPr spc="-30" dirty="0"/>
              <a:t> </a:t>
            </a:r>
            <a:r>
              <a:rPr spc="-5" dirty="0"/>
              <a:t>della</a:t>
            </a:r>
            <a:r>
              <a:rPr dirty="0"/>
              <a:t> dislocazione</a:t>
            </a:r>
            <a:r>
              <a:rPr spc="-35" dirty="0"/>
              <a:t> </a:t>
            </a:r>
            <a:r>
              <a:rPr dirty="0"/>
              <a:t>territoriale</a:t>
            </a:r>
            <a:r>
              <a:rPr b="0" dirty="0"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0200" y="1078484"/>
            <a:ext cx="8630920" cy="5403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In tali </a:t>
            </a:r>
            <a:r>
              <a:rPr sz="1800" spc="-5" dirty="0">
                <a:latin typeface="Times New Roman"/>
                <a:cs typeface="Times New Roman"/>
              </a:rPr>
              <a:t>casi, risulta evidente </a:t>
            </a:r>
            <a:r>
              <a:rPr sz="1800" dirty="0">
                <a:latin typeface="Times New Roman"/>
                <a:cs typeface="Times New Roman"/>
              </a:rPr>
              <a:t>che costi di </a:t>
            </a:r>
            <a:r>
              <a:rPr sz="1800" spc="-5" dirty="0">
                <a:latin typeface="Times New Roman"/>
                <a:cs typeface="Times New Roman"/>
              </a:rPr>
              <a:t>trasferta, pasti, pernottamento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organizzazione </a:t>
            </a:r>
            <a:r>
              <a:rPr sz="1800" dirty="0">
                <a:latin typeface="Times New Roman"/>
                <a:cs typeface="Times New Roman"/>
              </a:rPr>
              <a:t>ex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novo della rete dei </a:t>
            </a:r>
            <a:r>
              <a:rPr sz="1800" spc="-5" dirty="0">
                <a:latin typeface="Times New Roman"/>
                <a:cs typeface="Times New Roman"/>
              </a:rPr>
              <a:t>fornitori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subappaltatori </a:t>
            </a:r>
            <a:r>
              <a:rPr sz="1800" dirty="0">
                <a:latin typeface="Times New Roman"/>
                <a:cs typeface="Times New Roman"/>
              </a:rPr>
              <a:t>in un </a:t>
            </a:r>
            <a:r>
              <a:rPr sz="1800" spc="-5" dirty="0">
                <a:latin typeface="Times New Roman"/>
                <a:cs typeface="Times New Roman"/>
              </a:rPr>
              <a:t>territorio non </a:t>
            </a:r>
            <a:r>
              <a:rPr sz="1800" dirty="0">
                <a:latin typeface="Times New Roman"/>
                <a:cs typeface="Times New Roman"/>
              </a:rPr>
              <a:t>usuale per </a:t>
            </a:r>
            <a:r>
              <a:rPr sz="1800" spc="-5" dirty="0">
                <a:latin typeface="Times New Roman"/>
                <a:cs typeface="Times New Roman"/>
              </a:rPr>
              <a:t>l’appaltatore, </a:t>
            </a:r>
            <a:r>
              <a:rPr sz="1800" dirty="0">
                <a:latin typeface="Times New Roman"/>
                <a:cs typeface="Times New Roman"/>
              </a:rPr>
              <a:t> configurano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un’idoneità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operativa</a:t>
            </a:r>
            <a:r>
              <a:rPr sz="1800" spc="1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non</a:t>
            </a:r>
            <a:r>
              <a:rPr sz="1800" spc="1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competitiva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rispetto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1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ditte</a:t>
            </a:r>
            <a:r>
              <a:rPr sz="1800" spc="1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radicate</a:t>
            </a:r>
            <a:r>
              <a:rPr sz="1800" spc="1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sul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territorio,</a:t>
            </a:r>
            <a:r>
              <a:rPr sz="1800" spc="1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 </a:t>
            </a:r>
            <a:r>
              <a:rPr sz="1800" spc="-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necessità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erodere </a:t>
            </a:r>
            <a:r>
              <a:rPr sz="1800" dirty="0">
                <a:latin typeface="Times New Roman"/>
                <a:cs typeface="Times New Roman"/>
              </a:rPr>
              <a:t>il </a:t>
            </a:r>
            <a:r>
              <a:rPr sz="1800" spc="-10" dirty="0">
                <a:latin typeface="Times New Roman"/>
                <a:cs typeface="Times New Roman"/>
              </a:rPr>
              <a:t>margine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utile potenziale </a:t>
            </a:r>
            <a:r>
              <a:rPr sz="1800" dirty="0">
                <a:latin typeface="Times New Roman"/>
                <a:cs typeface="Times New Roman"/>
              </a:rPr>
              <a:t>al fine di poter </a:t>
            </a:r>
            <a:r>
              <a:rPr sz="1800" spc="-5" dirty="0">
                <a:latin typeface="Times New Roman"/>
                <a:cs typeface="Times New Roman"/>
              </a:rPr>
              <a:t>formulare </a:t>
            </a:r>
            <a:r>
              <a:rPr sz="1800" dirty="0">
                <a:latin typeface="Times New Roman"/>
                <a:cs typeface="Times New Roman"/>
              </a:rPr>
              <a:t>un </a:t>
            </a:r>
            <a:r>
              <a:rPr sz="1800" spc="-5" dirty="0">
                <a:latin typeface="Times New Roman"/>
                <a:cs typeface="Times New Roman"/>
              </a:rPr>
              <a:t>ribasso </a:t>
            </a:r>
            <a:r>
              <a:rPr sz="1800" dirty="0">
                <a:latin typeface="Times New Roman"/>
                <a:cs typeface="Times New Roman"/>
              </a:rPr>
              <a:t> competitivo con gli </a:t>
            </a:r>
            <a:r>
              <a:rPr sz="1800" spc="-5" dirty="0">
                <a:latin typeface="Times New Roman"/>
                <a:cs typeface="Times New Roman"/>
              </a:rPr>
              <a:t>altri operatori economici, arrivando </a:t>
            </a:r>
            <a:r>
              <a:rPr sz="1800" dirty="0">
                <a:latin typeface="Times New Roman"/>
                <a:cs typeface="Times New Roman"/>
              </a:rPr>
              <a:t>fino </a:t>
            </a:r>
            <a:r>
              <a:rPr sz="1800" spc="-5" dirty="0">
                <a:latin typeface="Times New Roman"/>
                <a:cs typeface="Times New Roman"/>
              </a:rPr>
              <a:t>alla riduzione della qualità </a:t>
            </a:r>
            <a:r>
              <a:rPr sz="1800" dirty="0">
                <a:latin typeface="Times New Roman"/>
                <a:cs typeface="Times New Roman"/>
              </a:rPr>
              <a:t>delle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lavorazioni</a:t>
            </a:r>
            <a:r>
              <a:rPr sz="1800" dirty="0">
                <a:latin typeface="Times New Roman"/>
                <a:cs typeface="Times New Roman"/>
              </a:rPr>
              <a:t> al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fine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non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eseguire</a:t>
            </a:r>
            <a:r>
              <a:rPr sz="1800" dirty="0">
                <a:latin typeface="Times New Roman"/>
                <a:cs typeface="Times New Roman"/>
              </a:rPr>
              <a:t> le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prestazioni</a:t>
            </a:r>
            <a:r>
              <a:rPr sz="1800" dirty="0">
                <a:latin typeface="Times New Roman"/>
                <a:cs typeface="Times New Roman"/>
              </a:rPr>
              <a:t> 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perdita</a:t>
            </a:r>
            <a:r>
              <a:rPr sz="1800" dirty="0">
                <a:latin typeface="Times New Roman"/>
                <a:cs typeface="Times New Roman"/>
              </a:rPr>
              <a:t> 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comunque</a:t>
            </a:r>
            <a:r>
              <a:rPr sz="1800" spc="4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ridurre</a:t>
            </a:r>
            <a:r>
              <a:rPr sz="1800" spc="4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gli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spostamenti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personale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contesto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emergenziale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complicato.</a:t>
            </a:r>
            <a:endParaRPr sz="18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Pertanto, nello specifico, minore sarà </a:t>
            </a:r>
            <a:r>
              <a:rPr sz="1800" dirty="0">
                <a:latin typeface="Times New Roman"/>
                <a:cs typeface="Times New Roman"/>
              </a:rPr>
              <a:t>il </a:t>
            </a:r>
            <a:r>
              <a:rPr sz="1800" spc="-5" dirty="0">
                <a:latin typeface="Times New Roman"/>
                <a:cs typeface="Times New Roman"/>
              </a:rPr>
              <a:t>valore economico dell’appalto, più ristretto potrà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essere l’ambito territoriale in cui la stazione appaltante potrà scegliere </a:t>
            </a:r>
            <a:r>
              <a:rPr sz="1800" spc="-10" dirty="0">
                <a:latin typeface="Times New Roman"/>
                <a:cs typeface="Times New Roman"/>
              </a:rPr>
              <a:t>gli </a:t>
            </a:r>
            <a:r>
              <a:rPr sz="1800" spc="-5" dirty="0">
                <a:latin typeface="Times New Roman"/>
                <a:cs typeface="Times New Roman"/>
              </a:rPr>
              <a:t>operatori economici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da invitare alla procedura al fine di garantire la qualità delle prestazioni, salvaguardando </a:t>
            </a:r>
            <a:r>
              <a:rPr sz="1800" dirty="0">
                <a:latin typeface="Times New Roman"/>
                <a:cs typeface="Times New Roman"/>
              </a:rPr>
              <a:t>il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contenimento</a:t>
            </a:r>
            <a:r>
              <a:rPr sz="1800" spc="5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delle</a:t>
            </a:r>
            <a:r>
              <a:rPr sz="1800" spc="6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spese</a:t>
            </a:r>
            <a:r>
              <a:rPr sz="1800" spc="7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generali</a:t>
            </a:r>
            <a:r>
              <a:rPr sz="1800" spc="7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un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range</a:t>
            </a:r>
            <a:r>
              <a:rPr sz="1800" spc="6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tra</a:t>
            </a:r>
            <a:r>
              <a:rPr sz="1800" spc="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il</a:t>
            </a:r>
            <a:r>
              <a:rPr sz="1800" spc="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13%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6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il</a:t>
            </a:r>
            <a:r>
              <a:rPr sz="1800" spc="7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17%</a:t>
            </a:r>
            <a:r>
              <a:rPr sz="1800" spc="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7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valore</a:t>
            </a:r>
            <a:r>
              <a:rPr sz="1800" spc="6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delle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prestazioni </a:t>
            </a:r>
            <a:r>
              <a:rPr sz="1800" spc="-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garantendo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il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legittimo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utile all’appaltatore.</a:t>
            </a:r>
            <a:endParaRPr sz="1800">
              <a:latin typeface="Times New Roman"/>
              <a:cs typeface="Times New Roman"/>
            </a:endParaRPr>
          </a:p>
          <a:p>
            <a:pPr marL="12700" marR="7620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Per</a:t>
            </a:r>
            <a:r>
              <a:rPr sz="1800" dirty="0">
                <a:latin typeface="Times New Roman"/>
                <a:cs typeface="Times New Roman"/>
              </a:rPr>
              <a:t> quanto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riguarda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invece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luogo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esecuzione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contratto,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l’ambito</a:t>
            </a:r>
            <a:r>
              <a:rPr sz="1800" dirty="0">
                <a:latin typeface="Times New Roman"/>
                <a:cs typeface="Times New Roman"/>
              </a:rPr>
              <a:t> territoriale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da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selezionare potrà essere </a:t>
            </a:r>
            <a:r>
              <a:rPr sz="1800" dirty="0">
                <a:latin typeface="Times New Roman"/>
                <a:cs typeface="Times New Roman"/>
              </a:rPr>
              <a:t>valutato anche in </a:t>
            </a:r>
            <a:r>
              <a:rPr sz="1800" spc="-5" dirty="0">
                <a:latin typeface="Times New Roman"/>
                <a:cs typeface="Times New Roman"/>
              </a:rPr>
              <a:t>relazione </a:t>
            </a:r>
            <a:r>
              <a:rPr sz="1800" dirty="0">
                <a:latin typeface="Times New Roman"/>
                <a:cs typeface="Times New Roman"/>
              </a:rPr>
              <a:t>all’area geografica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riferimento (es. </a:t>
            </a:r>
            <a:r>
              <a:rPr sz="1800" dirty="0">
                <a:latin typeface="Times New Roman"/>
                <a:cs typeface="Times New Roman"/>
              </a:rPr>
              <a:t>area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confinante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una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più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Regioni).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latin typeface="Times New Roman"/>
                <a:cs typeface="Times New Roman"/>
              </a:rPr>
              <a:t>Altro elemento </a:t>
            </a:r>
            <a:r>
              <a:rPr sz="1800" spc="-5" dirty="0">
                <a:latin typeface="Times New Roman"/>
                <a:cs typeface="Times New Roman"/>
              </a:rPr>
              <a:t>che </a:t>
            </a:r>
            <a:r>
              <a:rPr sz="1800" dirty="0">
                <a:latin typeface="Times New Roman"/>
                <a:cs typeface="Times New Roman"/>
              </a:rPr>
              <a:t>può </a:t>
            </a:r>
            <a:r>
              <a:rPr sz="1800" spc="-5" dirty="0">
                <a:latin typeface="Times New Roman"/>
                <a:cs typeface="Times New Roman"/>
              </a:rPr>
              <a:t>essere preso </a:t>
            </a:r>
            <a:r>
              <a:rPr sz="1800" dirty="0">
                <a:latin typeface="Times New Roman"/>
                <a:cs typeface="Times New Roman"/>
              </a:rPr>
              <a:t>in considerazione è </a:t>
            </a:r>
            <a:r>
              <a:rPr sz="1800" spc="-5" dirty="0">
                <a:latin typeface="Times New Roman"/>
                <a:cs typeface="Times New Roman"/>
              </a:rPr>
              <a:t>la valutazione della presenza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una </a:t>
            </a:r>
            <a:r>
              <a:rPr sz="1800" dirty="0">
                <a:latin typeface="Times New Roman"/>
                <a:cs typeface="Times New Roman"/>
              </a:rPr>
              <a:t> “rilevanza </a:t>
            </a:r>
            <a:r>
              <a:rPr sz="1800" spc="-5" dirty="0">
                <a:latin typeface="Times New Roman"/>
                <a:cs typeface="Times New Roman"/>
              </a:rPr>
              <a:t>transfrontaliera all’affidamento” dell’appalto, </a:t>
            </a:r>
            <a:r>
              <a:rPr sz="1800" dirty="0">
                <a:latin typeface="Times New Roman"/>
                <a:cs typeface="Times New Roman"/>
              </a:rPr>
              <a:t>aspetto che </a:t>
            </a:r>
            <a:r>
              <a:rPr sz="1800" spc="-5" dirty="0">
                <a:latin typeface="Times New Roman"/>
                <a:cs typeface="Times New Roman"/>
              </a:rPr>
              <a:t>assume </a:t>
            </a:r>
            <a:r>
              <a:rPr sz="1800" dirty="0">
                <a:latin typeface="Times New Roman"/>
                <a:cs typeface="Times New Roman"/>
              </a:rPr>
              <a:t>rilevanza solo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qualora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luogo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d’esecuzione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situato</a:t>
            </a:r>
            <a:r>
              <a:rPr sz="1800" dirty="0">
                <a:latin typeface="Times New Roman"/>
                <a:cs typeface="Times New Roman"/>
              </a:rPr>
              <a:t> 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un’area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geografica</a:t>
            </a:r>
            <a:r>
              <a:rPr sz="1800" dirty="0">
                <a:latin typeface="Times New Roman"/>
                <a:cs typeface="Times New Roman"/>
              </a:rPr>
              <a:t> vicina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paesi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esteri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l’importo</a:t>
            </a:r>
            <a:r>
              <a:rPr sz="1800" spc="1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dell’appalto</a:t>
            </a:r>
            <a:r>
              <a:rPr sz="1800" spc="18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sia</a:t>
            </a:r>
            <a:r>
              <a:rPr sz="1800" spc="18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comunque</a:t>
            </a:r>
            <a:r>
              <a:rPr sz="1800" spc="18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pari</a:t>
            </a:r>
            <a:r>
              <a:rPr sz="1800" spc="1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</a:t>
            </a:r>
            <a:r>
              <a:rPr sz="1800" spc="1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superiore</a:t>
            </a:r>
            <a:r>
              <a:rPr sz="1800" spc="17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18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un</a:t>
            </a:r>
            <a:r>
              <a:rPr sz="1800" spc="1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milione</a:t>
            </a:r>
            <a:r>
              <a:rPr sz="1800" spc="18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1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Euro,</a:t>
            </a:r>
            <a:r>
              <a:rPr sz="1800" spc="17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atteso</a:t>
            </a:r>
            <a:r>
              <a:rPr sz="1800" spc="18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che</a:t>
            </a:r>
            <a:r>
              <a:rPr sz="1800" spc="18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detto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0200" y="6456375"/>
            <a:ext cx="50958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importo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non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raggiunge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il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20%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della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soglia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comunitaria.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27211" y="6426809"/>
            <a:ext cx="18097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22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23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1109" rIns="0" bIns="0" rtlCol="0">
            <a:spAutoFit/>
          </a:bodyPr>
          <a:lstStyle/>
          <a:p>
            <a:pPr marL="605155" marR="5080" indent="-568960">
              <a:lnSpc>
                <a:spcPct val="100000"/>
              </a:lnSpc>
              <a:spcBef>
                <a:spcPts val="100"/>
              </a:spcBef>
            </a:pPr>
            <a:r>
              <a:rPr b="0" dirty="0">
                <a:latin typeface="Times New Roman"/>
                <a:cs typeface="Times New Roman"/>
              </a:rPr>
              <a:t>I</a:t>
            </a:r>
            <a:r>
              <a:rPr b="0" spc="-5" dirty="0">
                <a:latin typeface="Times New Roman"/>
                <a:cs typeface="Times New Roman"/>
              </a:rPr>
              <a:t> </a:t>
            </a:r>
            <a:r>
              <a:rPr dirty="0"/>
              <a:t>criteri</a:t>
            </a:r>
            <a:r>
              <a:rPr spc="-20" dirty="0"/>
              <a:t> </a:t>
            </a:r>
            <a:r>
              <a:rPr dirty="0"/>
              <a:t>di</a:t>
            </a:r>
            <a:r>
              <a:rPr spc="-10" dirty="0"/>
              <a:t> </a:t>
            </a:r>
            <a:r>
              <a:rPr dirty="0"/>
              <a:t>aggiudicazione</a:t>
            </a:r>
            <a:r>
              <a:rPr spc="-40" dirty="0"/>
              <a:t> </a:t>
            </a:r>
            <a:r>
              <a:rPr dirty="0"/>
              <a:t>nei</a:t>
            </a:r>
            <a:r>
              <a:rPr spc="-15" dirty="0"/>
              <a:t> </a:t>
            </a:r>
            <a:r>
              <a:rPr spc="-5" dirty="0"/>
              <a:t>servizi</a:t>
            </a:r>
            <a:r>
              <a:rPr spc="5" dirty="0"/>
              <a:t> </a:t>
            </a:r>
            <a:r>
              <a:rPr dirty="0"/>
              <a:t>di</a:t>
            </a:r>
            <a:r>
              <a:rPr spc="-10" dirty="0"/>
              <a:t> </a:t>
            </a:r>
            <a:r>
              <a:rPr spc="-5" dirty="0"/>
              <a:t>architettura</a:t>
            </a:r>
            <a:r>
              <a:rPr spc="-40" dirty="0"/>
              <a:t> </a:t>
            </a:r>
            <a:r>
              <a:rPr dirty="0"/>
              <a:t>e</a:t>
            </a:r>
            <a:r>
              <a:rPr spc="-10" dirty="0"/>
              <a:t> </a:t>
            </a:r>
            <a:r>
              <a:rPr dirty="0"/>
              <a:t>ingegneria</a:t>
            </a:r>
            <a:r>
              <a:rPr spc="-25" dirty="0"/>
              <a:t> </a:t>
            </a:r>
            <a:r>
              <a:rPr dirty="0"/>
              <a:t>e</a:t>
            </a:r>
            <a:r>
              <a:rPr spc="5" dirty="0"/>
              <a:t> </a:t>
            </a:r>
            <a:r>
              <a:rPr spc="-5" dirty="0"/>
              <a:t>nelle </a:t>
            </a:r>
            <a:r>
              <a:rPr spc="-484" dirty="0"/>
              <a:t> </a:t>
            </a:r>
            <a:r>
              <a:rPr dirty="0"/>
              <a:t>ulteriori</a:t>
            </a:r>
            <a:r>
              <a:rPr spc="-40" dirty="0"/>
              <a:t> </a:t>
            </a:r>
            <a:r>
              <a:rPr dirty="0"/>
              <a:t>ipotesi</a:t>
            </a:r>
            <a:r>
              <a:rPr spc="-35" dirty="0"/>
              <a:t> </a:t>
            </a:r>
            <a:r>
              <a:rPr spc="-5" dirty="0"/>
              <a:t>di</a:t>
            </a:r>
            <a:r>
              <a:rPr dirty="0"/>
              <a:t> cui</a:t>
            </a:r>
            <a:r>
              <a:rPr spc="-15" dirty="0"/>
              <a:t> </a:t>
            </a:r>
            <a:r>
              <a:rPr dirty="0"/>
              <a:t>all’art.</a:t>
            </a:r>
            <a:r>
              <a:rPr spc="-40" dirty="0"/>
              <a:t> </a:t>
            </a:r>
            <a:r>
              <a:rPr spc="5" dirty="0"/>
              <a:t>95,</a:t>
            </a:r>
            <a:r>
              <a:rPr spc="-20" dirty="0"/>
              <a:t> </a:t>
            </a:r>
            <a:r>
              <a:rPr dirty="0"/>
              <a:t>comma</a:t>
            </a:r>
            <a:r>
              <a:rPr spc="-25" dirty="0"/>
              <a:t> </a:t>
            </a:r>
            <a:r>
              <a:rPr dirty="0"/>
              <a:t>3</a:t>
            </a:r>
            <a:r>
              <a:rPr spc="5" dirty="0"/>
              <a:t> </a:t>
            </a:r>
            <a:r>
              <a:rPr dirty="0"/>
              <a:t>D.Lgs.</a:t>
            </a:r>
            <a:r>
              <a:rPr spc="-15" dirty="0"/>
              <a:t> </a:t>
            </a:r>
            <a:r>
              <a:rPr dirty="0"/>
              <a:t>n. 50/2016.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4370" y="1582673"/>
            <a:ext cx="8136255" cy="45256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Il Decreto-legge </a:t>
            </a:r>
            <a:r>
              <a:rPr sz="1800" spc="-5" dirty="0">
                <a:latin typeface="Times New Roman"/>
                <a:cs typeface="Times New Roman"/>
              </a:rPr>
              <a:t>Semplificazioni, </a:t>
            </a:r>
            <a:r>
              <a:rPr sz="1800" dirty="0">
                <a:latin typeface="Times New Roman"/>
                <a:cs typeface="Times New Roman"/>
              </a:rPr>
              <a:t>come </a:t>
            </a:r>
            <a:r>
              <a:rPr sz="1800" spc="-5" dirty="0">
                <a:latin typeface="Times New Roman"/>
                <a:cs typeface="Times New Roman"/>
              </a:rPr>
              <a:t>convertito </a:t>
            </a:r>
            <a:r>
              <a:rPr sz="1800" dirty="0">
                <a:latin typeface="Times New Roman"/>
                <a:cs typeface="Times New Roman"/>
              </a:rPr>
              <a:t>dalla </a:t>
            </a:r>
            <a:r>
              <a:rPr sz="1800" spc="-5" dirty="0">
                <a:latin typeface="Times New Roman"/>
                <a:cs typeface="Times New Roman"/>
              </a:rPr>
              <a:t>Legge </a:t>
            </a:r>
            <a:r>
              <a:rPr sz="1800" dirty="0">
                <a:latin typeface="Times New Roman"/>
                <a:cs typeface="Times New Roman"/>
              </a:rPr>
              <a:t>n. 120/2020, ha </a:t>
            </a:r>
            <a:r>
              <a:rPr sz="1800" spc="-5" dirty="0">
                <a:latin typeface="Times New Roman"/>
                <a:cs typeface="Times New Roman"/>
              </a:rPr>
              <a:t>previsto </a:t>
            </a:r>
            <a:r>
              <a:rPr sz="1800" dirty="0">
                <a:latin typeface="Times New Roman"/>
                <a:cs typeface="Times New Roman"/>
              </a:rPr>
              <a:t> l’innalzamento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soglia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dell’affidamento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diretto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servizi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forniture,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ivi</a:t>
            </a:r>
            <a:r>
              <a:rPr sz="1800" spc="9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compresi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 servizi di ingegneria e </a:t>
            </a:r>
            <a:r>
              <a:rPr sz="1800" spc="-5" dirty="0">
                <a:latin typeface="Times New Roman"/>
                <a:cs typeface="Times New Roman"/>
              </a:rPr>
              <a:t>architettura</a:t>
            </a:r>
            <a:r>
              <a:rPr sz="1800" dirty="0">
                <a:latin typeface="Times New Roman"/>
                <a:cs typeface="Times New Roman"/>
              </a:rPr>
              <a:t> e </a:t>
            </a:r>
            <a:r>
              <a:rPr sz="1800" spc="-5" dirty="0">
                <a:latin typeface="Times New Roman"/>
                <a:cs typeface="Times New Roman"/>
              </a:rPr>
              <a:t>l’attività</a:t>
            </a:r>
            <a:r>
              <a:rPr sz="1800" dirty="0">
                <a:latin typeface="Times New Roman"/>
                <a:cs typeface="Times New Roman"/>
              </a:rPr>
              <a:t> di </a:t>
            </a:r>
            <a:r>
              <a:rPr sz="1800" spc="-5" dirty="0">
                <a:latin typeface="Times New Roman"/>
                <a:cs typeface="Times New Roman"/>
              </a:rPr>
              <a:t>progettazione,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da</a:t>
            </a:r>
            <a:r>
              <a:rPr sz="1800" spc="4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40.000,00 </a:t>
            </a:r>
            <a:r>
              <a:rPr sz="1800" dirty="0">
                <a:latin typeface="Times New Roman"/>
                <a:cs typeface="Times New Roman"/>
              </a:rPr>
              <a:t>euro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(quale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prevista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dall’art.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36, </a:t>
            </a:r>
            <a:r>
              <a:rPr sz="1800" spc="-5" dirty="0">
                <a:latin typeface="Times New Roman"/>
                <a:cs typeface="Times New Roman"/>
              </a:rPr>
              <a:t>comma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2, lett.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a)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 </a:t>
            </a:r>
            <a:r>
              <a:rPr sz="1800" spc="-5" dirty="0">
                <a:latin typeface="Times New Roman"/>
                <a:cs typeface="Times New Roman"/>
              </a:rPr>
              <a:t>D.Lgs.</a:t>
            </a:r>
            <a:r>
              <a:rPr sz="1800" dirty="0">
                <a:latin typeface="Times New Roman"/>
                <a:cs typeface="Times New Roman"/>
              </a:rPr>
              <a:t> n. 50/2016)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75.000,00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euro.</a:t>
            </a:r>
            <a:endParaRPr sz="18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latin typeface="Times New Roman"/>
                <a:cs typeface="Times New Roman"/>
              </a:rPr>
              <a:t>Relativamente </a:t>
            </a:r>
            <a:r>
              <a:rPr sz="1800" spc="-5" dirty="0">
                <a:latin typeface="Times New Roman"/>
                <a:cs typeface="Times New Roman"/>
              </a:rPr>
              <a:t>ai criteri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aggiudicazione, l’art. </a:t>
            </a:r>
            <a:r>
              <a:rPr sz="1800" dirty="0">
                <a:latin typeface="Times New Roman"/>
                <a:cs typeface="Times New Roman"/>
              </a:rPr>
              <a:t>1, </a:t>
            </a:r>
            <a:r>
              <a:rPr sz="1800" spc="-5" dirty="0">
                <a:latin typeface="Times New Roman"/>
                <a:cs typeface="Times New Roman"/>
              </a:rPr>
              <a:t>comma </a:t>
            </a:r>
            <a:r>
              <a:rPr sz="1800" dirty="0">
                <a:latin typeface="Times New Roman"/>
                <a:cs typeface="Times New Roman"/>
              </a:rPr>
              <a:t>3, del </a:t>
            </a:r>
            <a:r>
              <a:rPr sz="1800" spc="-5" dirty="0">
                <a:latin typeface="Times New Roman"/>
                <a:cs typeface="Times New Roman"/>
              </a:rPr>
              <a:t>D.L. </a:t>
            </a:r>
            <a:r>
              <a:rPr sz="1800" dirty="0">
                <a:latin typeface="Times New Roman"/>
                <a:cs typeface="Times New Roman"/>
              </a:rPr>
              <a:t>n. </a:t>
            </a:r>
            <a:r>
              <a:rPr sz="1800" spc="-5" dirty="0">
                <a:latin typeface="Times New Roman"/>
                <a:cs typeface="Times New Roman"/>
              </a:rPr>
              <a:t>76/2020,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riferimento alle sole </a:t>
            </a:r>
            <a:r>
              <a:rPr sz="1800" spc="-5" dirty="0">
                <a:latin typeface="Times New Roman"/>
                <a:cs typeface="Times New Roman"/>
              </a:rPr>
              <a:t>procedure negoziate disciplinate </a:t>
            </a:r>
            <a:r>
              <a:rPr sz="1800" dirty="0">
                <a:latin typeface="Times New Roman"/>
                <a:cs typeface="Times New Roman"/>
              </a:rPr>
              <a:t>dal </a:t>
            </a:r>
            <a:r>
              <a:rPr sz="1800" spc="-5" dirty="0">
                <a:latin typeface="Times New Roman"/>
                <a:cs typeface="Times New Roman"/>
              </a:rPr>
              <a:t>comma </a:t>
            </a:r>
            <a:r>
              <a:rPr sz="1800" dirty="0">
                <a:latin typeface="Times New Roman"/>
                <a:cs typeface="Times New Roman"/>
              </a:rPr>
              <a:t>2, </a:t>
            </a:r>
            <a:r>
              <a:rPr sz="1800" spc="-5" dirty="0">
                <a:latin typeface="Times New Roman"/>
                <a:cs typeface="Times New Roman"/>
              </a:rPr>
              <a:t>lett. </a:t>
            </a:r>
            <a:r>
              <a:rPr sz="1800" dirty="0">
                <a:latin typeface="Times New Roman"/>
                <a:cs typeface="Times New Roman"/>
              </a:rPr>
              <a:t>b) </a:t>
            </a:r>
            <a:r>
              <a:rPr sz="1800" spc="-5" dirty="0">
                <a:latin typeface="Times New Roman"/>
                <a:cs typeface="Times New Roman"/>
              </a:rPr>
              <a:t>dello stesso </a:t>
            </a:r>
            <a:r>
              <a:rPr sz="1800" dirty="0">
                <a:latin typeface="Times New Roman"/>
                <a:cs typeface="Times New Roman"/>
              </a:rPr>
              <a:t> art.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(ossia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importo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pari</a:t>
            </a:r>
            <a:r>
              <a:rPr sz="1800" dirty="0">
                <a:latin typeface="Times New Roman"/>
                <a:cs typeface="Times New Roman"/>
              </a:rPr>
              <a:t> 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superiore</a:t>
            </a:r>
            <a:r>
              <a:rPr sz="1800" dirty="0">
                <a:latin typeface="Times New Roman"/>
                <a:cs typeface="Times New Roman"/>
              </a:rPr>
              <a:t> 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75.000,00</a:t>
            </a:r>
            <a:r>
              <a:rPr sz="1800" dirty="0">
                <a:latin typeface="Times New Roman"/>
                <a:cs typeface="Times New Roman"/>
              </a:rPr>
              <a:t> euro)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rimette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alla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Stazione </a:t>
            </a:r>
            <a:r>
              <a:rPr sz="1800" dirty="0">
                <a:latin typeface="Times New Roman"/>
                <a:cs typeface="Times New Roman"/>
              </a:rPr>
              <a:t> appaltante </a:t>
            </a:r>
            <a:r>
              <a:rPr sz="1800" spc="-5" dirty="0">
                <a:latin typeface="Times New Roman"/>
                <a:cs typeface="Times New Roman"/>
              </a:rPr>
              <a:t>la facoltà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scelta tra il prezzo </a:t>
            </a:r>
            <a:r>
              <a:rPr sz="1800" dirty="0">
                <a:latin typeface="Times New Roman"/>
                <a:cs typeface="Times New Roman"/>
              </a:rPr>
              <a:t>più </a:t>
            </a:r>
            <a:r>
              <a:rPr sz="1800" spc="-5" dirty="0">
                <a:latin typeface="Times New Roman"/>
                <a:cs typeface="Times New Roman"/>
              </a:rPr>
              <a:t>basso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10" dirty="0">
                <a:latin typeface="Times New Roman"/>
                <a:cs typeface="Times New Roman"/>
              </a:rPr>
              <a:t>l’offerta </a:t>
            </a:r>
            <a:r>
              <a:rPr sz="1800" dirty="0">
                <a:latin typeface="Times New Roman"/>
                <a:cs typeface="Times New Roman"/>
              </a:rPr>
              <a:t>economicamente </a:t>
            </a:r>
            <a:r>
              <a:rPr sz="1800" spc="-5" dirty="0">
                <a:latin typeface="Times New Roman"/>
                <a:cs typeface="Times New Roman"/>
              </a:rPr>
              <a:t>più </a:t>
            </a:r>
            <a:r>
              <a:rPr sz="1800" dirty="0">
                <a:latin typeface="Times New Roman"/>
                <a:cs typeface="Times New Roman"/>
              </a:rPr>
              <a:t> vantaggiosa.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b="1" spc="-5" dirty="0">
                <a:latin typeface="Times New Roman"/>
                <a:cs typeface="Times New Roman"/>
              </a:rPr>
              <a:t>La</a:t>
            </a:r>
            <a:r>
              <a:rPr sz="1800" b="1" spc="20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Legge</a:t>
            </a:r>
            <a:r>
              <a:rPr sz="1800" b="1" spc="20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di</a:t>
            </a:r>
            <a:r>
              <a:rPr sz="1800" b="1" spc="19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conversione</a:t>
            </a:r>
            <a:r>
              <a:rPr sz="1800" b="1" spc="204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del</a:t>
            </a:r>
            <a:r>
              <a:rPr sz="1800" b="1" spc="19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D.L.</a:t>
            </a:r>
            <a:r>
              <a:rPr sz="1800" b="1" spc="19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n.</a:t>
            </a:r>
            <a:r>
              <a:rPr sz="1800" b="1" spc="19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76/2020,</a:t>
            </a:r>
            <a:r>
              <a:rPr sz="1800" b="1" spc="18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fa</a:t>
            </a:r>
            <a:r>
              <a:rPr sz="1800" b="1" spc="20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salvo,</a:t>
            </a:r>
            <a:r>
              <a:rPr sz="1800" b="1" spc="19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sempre</a:t>
            </a:r>
            <a:r>
              <a:rPr sz="1800" b="1" spc="204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solo</a:t>
            </a:r>
            <a:r>
              <a:rPr sz="1800" b="1" spc="18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in</a:t>
            </a:r>
            <a:r>
              <a:rPr sz="1800" b="1" spc="18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riferimento </a:t>
            </a:r>
            <a:r>
              <a:rPr sz="1800" b="1" spc="-44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alle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procedure</a:t>
            </a:r>
            <a:r>
              <a:rPr sz="1800" b="1" spc="-5" dirty="0">
                <a:latin typeface="Times New Roman"/>
                <a:cs typeface="Times New Roman"/>
              </a:rPr>
              <a:t> negoziate</a:t>
            </a:r>
            <a:r>
              <a:rPr sz="1800" b="1" dirty="0">
                <a:latin typeface="Times New Roman"/>
                <a:cs typeface="Times New Roman"/>
              </a:rPr>
              <a:t> disciplinate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dal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comma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2,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lett.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b)</a:t>
            </a:r>
            <a:r>
              <a:rPr sz="1800" b="1" dirty="0">
                <a:latin typeface="Times New Roman"/>
                <a:cs typeface="Times New Roman"/>
              </a:rPr>
              <a:t> del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citato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art.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1,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il </a:t>
            </a:r>
            <a:r>
              <a:rPr sz="1800" b="1" spc="-434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disposto dell’art. 95, </a:t>
            </a:r>
            <a:r>
              <a:rPr sz="1800" b="1" dirty="0">
                <a:latin typeface="Times New Roman"/>
                <a:cs typeface="Times New Roman"/>
              </a:rPr>
              <a:t>comma </a:t>
            </a:r>
            <a:r>
              <a:rPr sz="1800" b="1" spc="-10" dirty="0">
                <a:latin typeface="Times New Roman"/>
                <a:cs typeface="Times New Roman"/>
              </a:rPr>
              <a:t>3, del D.Lgs. </a:t>
            </a:r>
            <a:r>
              <a:rPr sz="1800" b="1" spc="-5" dirty="0">
                <a:latin typeface="Times New Roman"/>
                <a:cs typeface="Times New Roman"/>
              </a:rPr>
              <a:t>n. 50/2016, che prevede, </a:t>
            </a:r>
            <a:r>
              <a:rPr sz="1800" b="1" dirty="0">
                <a:latin typeface="Times New Roman"/>
                <a:cs typeface="Times New Roman"/>
              </a:rPr>
              <a:t>alla </a:t>
            </a:r>
            <a:r>
              <a:rPr sz="1800" b="1" spc="-5" dirty="0">
                <a:latin typeface="Times New Roman"/>
                <a:cs typeface="Times New Roman"/>
              </a:rPr>
              <a:t>lett. b), 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l’obbligo del criterio dell’offerta economicamente più vantaggiosa sulla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base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del 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miglior</a:t>
            </a:r>
            <a:r>
              <a:rPr sz="1800" b="1" u="sng" spc="1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rapporto</a:t>
            </a:r>
            <a:r>
              <a:rPr sz="1800" b="1" u="sng" spc="19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qualità/prezzo,</a:t>
            </a:r>
            <a:r>
              <a:rPr sz="1800" b="1" u="sng" spc="20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per</a:t>
            </a:r>
            <a:r>
              <a:rPr sz="1800" b="1" u="sng" spc="16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</a:t>
            </a:r>
            <a:r>
              <a:rPr sz="1800" b="1" u="sng" spc="19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contratti</a:t>
            </a:r>
            <a:r>
              <a:rPr sz="1800" b="1" u="sng" spc="20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relativi</a:t>
            </a:r>
            <a:r>
              <a:rPr sz="1800" b="1" u="sng" spc="20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all'affidamento</a:t>
            </a:r>
            <a:r>
              <a:rPr sz="1800" b="1" u="sng" spc="20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dei</a:t>
            </a:r>
            <a:r>
              <a:rPr sz="1800" b="1" u="sng" spc="20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servizi </a:t>
            </a:r>
            <a:r>
              <a:rPr sz="1800" b="1" spc="-440" dirty="0"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</a:t>
            </a:r>
            <a:r>
              <a:rPr sz="1800" b="1" u="sng" spc="10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ingegneria</a:t>
            </a:r>
            <a:r>
              <a:rPr sz="1800" b="1" u="sng" spc="9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</a:t>
            </a:r>
            <a:r>
              <a:rPr sz="1800" b="1" u="sng" spc="9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architettura</a:t>
            </a:r>
            <a:r>
              <a:rPr sz="1800" b="1" u="sng" spc="1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</a:t>
            </a:r>
            <a:r>
              <a:rPr sz="1800" b="1" u="sng" spc="10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per</a:t>
            </a:r>
            <a:r>
              <a:rPr sz="1800" b="1" u="sng" spc="7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gli</a:t>
            </a:r>
            <a:r>
              <a:rPr sz="1800" b="1" u="sng" spc="1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altri</a:t>
            </a:r>
            <a:r>
              <a:rPr sz="1800" b="1" u="sng" spc="9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servizi</a:t>
            </a:r>
            <a:r>
              <a:rPr sz="1800" b="1" u="sng" spc="1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</a:t>
            </a:r>
            <a:r>
              <a:rPr sz="1800" b="1" u="sng" spc="1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natura</a:t>
            </a:r>
            <a:r>
              <a:rPr sz="1800" b="1" u="sng" spc="10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tecnica</a:t>
            </a:r>
            <a:r>
              <a:rPr sz="1800" b="1" u="sng" spc="1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</a:t>
            </a:r>
            <a:r>
              <a:rPr sz="1800" b="1" u="sng" spc="1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intellettuale</a:t>
            </a:r>
            <a:r>
              <a:rPr sz="1800" b="1" u="sng" spc="1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– </a:t>
            </a:r>
            <a:r>
              <a:rPr sz="1800" b="1" spc="-440" dirty="0"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 importo</a:t>
            </a:r>
            <a:r>
              <a:rPr sz="1800" b="1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pari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superiore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a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40.000,00</a:t>
            </a:r>
            <a:r>
              <a:rPr sz="18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euro</a:t>
            </a:r>
            <a:r>
              <a:rPr sz="1800" b="1" spc="-10" dirty="0"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24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6420" rIns="0" bIns="0" rtlCol="0">
            <a:spAutoFit/>
          </a:bodyPr>
          <a:lstStyle/>
          <a:p>
            <a:pPr marL="635000" marR="5080" indent="-568960">
              <a:lnSpc>
                <a:spcPct val="100000"/>
              </a:lnSpc>
              <a:spcBef>
                <a:spcPts val="105"/>
              </a:spcBef>
            </a:pPr>
            <a:r>
              <a:rPr b="0" dirty="0">
                <a:latin typeface="Times New Roman"/>
                <a:cs typeface="Times New Roman"/>
              </a:rPr>
              <a:t>I</a:t>
            </a:r>
            <a:r>
              <a:rPr b="0" spc="-5" dirty="0">
                <a:latin typeface="Times New Roman"/>
                <a:cs typeface="Times New Roman"/>
              </a:rPr>
              <a:t> </a:t>
            </a:r>
            <a:r>
              <a:rPr dirty="0"/>
              <a:t>criteri</a:t>
            </a:r>
            <a:r>
              <a:rPr spc="-20" dirty="0"/>
              <a:t> </a:t>
            </a:r>
            <a:r>
              <a:rPr dirty="0"/>
              <a:t>di</a:t>
            </a:r>
            <a:r>
              <a:rPr spc="-10" dirty="0"/>
              <a:t> </a:t>
            </a:r>
            <a:r>
              <a:rPr dirty="0"/>
              <a:t>aggiudicazione</a:t>
            </a:r>
            <a:r>
              <a:rPr spc="-40" dirty="0"/>
              <a:t> </a:t>
            </a:r>
            <a:r>
              <a:rPr dirty="0"/>
              <a:t>nei</a:t>
            </a:r>
            <a:r>
              <a:rPr spc="-15" dirty="0"/>
              <a:t> </a:t>
            </a:r>
            <a:r>
              <a:rPr spc="-5" dirty="0"/>
              <a:t>servizi</a:t>
            </a:r>
            <a:r>
              <a:rPr spc="5" dirty="0"/>
              <a:t> </a:t>
            </a:r>
            <a:r>
              <a:rPr dirty="0"/>
              <a:t>di</a:t>
            </a:r>
            <a:r>
              <a:rPr spc="-10" dirty="0"/>
              <a:t> </a:t>
            </a:r>
            <a:r>
              <a:rPr spc="-5" dirty="0"/>
              <a:t>architettura</a:t>
            </a:r>
            <a:r>
              <a:rPr spc="-40" dirty="0"/>
              <a:t> </a:t>
            </a:r>
            <a:r>
              <a:rPr dirty="0"/>
              <a:t>e</a:t>
            </a:r>
            <a:r>
              <a:rPr spc="-10" dirty="0"/>
              <a:t> </a:t>
            </a:r>
            <a:r>
              <a:rPr dirty="0"/>
              <a:t>ingegneria</a:t>
            </a:r>
            <a:r>
              <a:rPr spc="-25" dirty="0"/>
              <a:t> </a:t>
            </a:r>
            <a:r>
              <a:rPr dirty="0"/>
              <a:t>e</a:t>
            </a:r>
            <a:r>
              <a:rPr spc="5" dirty="0"/>
              <a:t> </a:t>
            </a:r>
            <a:r>
              <a:rPr spc="-5" dirty="0"/>
              <a:t>nelle </a:t>
            </a:r>
            <a:r>
              <a:rPr spc="-484" dirty="0"/>
              <a:t> </a:t>
            </a:r>
            <a:r>
              <a:rPr spc="-5" dirty="0"/>
              <a:t>ulteriori</a:t>
            </a:r>
            <a:r>
              <a:rPr spc="-35" dirty="0"/>
              <a:t> </a:t>
            </a:r>
            <a:r>
              <a:rPr dirty="0"/>
              <a:t>ipotesi</a:t>
            </a:r>
            <a:r>
              <a:rPr spc="-40" dirty="0"/>
              <a:t> </a:t>
            </a:r>
            <a:r>
              <a:rPr spc="-5" dirty="0"/>
              <a:t>di</a:t>
            </a:r>
            <a:r>
              <a:rPr dirty="0"/>
              <a:t> cui</a:t>
            </a:r>
            <a:r>
              <a:rPr spc="-15" dirty="0"/>
              <a:t> </a:t>
            </a:r>
            <a:r>
              <a:rPr dirty="0"/>
              <a:t>all’art.</a:t>
            </a:r>
            <a:r>
              <a:rPr spc="-40" dirty="0"/>
              <a:t> </a:t>
            </a:r>
            <a:r>
              <a:rPr spc="5" dirty="0"/>
              <a:t>95,</a:t>
            </a:r>
            <a:r>
              <a:rPr spc="-15" dirty="0"/>
              <a:t> </a:t>
            </a:r>
            <a:r>
              <a:rPr dirty="0"/>
              <a:t>comma</a:t>
            </a:r>
            <a:r>
              <a:rPr spc="-25" dirty="0"/>
              <a:t> </a:t>
            </a:r>
            <a:r>
              <a:rPr dirty="0"/>
              <a:t>3</a:t>
            </a:r>
            <a:r>
              <a:rPr spc="5" dirty="0"/>
              <a:t> </a:t>
            </a:r>
            <a:r>
              <a:rPr dirty="0"/>
              <a:t>D.Lgs.</a:t>
            </a:r>
            <a:r>
              <a:rPr spc="-20" dirty="0"/>
              <a:t> </a:t>
            </a:r>
            <a:r>
              <a:rPr dirty="0"/>
              <a:t>n. 50/2016.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26234"/>
            <a:ext cx="8425815" cy="47999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Dalla </a:t>
            </a:r>
            <a:r>
              <a:rPr sz="1800" spc="-5" dirty="0">
                <a:latin typeface="Times New Roman"/>
                <a:cs typeface="Times New Roman"/>
              </a:rPr>
              <a:t>lettura combinata del </a:t>
            </a:r>
            <a:r>
              <a:rPr sz="1800" spc="-10" dirty="0">
                <a:latin typeface="Times New Roman"/>
                <a:cs typeface="Times New Roman"/>
              </a:rPr>
              <a:t>comma </a:t>
            </a:r>
            <a:r>
              <a:rPr sz="1800" dirty="0">
                <a:latin typeface="Times New Roman"/>
                <a:cs typeface="Times New Roman"/>
              </a:rPr>
              <a:t>1 e del </a:t>
            </a:r>
            <a:r>
              <a:rPr sz="1800" spc="-10" dirty="0">
                <a:latin typeface="Times New Roman"/>
                <a:cs typeface="Times New Roman"/>
              </a:rPr>
              <a:t>comma </a:t>
            </a:r>
            <a:r>
              <a:rPr sz="1800" dirty="0">
                <a:latin typeface="Times New Roman"/>
                <a:cs typeface="Times New Roman"/>
              </a:rPr>
              <a:t>3 del </a:t>
            </a:r>
            <a:r>
              <a:rPr sz="1800" spc="-5" dirty="0">
                <a:latin typeface="Times New Roman"/>
                <a:cs typeface="Times New Roman"/>
              </a:rPr>
              <a:t>D.L. Semplificazioni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esame </a:t>
            </a:r>
            <a:r>
              <a:rPr sz="1800" dirty="0">
                <a:latin typeface="Times New Roman"/>
                <a:cs typeface="Times New Roman"/>
              </a:rPr>
              <a:t> risulta </a:t>
            </a:r>
            <a:r>
              <a:rPr sz="1800" spc="-5" dirty="0">
                <a:latin typeface="Times New Roman"/>
                <a:cs typeface="Times New Roman"/>
              </a:rPr>
              <a:t>evidente </a:t>
            </a:r>
            <a:r>
              <a:rPr sz="1800" dirty="0">
                <a:latin typeface="Times New Roman"/>
                <a:cs typeface="Times New Roman"/>
              </a:rPr>
              <a:t>che, lo </a:t>
            </a:r>
            <a:r>
              <a:rPr sz="1800" spc="-5" dirty="0">
                <a:latin typeface="Times New Roman"/>
                <a:cs typeface="Times New Roman"/>
              </a:rPr>
              <a:t>stesso </a:t>
            </a:r>
            <a:r>
              <a:rPr sz="1800" dirty="0">
                <a:latin typeface="Times New Roman"/>
                <a:cs typeface="Times New Roman"/>
              </a:rPr>
              <a:t>non ha provveduto ad </a:t>
            </a:r>
            <a:r>
              <a:rPr sz="1800" spc="-5" dirty="0">
                <a:latin typeface="Times New Roman"/>
                <a:cs typeface="Times New Roman"/>
              </a:rPr>
              <a:t>adeguare, nell’ambito del predetto art. </a:t>
            </a:r>
            <a:r>
              <a:rPr sz="1800" dirty="0">
                <a:latin typeface="Times New Roman"/>
                <a:cs typeface="Times New Roman"/>
              </a:rPr>
              <a:t> 95,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comma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3,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D.Lgs.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n.</a:t>
            </a:r>
            <a:r>
              <a:rPr sz="1800" spc="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50/2016,</a:t>
            </a:r>
            <a:r>
              <a:rPr sz="1800" spc="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soglia</a:t>
            </a:r>
            <a:r>
              <a:rPr sz="1800" spc="5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dell’affidamento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diretto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dei</a:t>
            </a:r>
            <a:r>
              <a:rPr sz="1800" spc="5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servizi</a:t>
            </a:r>
            <a:r>
              <a:rPr sz="1800" spc="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ingegneria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architettura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degli </a:t>
            </a:r>
            <a:r>
              <a:rPr sz="1800" dirty="0">
                <a:latin typeface="Times New Roman"/>
                <a:cs typeface="Times New Roman"/>
              </a:rPr>
              <a:t>altri </a:t>
            </a:r>
            <a:r>
              <a:rPr sz="1800" spc="-5" dirty="0">
                <a:latin typeface="Times New Roman"/>
                <a:cs typeface="Times New Roman"/>
              </a:rPr>
              <a:t>servizi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natura tecnica </a:t>
            </a:r>
            <a:r>
              <a:rPr sz="1800" dirty="0">
                <a:latin typeface="Times New Roman"/>
                <a:cs typeface="Times New Roman"/>
              </a:rPr>
              <a:t>ed </a:t>
            </a:r>
            <a:r>
              <a:rPr sz="1800" spc="-5" dirty="0">
                <a:latin typeface="Times New Roman"/>
                <a:cs typeface="Times New Roman"/>
              </a:rPr>
              <a:t>intellettuale, </a:t>
            </a:r>
            <a:r>
              <a:rPr sz="1800" dirty="0">
                <a:latin typeface="Times New Roman"/>
                <a:cs typeface="Times New Roman"/>
              </a:rPr>
              <a:t>quale </a:t>
            </a:r>
            <a:r>
              <a:rPr sz="1800" spc="-5" dirty="0">
                <a:latin typeface="Times New Roman"/>
                <a:cs typeface="Times New Roman"/>
              </a:rPr>
              <a:t>prevista dall’art. </a:t>
            </a:r>
            <a:r>
              <a:rPr sz="1800" dirty="0">
                <a:latin typeface="Times New Roman"/>
                <a:cs typeface="Times New Roman"/>
              </a:rPr>
              <a:t>1,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comma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2, </a:t>
            </a:r>
            <a:r>
              <a:rPr sz="1800" dirty="0">
                <a:latin typeface="Times New Roman"/>
                <a:cs typeface="Times New Roman"/>
              </a:rPr>
              <a:t>lett.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a)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 citato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D.L.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 precisamente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da 40.000,00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euro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75.000,00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euro.</a:t>
            </a:r>
            <a:endParaRPr sz="18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Appare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quindi opportuno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effettuare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una </a:t>
            </a:r>
            <a:r>
              <a:rPr sz="1800" spc="-5" dirty="0">
                <a:latin typeface="Times New Roman"/>
                <a:cs typeface="Times New Roman"/>
              </a:rPr>
              <a:t>lettura sistematica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 predetto art. </a:t>
            </a:r>
            <a:r>
              <a:rPr sz="1800" dirty="0">
                <a:latin typeface="Times New Roman"/>
                <a:cs typeface="Times New Roman"/>
              </a:rPr>
              <a:t>95, </a:t>
            </a:r>
            <a:r>
              <a:rPr sz="1800" spc="-10" dirty="0">
                <a:latin typeface="Times New Roman"/>
                <a:cs typeface="Times New Roman"/>
              </a:rPr>
              <a:t>comma</a:t>
            </a:r>
            <a:r>
              <a:rPr sz="1800" spc="4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3,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D.Lgs,</a:t>
            </a:r>
            <a:r>
              <a:rPr sz="1800" spc="8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n.</a:t>
            </a:r>
            <a:r>
              <a:rPr sz="1800" spc="8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50/2016,</a:t>
            </a:r>
            <a:r>
              <a:rPr sz="1800" spc="9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tenuto</a:t>
            </a:r>
            <a:r>
              <a:rPr sz="1800" spc="8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conto</a:t>
            </a:r>
            <a:r>
              <a:rPr sz="1800" spc="9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r>
              <a:rPr sz="1800" spc="9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ratio</a:t>
            </a:r>
            <a:r>
              <a:rPr sz="1800" spc="9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D.L.</a:t>
            </a:r>
            <a:r>
              <a:rPr sz="1800" spc="8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Semplificazioni,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8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8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coerenza</a:t>
            </a:r>
            <a:r>
              <a:rPr sz="1800" spc="9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 </a:t>
            </a:r>
            <a:r>
              <a:rPr sz="1800" spc="-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 previsione di cui all’art. </a:t>
            </a:r>
            <a:r>
              <a:rPr sz="1800" spc="-5" dirty="0">
                <a:latin typeface="Times New Roman"/>
                <a:cs typeface="Times New Roman"/>
              </a:rPr>
              <a:t>art. </a:t>
            </a:r>
            <a:r>
              <a:rPr sz="1800" dirty="0">
                <a:latin typeface="Times New Roman"/>
                <a:cs typeface="Times New Roman"/>
              </a:rPr>
              <a:t>1, </a:t>
            </a:r>
            <a:r>
              <a:rPr sz="1800" spc="-5" dirty="0">
                <a:latin typeface="Times New Roman"/>
                <a:cs typeface="Times New Roman"/>
              </a:rPr>
              <a:t>comma </a:t>
            </a:r>
            <a:r>
              <a:rPr sz="1800" dirty="0">
                <a:latin typeface="Times New Roman"/>
                <a:cs typeface="Times New Roman"/>
              </a:rPr>
              <a:t>2, lett. </a:t>
            </a:r>
            <a:r>
              <a:rPr sz="1800" spc="-5" dirty="0">
                <a:latin typeface="Times New Roman"/>
                <a:cs typeface="Times New Roman"/>
              </a:rPr>
              <a:t>a) </a:t>
            </a:r>
            <a:r>
              <a:rPr sz="1800" dirty="0">
                <a:latin typeface="Times New Roman"/>
                <a:cs typeface="Times New Roman"/>
              </a:rPr>
              <a:t>del </a:t>
            </a:r>
            <a:r>
              <a:rPr sz="1800" spc="-5" dirty="0">
                <a:latin typeface="Times New Roman"/>
                <a:cs typeface="Times New Roman"/>
              </a:rPr>
              <a:t>D.L. n. 76/2020, che </a:t>
            </a:r>
            <a:r>
              <a:rPr sz="1800" spc="-10" dirty="0">
                <a:latin typeface="Times New Roman"/>
                <a:cs typeface="Times New Roman"/>
              </a:rPr>
              <a:t>ha </a:t>
            </a:r>
            <a:r>
              <a:rPr sz="1800" dirty="0">
                <a:latin typeface="Times New Roman"/>
                <a:cs typeface="Times New Roman"/>
              </a:rPr>
              <a:t>innalzato la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soglia dell’affidamento </a:t>
            </a:r>
            <a:r>
              <a:rPr sz="1800" dirty="0">
                <a:latin typeface="Times New Roman"/>
                <a:cs typeface="Times New Roman"/>
              </a:rPr>
              <a:t>diretto </a:t>
            </a:r>
            <a:r>
              <a:rPr sz="1800" spc="-10" dirty="0">
                <a:latin typeface="Times New Roman"/>
                <a:cs typeface="Times New Roman"/>
              </a:rPr>
              <a:t>da </a:t>
            </a:r>
            <a:r>
              <a:rPr sz="1800" dirty="0">
                <a:latin typeface="Times New Roman"/>
                <a:cs typeface="Times New Roman"/>
              </a:rPr>
              <a:t>euro </a:t>
            </a:r>
            <a:r>
              <a:rPr sz="1800" spc="-5" dirty="0">
                <a:latin typeface="Times New Roman"/>
                <a:cs typeface="Times New Roman"/>
              </a:rPr>
              <a:t>40.000,00 </a:t>
            </a:r>
            <a:r>
              <a:rPr sz="1800" dirty="0">
                <a:latin typeface="Times New Roman"/>
                <a:cs typeface="Times New Roman"/>
              </a:rPr>
              <a:t>ad euro </a:t>
            </a:r>
            <a:r>
              <a:rPr sz="1800" spc="-5" dirty="0">
                <a:latin typeface="Times New Roman"/>
                <a:cs typeface="Times New Roman"/>
              </a:rPr>
              <a:t>75.000,000, anche </a:t>
            </a:r>
            <a:r>
              <a:rPr sz="1800" dirty="0">
                <a:latin typeface="Times New Roman"/>
                <a:cs typeface="Times New Roman"/>
              </a:rPr>
              <a:t>per i </a:t>
            </a:r>
            <a:r>
              <a:rPr sz="1800" spc="-5" dirty="0">
                <a:latin typeface="Times New Roman"/>
                <a:cs typeface="Times New Roman"/>
              </a:rPr>
              <a:t>servizi </a:t>
            </a:r>
            <a:r>
              <a:rPr sz="1800" spc="-15" dirty="0">
                <a:latin typeface="Times New Roman"/>
                <a:cs typeface="Times New Roman"/>
              </a:rPr>
              <a:t>di 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ingegneria </a:t>
            </a:r>
            <a:r>
              <a:rPr sz="1800" dirty="0">
                <a:latin typeface="Times New Roman"/>
                <a:cs typeface="Times New Roman"/>
              </a:rPr>
              <a:t>e architettura e per </a:t>
            </a:r>
            <a:r>
              <a:rPr sz="1800" spc="-5" dirty="0">
                <a:latin typeface="Times New Roman"/>
                <a:cs typeface="Times New Roman"/>
              </a:rPr>
              <a:t>l’attività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progettazione, peraltro </a:t>
            </a:r>
            <a:r>
              <a:rPr sz="1800" dirty="0">
                <a:latin typeface="Times New Roman"/>
                <a:cs typeface="Times New Roman"/>
              </a:rPr>
              <a:t>in deroga </a:t>
            </a:r>
            <a:r>
              <a:rPr sz="1800" spc="-5" dirty="0">
                <a:latin typeface="Times New Roman"/>
                <a:cs typeface="Times New Roman"/>
              </a:rPr>
              <a:t>espressa </a:t>
            </a:r>
            <a:r>
              <a:rPr sz="1800" dirty="0">
                <a:latin typeface="Times New Roman"/>
                <a:cs typeface="Times New Roman"/>
              </a:rPr>
              <a:t>all’art.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157,</a:t>
            </a:r>
            <a:r>
              <a:rPr sz="1800" spc="-5" dirty="0">
                <a:latin typeface="Times New Roman"/>
                <a:cs typeface="Times New Roman"/>
              </a:rPr>
              <a:t> comma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2, </a:t>
            </a:r>
            <a:r>
              <a:rPr sz="1800" spc="-5" dirty="0">
                <a:latin typeface="Times New Roman"/>
                <a:cs typeface="Times New Roman"/>
              </a:rPr>
              <a:t>D.Lgs.</a:t>
            </a:r>
            <a:r>
              <a:rPr sz="1800" dirty="0">
                <a:latin typeface="Times New Roman"/>
                <a:cs typeface="Times New Roman"/>
              </a:rPr>
              <a:t> n. 50/2016.</a:t>
            </a:r>
            <a:endParaRPr sz="18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Da </a:t>
            </a:r>
            <a:r>
              <a:rPr sz="1800" dirty="0">
                <a:latin typeface="Times New Roman"/>
                <a:cs typeface="Times New Roman"/>
              </a:rPr>
              <a:t>una prima </a:t>
            </a:r>
            <a:r>
              <a:rPr sz="1800" spc="-5" dirty="0">
                <a:latin typeface="Times New Roman"/>
                <a:cs typeface="Times New Roman"/>
              </a:rPr>
              <a:t>analisi della normativa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esame si rileva </a:t>
            </a:r>
            <a:r>
              <a:rPr sz="1800" dirty="0">
                <a:latin typeface="Times New Roman"/>
                <a:cs typeface="Times New Roman"/>
              </a:rPr>
              <a:t>che </a:t>
            </a:r>
            <a:r>
              <a:rPr sz="1800" spc="-5" dirty="0">
                <a:latin typeface="Times New Roman"/>
                <a:cs typeface="Times New Roman"/>
              </a:rPr>
              <a:t>le SS.AA. </a:t>
            </a:r>
            <a:r>
              <a:rPr sz="1800" dirty="0">
                <a:latin typeface="Times New Roman"/>
                <a:cs typeface="Times New Roman"/>
              </a:rPr>
              <a:t>sono </a:t>
            </a:r>
            <a:r>
              <a:rPr sz="1800" spc="-5" dirty="0">
                <a:latin typeface="Times New Roman"/>
                <a:cs typeface="Times New Roman"/>
              </a:rPr>
              <a:t>obbligate </a:t>
            </a:r>
            <a:r>
              <a:rPr sz="1800" dirty="0">
                <a:latin typeface="Times New Roman"/>
                <a:cs typeface="Times New Roman"/>
              </a:rPr>
              <a:t>ad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utilizzare</a:t>
            </a:r>
            <a:r>
              <a:rPr sz="1800" dirty="0">
                <a:latin typeface="Times New Roman"/>
                <a:cs typeface="Times New Roman"/>
              </a:rPr>
              <a:t> il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criterio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dell’offerta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economicamente</a:t>
            </a:r>
            <a:r>
              <a:rPr sz="1800" dirty="0">
                <a:latin typeface="Times New Roman"/>
                <a:cs typeface="Times New Roman"/>
              </a:rPr>
              <a:t> più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vantaggiosa</a:t>
            </a:r>
            <a:r>
              <a:rPr sz="1800" dirty="0">
                <a:latin typeface="Times New Roman"/>
                <a:cs typeface="Times New Roman"/>
              </a:rPr>
              <a:t> –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cui</a:t>
            </a:r>
            <a:r>
              <a:rPr sz="1800" spc="4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all’art.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95,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comma </a:t>
            </a:r>
            <a:r>
              <a:rPr sz="1800" dirty="0">
                <a:latin typeface="Times New Roman"/>
                <a:cs typeface="Times New Roman"/>
              </a:rPr>
              <a:t>3 del </a:t>
            </a:r>
            <a:r>
              <a:rPr sz="1800" spc="-5" dirty="0">
                <a:latin typeface="Times New Roman"/>
                <a:cs typeface="Times New Roman"/>
              </a:rPr>
              <a:t>D.Lgs. n. 50/2016 </a:t>
            </a:r>
            <a:r>
              <a:rPr sz="1800" dirty="0">
                <a:latin typeface="Times New Roman"/>
                <a:cs typeface="Times New Roman"/>
              </a:rPr>
              <a:t>- per i </a:t>
            </a:r>
            <a:r>
              <a:rPr sz="1800" spc="-5" dirty="0">
                <a:latin typeface="Times New Roman"/>
                <a:cs typeface="Times New Roman"/>
              </a:rPr>
              <a:t>servizi di </a:t>
            </a:r>
            <a:r>
              <a:rPr sz="1800" dirty="0">
                <a:latin typeface="Times New Roman"/>
                <a:cs typeface="Times New Roman"/>
              </a:rPr>
              <a:t>ingegneria e </a:t>
            </a:r>
            <a:r>
              <a:rPr sz="1800" spc="-5" dirty="0">
                <a:latin typeface="Times New Roman"/>
                <a:cs typeface="Times New Roman"/>
              </a:rPr>
              <a:t>architettura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per altri servizi 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natura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tecnica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intellettuale</a:t>
            </a:r>
            <a:r>
              <a:rPr sz="1800" dirty="0">
                <a:latin typeface="Times New Roman"/>
                <a:cs typeface="Times New Roman"/>
              </a:rPr>
              <a:t> –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gli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affidamenti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importo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pari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superiore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75.000,00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euro,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ravvisandosi,</a:t>
            </a:r>
            <a:r>
              <a:rPr sz="1800" dirty="0">
                <a:latin typeface="Times New Roman"/>
                <a:cs typeface="Times New Roman"/>
              </a:rPr>
              <a:t> al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sotto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predetto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limite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valore,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un’ipotesi</a:t>
            </a:r>
            <a:r>
              <a:rPr sz="1800" dirty="0">
                <a:latin typeface="Times New Roman"/>
                <a:cs typeface="Times New Roman"/>
              </a:rPr>
              <a:t> di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affidamento </a:t>
            </a:r>
            <a:r>
              <a:rPr sz="1800" dirty="0">
                <a:latin typeface="Times New Roman"/>
                <a:cs typeface="Times New Roman"/>
              </a:rPr>
              <a:t>diretto,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il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quale non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vengono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considerazione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criteri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aggiudicazione.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25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6420" rIns="0" bIns="0" rtlCol="0">
            <a:spAutoFit/>
          </a:bodyPr>
          <a:lstStyle/>
          <a:p>
            <a:pPr marL="635000" marR="5080" indent="-568960">
              <a:lnSpc>
                <a:spcPct val="100000"/>
              </a:lnSpc>
              <a:spcBef>
                <a:spcPts val="105"/>
              </a:spcBef>
            </a:pPr>
            <a:r>
              <a:rPr b="0" dirty="0">
                <a:latin typeface="Times New Roman"/>
                <a:cs typeface="Times New Roman"/>
              </a:rPr>
              <a:t>I</a:t>
            </a:r>
            <a:r>
              <a:rPr b="0" spc="-5" dirty="0">
                <a:latin typeface="Times New Roman"/>
                <a:cs typeface="Times New Roman"/>
              </a:rPr>
              <a:t> </a:t>
            </a:r>
            <a:r>
              <a:rPr dirty="0"/>
              <a:t>criteri</a:t>
            </a:r>
            <a:r>
              <a:rPr spc="-20" dirty="0"/>
              <a:t> </a:t>
            </a:r>
            <a:r>
              <a:rPr dirty="0"/>
              <a:t>di</a:t>
            </a:r>
            <a:r>
              <a:rPr spc="-10" dirty="0"/>
              <a:t> </a:t>
            </a:r>
            <a:r>
              <a:rPr dirty="0"/>
              <a:t>aggiudicazione</a:t>
            </a:r>
            <a:r>
              <a:rPr spc="-40" dirty="0"/>
              <a:t> </a:t>
            </a:r>
            <a:r>
              <a:rPr dirty="0"/>
              <a:t>nei</a:t>
            </a:r>
            <a:r>
              <a:rPr spc="-15" dirty="0"/>
              <a:t> </a:t>
            </a:r>
            <a:r>
              <a:rPr spc="-5" dirty="0"/>
              <a:t>servizi</a:t>
            </a:r>
            <a:r>
              <a:rPr spc="5" dirty="0"/>
              <a:t> </a:t>
            </a:r>
            <a:r>
              <a:rPr dirty="0"/>
              <a:t>di</a:t>
            </a:r>
            <a:r>
              <a:rPr spc="-10" dirty="0"/>
              <a:t> </a:t>
            </a:r>
            <a:r>
              <a:rPr spc="-5" dirty="0"/>
              <a:t>architettura</a:t>
            </a:r>
            <a:r>
              <a:rPr spc="-40" dirty="0"/>
              <a:t> </a:t>
            </a:r>
            <a:r>
              <a:rPr dirty="0"/>
              <a:t>e</a:t>
            </a:r>
            <a:r>
              <a:rPr spc="-10" dirty="0"/>
              <a:t> </a:t>
            </a:r>
            <a:r>
              <a:rPr dirty="0"/>
              <a:t>ingegneria</a:t>
            </a:r>
            <a:r>
              <a:rPr spc="-25" dirty="0"/>
              <a:t> </a:t>
            </a:r>
            <a:r>
              <a:rPr dirty="0"/>
              <a:t>e</a:t>
            </a:r>
            <a:r>
              <a:rPr spc="5" dirty="0"/>
              <a:t> </a:t>
            </a:r>
            <a:r>
              <a:rPr spc="-5" dirty="0"/>
              <a:t>nelle </a:t>
            </a:r>
            <a:r>
              <a:rPr spc="-484" dirty="0"/>
              <a:t> </a:t>
            </a:r>
            <a:r>
              <a:rPr spc="-5" dirty="0"/>
              <a:t>ulteriori</a:t>
            </a:r>
            <a:r>
              <a:rPr spc="-35" dirty="0"/>
              <a:t> </a:t>
            </a:r>
            <a:r>
              <a:rPr dirty="0"/>
              <a:t>ipotesi</a:t>
            </a:r>
            <a:r>
              <a:rPr spc="-40" dirty="0"/>
              <a:t> </a:t>
            </a:r>
            <a:r>
              <a:rPr spc="-5" dirty="0"/>
              <a:t>di</a:t>
            </a:r>
            <a:r>
              <a:rPr dirty="0"/>
              <a:t> cui</a:t>
            </a:r>
            <a:r>
              <a:rPr spc="-15" dirty="0"/>
              <a:t> </a:t>
            </a:r>
            <a:r>
              <a:rPr dirty="0"/>
              <a:t>all’art.</a:t>
            </a:r>
            <a:r>
              <a:rPr spc="-40" dirty="0"/>
              <a:t> </a:t>
            </a:r>
            <a:r>
              <a:rPr spc="5" dirty="0"/>
              <a:t>95,</a:t>
            </a:r>
            <a:r>
              <a:rPr spc="-15" dirty="0"/>
              <a:t> </a:t>
            </a:r>
            <a:r>
              <a:rPr dirty="0"/>
              <a:t>comma</a:t>
            </a:r>
            <a:r>
              <a:rPr spc="-25" dirty="0"/>
              <a:t> </a:t>
            </a:r>
            <a:r>
              <a:rPr dirty="0"/>
              <a:t>3</a:t>
            </a:r>
            <a:r>
              <a:rPr spc="5" dirty="0"/>
              <a:t> </a:t>
            </a:r>
            <a:r>
              <a:rPr dirty="0"/>
              <a:t>D.Lgs.</a:t>
            </a:r>
            <a:r>
              <a:rPr spc="-20" dirty="0"/>
              <a:t> </a:t>
            </a:r>
            <a:r>
              <a:rPr dirty="0"/>
              <a:t>n. 50/2016.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26234"/>
            <a:ext cx="8209280" cy="45802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Nel </a:t>
            </a:r>
            <a:r>
              <a:rPr sz="1800" dirty="0">
                <a:latin typeface="Times New Roman"/>
                <a:cs typeface="Times New Roman"/>
              </a:rPr>
              <a:t>caso </a:t>
            </a:r>
            <a:r>
              <a:rPr sz="1800" spc="-10" dirty="0">
                <a:latin typeface="Times New Roman"/>
                <a:cs typeface="Times New Roman"/>
              </a:rPr>
              <a:t>di affidamento </a:t>
            </a:r>
            <a:r>
              <a:rPr sz="1800" spc="-5" dirty="0">
                <a:latin typeface="Times New Roman"/>
                <a:cs typeface="Times New Roman"/>
              </a:rPr>
              <a:t>diretto, l’individuazione dell’affidatario </a:t>
            </a:r>
            <a:r>
              <a:rPr sz="1800" dirty="0">
                <a:latin typeface="Times New Roman"/>
                <a:cs typeface="Times New Roman"/>
              </a:rPr>
              <a:t>può </a:t>
            </a:r>
            <a:r>
              <a:rPr sz="1800" spc="-5" dirty="0">
                <a:latin typeface="Times New Roman"/>
                <a:cs typeface="Times New Roman"/>
              </a:rPr>
              <a:t>avvenire, </a:t>
            </a:r>
            <a:r>
              <a:rPr sz="1800" dirty="0">
                <a:latin typeface="Times New Roman"/>
                <a:cs typeface="Times New Roman"/>
              </a:rPr>
              <a:t>secondo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quanto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previsto</a:t>
            </a:r>
            <a:r>
              <a:rPr sz="1800" spc="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dall’art.</a:t>
            </a:r>
            <a:r>
              <a:rPr sz="1800" spc="5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1,</a:t>
            </a:r>
            <a:r>
              <a:rPr sz="1800" spc="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comma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3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5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D.L.</a:t>
            </a:r>
            <a:r>
              <a:rPr sz="1800" spc="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Semplificazioni,</a:t>
            </a:r>
            <a:r>
              <a:rPr sz="1800" spc="6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sulla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base</a:t>
            </a:r>
            <a:r>
              <a:rPr sz="1800" spc="5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r>
              <a:rPr sz="1800" spc="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determina </a:t>
            </a:r>
            <a:r>
              <a:rPr sz="1800" spc="-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 </a:t>
            </a:r>
            <a:r>
              <a:rPr sz="1800" spc="-5" dirty="0">
                <a:latin typeface="Times New Roman"/>
                <a:cs typeface="Times New Roman"/>
              </a:rPr>
              <a:t>contrarre, </a:t>
            </a:r>
            <a:r>
              <a:rPr sz="1800" dirty="0">
                <a:latin typeface="Times New Roman"/>
                <a:cs typeface="Times New Roman"/>
              </a:rPr>
              <a:t>o </a:t>
            </a:r>
            <a:r>
              <a:rPr sz="1800" spc="-5" dirty="0">
                <a:latin typeface="Times New Roman"/>
                <a:cs typeface="Times New Roman"/>
              </a:rPr>
              <a:t>atto </a:t>
            </a:r>
            <a:r>
              <a:rPr sz="1800" dirty="0">
                <a:latin typeface="Times New Roman"/>
                <a:cs typeface="Times New Roman"/>
              </a:rPr>
              <a:t>equivalente, </a:t>
            </a:r>
            <a:r>
              <a:rPr sz="1800" spc="-5" dirty="0">
                <a:latin typeface="Times New Roman"/>
                <a:cs typeface="Times New Roman"/>
              </a:rPr>
              <a:t>che contenga </a:t>
            </a:r>
            <a:r>
              <a:rPr sz="1800" dirty="0">
                <a:latin typeface="Times New Roman"/>
                <a:cs typeface="Times New Roman"/>
              </a:rPr>
              <a:t>gli elementi </a:t>
            </a:r>
            <a:r>
              <a:rPr sz="1800" spc="-5" dirty="0">
                <a:latin typeface="Times New Roman"/>
                <a:cs typeface="Times New Roman"/>
              </a:rPr>
              <a:t>descritti nell’art. </a:t>
            </a:r>
            <a:r>
              <a:rPr sz="1800" dirty="0">
                <a:latin typeface="Times New Roman"/>
                <a:cs typeface="Times New Roman"/>
              </a:rPr>
              <a:t>32, </a:t>
            </a:r>
            <a:r>
              <a:rPr sz="1800" spc="-10" dirty="0">
                <a:latin typeface="Times New Roman"/>
                <a:cs typeface="Times New Roman"/>
              </a:rPr>
              <a:t>comma </a:t>
            </a:r>
            <a:r>
              <a:rPr sz="1800" dirty="0">
                <a:latin typeface="Times New Roman"/>
                <a:cs typeface="Times New Roman"/>
              </a:rPr>
              <a:t>2,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 </a:t>
            </a:r>
            <a:r>
              <a:rPr sz="1800" spc="-5" dirty="0">
                <a:latin typeface="Times New Roman"/>
                <a:cs typeface="Times New Roman"/>
              </a:rPr>
              <a:t>D.Lgs. </a:t>
            </a:r>
            <a:r>
              <a:rPr sz="1800" spc="-10" dirty="0">
                <a:latin typeface="Times New Roman"/>
                <a:cs typeface="Times New Roman"/>
              </a:rPr>
              <a:t>n. </a:t>
            </a:r>
            <a:r>
              <a:rPr sz="1800" spc="-5" dirty="0">
                <a:latin typeface="Times New Roman"/>
                <a:cs typeface="Times New Roman"/>
              </a:rPr>
              <a:t>50/2016, </a:t>
            </a:r>
            <a:r>
              <a:rPr sz="1800" dirty="0">
                <a:latin typeface="Times New Roman"/>
                <a:cs typeface="Times New Roman"/>
              </a:rPr>
              <a:t>ed in </a:t>
            </a:r>
            <a:r>
              <a:rPr sz="1800" spc="-5" dirty="0">
                <a:latin typeface="Times New Roman"/>
                <a:cs typeface="Times New Roman"/>
              </a:rPr>
              <a:t>particolare, </a:t>
            </a:r>
            <a:r>
              <a:rPr sz="1800" dirty="0">
                <a:latin typeface="Times New Roman"/>
                <a:cs typeface="Times New Roman"/>
              </a:rPr>
              <a:t>le </a:t>
            </a:r>
            <a:r>
              <a:rPr sz="1800" spc="-5" dirty="0">
                <a:latin typeface="Times New Roman"/>
                <a:cs typeface="Times New Roman"/>
              </a:rPr>
              <a:t>ragioni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tipo qualitativo </a:t>
            </a:r>
            <a:r>
              <a:rPr sz="1800" dirty="0">
                <a:latin typeface="Times New Roman"/>
                <a:cs typeface="Times New Roman"/>
              </a:rPr>
              <a:t>ed </a:t>
            </a:r>
            <a:r>
              <a:rPr sz="1800" spc="-5" dirty="0">
                <a:latin typeface="Times New Roman"/>
                <a:cs typeface="Times New Roman"/>
              </a:rPr>
              <a:t>economico </a:t>
            </a:r>
            <a:r>
              <a:rPr sz="1800" dirty="0">
                <a:latin typeface="Times New Roman"/>
                <a:cs typeface="Times New Roman"/>
              </a:rPr>
              <a:t>poste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fondamento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dell’individuazione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dell’aggiudicatario.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spc="-15" dirty="0">
                <a:latin typeface="Times New Roman"/>
                <a:cs typeface="Times New Roman"/>
              </a:rPr>
              <a:t>L’interpretazione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sopra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esposta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ritiene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altresì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applicabile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ulteriori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ipotesi</a:t>
            </a:r>
            <a:r>
              <a:rPr sz="1800" dirty="0">
                <a:latin typeface="Times New Roman"/>
                <a:cs typeface="Times New Roman"/>
              </a:rPr>
              <a:t> di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affidamento</a:t>
            </a:r>
            <a:r>
              <a:rPr sz="1800" spc="1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diretto</a:t>
            </a:r>
            <a:r>
              <a:rPr sz="1800" spc="1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18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cui</a:t>
            </a:r>
            <a:r>
              <a:rPr sz="1800" spc="17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all’art.</a:t>
            </a:r>
            <a:r>
              <a:rPr sz="1800" spc="18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95,</a:t>
            </a:r>
            <a:r>
              <a:rPr sz="1800" spc="1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comma</a:t>
            </a:r>
            <a:r>
              <a:rPr sz="1800" spc="19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3,</a:t>
            </a:r>
            <a:r>
              <a:rPr sz="1800" spc="17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lett.</a:t>
            </a:r>
            <a:r>
              <a:rPr sz="1800" spc="18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a)</a:t>
            </a:r>
            <a:r>
              <a:rPr sz="1800" spc="17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1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b-bis),</a:t>
            </a:r>
            <a:r>
              <a:rPr sz="1800" spc="16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19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D.Lgs.</a:t>
            </a:r>
            <a:r>
              <a:rPr sz="1800" spc="1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n.</a:t>
            </a:r>
            <a:r>
              <a:rPr sz="1800" spc="1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50/2016,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conseguente</a:t>
            </a:r>
            <a:r>
              <a:rPr sz="1800" dirty="0">
                <a:latin typeface="Times New Roman"/>
                <a:cs typeface="Times New Roman"/>
              </a:rPr>
              <a:t> obbligo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utilizzo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dell’o.e.p.v.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basata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sul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miglior</a:t>
            </a:r>
            <a:r>
              <a:rPr sz="1800" spc="4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rapporto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qualità/prezzo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seguenti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tipologie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 </a:t>
            </a:r>
            <a:r>
              <a:rPr sz="1800" dirty="0">
                <a:latin typeface="Times New Roman"/>
                <a:cs typeface="Times New Roman"/>
              </a:rPr>
              <a:t>beni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servizi:</a:t>
            </a:r>
            <a:endParaRPr sz="1800">
              <a:latin typeface="Times New Roman"/>
              <a:cs typeface="Times New Roman"/>
            </a:endParaRPr>
          </a:p>
          <a:p>
            <a:pPr marL="355600" marR="5715" indent="-343535" algn="just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latin typeface="Times New Roman"/>
                <a:cs typeface="Times New Roman"/>
              </a:rPr>
              <a:t>a)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servizi sociali e di </a:t>
            </a:r>
            <a:r>
              <a:rPr sz="1800" spc="-5" dirty="0">
                <a:latin typeface="Times New Roman"/>
                <a:cs typeface="Times New Roman"/>
              </a:rPr>
              <a:t>ristorazione ospedaliera, assistenziale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scolastica, servizi </a:t>
            </a:r>
            <a:r>
              <a:rPr sz="1800" dirty="0">
                <a:latin typeface="Times New Roman"/>
                <a:cs typeface="Times New Roman"/>
              </a:rPr>
              <a:t>ad alta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intensità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manodopera, come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definiti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dall’art.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50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citato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D.Lgs.;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0"/>
              </a:spcBef>
            </a:pPr>
            <a:r>
              <a:rPr sz="1800" spc="-5" dirty="0">
                <a:latin typeface="Times New Roman"/>
                <a:cs typeface="Times New Roman"/>
              </a:rPr>
              <a:t>b-bis) </a:t>
            </a:r>
            <a:r>
              <a:rPr sz="1800" dirty="0">
                <a:latin typeface="Times New Roman"/>
                <a:cs typeface="Times New Roman"/>
              </a:rPr>
              <a:t>servizi e </a:t>
            </a:r>
            <a:r>
              <a:rPr sz="1800" spc="-5" dirty="0">
                <a:latin typeface="Times New Roman"/>
                <a:cs typeface="Times New Roman"/>
              </a:rPr>
              <a:t>forniture, caratterizzati </a:t>
            </a:r>
            <a:r>
              <a:rPr sz="1800" spc="-10" dirty="0">
                <a:latin typeface="Times New Roman"/>
                <a:cs typeface="Times New Roman"/>
              </a:rPr>
              <a:t>da </a:t>
            </a:r>
            <a:r>
              <a:rPr sz="1800" dirty="0">
                <a:latin typeface="Times New Roman"/>
                <a:cs typeface="Times New Roman"/>
              </a:rPr>
              <a:t>notevole contenuto tecnologico o che hanno un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carattere </a:t>
            </a:r>
            <a:r>
              <a:rPr sz="1800" spc="-5" dirty="0">
                <a:latin typeface="Times New Roman"/>
                <a:cs typeface="Times New Roman"/>
              </a:rPr>
              <a:t>innovativo; </a:t>
            </a:r>
            <a:r>
              <a:rPr sz="1800" dirty="0">
                <a:latin typeface="Times New Roman"/>
                <a:cs typeface="Times New Roman"/>
              </a:rPr>
              <a:t>solo </a:t>
            </a:r>
            <a:r>
              <a:rPr sz="1800" spc="-5" dirty="0">
                <a:latin typeface="Times New Roman"/>
                <a:cs typeface="Times New Roman"/>
              </a:rPr>
              <a:t>ove </a:t>
            </a:r>
            <a:r>
              <a:rPr sz="1800" dirty="0">
                <a:latin typeface="Times New Roman"/>
                <a:cs typeface="Times New Roman"/>
              </a:rPr>
              <a:t>i predetti contratti siano </a:t>
            </a:r>
            <a:r>
              <a:rPr sz="1800" spc="-5" dirty="0">
                <a:latin typeface="Times New Roman"/>
                <a:cs typeface="Times New Roman"/>
              </a:rPr>
              <a:t>di importo superiore al </a:t>
            </a:r>
            <a:r>
              <a:rPr sz="1800" dirty="0">
                <a:latin typeface="Times New Roman"/>
                <a:cs typeface="Times New Roman"/>
              </a:rPr>
              <a:t>predetto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limite di </a:t>
            </a:r>
            <a:r>
              <a:rPr sz="1800" spc="-5" dirty="0">
                <a:latin typeface="Times New Roman"/>
                <a:cs typeface="Times New Roman"/>
              </a:rPr>
              <a:t>valore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75.000,00 euro, </a:t>
            </a:r>
            <a:r>
              <a:rPr sz="1800" dirty="0">
                <a:latin typeface="Times New Roman"/>
                <a:cs typeface="Times New Roman"/>
              </a:rPr>
              <a:t>rimanendo </a:t>
            </a:r>
            <a:r>
              <a:rPr sz="1800" spc="-5" dirty="0">
                <a:latin typeface="Times New Roman"/>
                <a:cs typeface="Times New Roman"/>
              </a:rPr>
              <a:t>al </a:t>
            </a:r>
            <a:r>
              <a:rPr sz="1800" dirty="0">
                <a:latin typeface="Times New Roman"/>
                <a:cs typeface="Times New Roman"/>
              </a:rPr>
              <a:t>di sotto </a:t>
            </a:r>
            <a:r>
              <a:rPr sz="1800" spc="-5" dirty="0">
                <a:latin typeface="Times New Roman"/>
                <a:cs typeface="Times New Roman"/>
              </a:rPr>
              <a:t>del predetto limite utilizzabile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l’affidamento diretto, da espletarsi </a:t>
            </a:r>
            <a:r>
              <a:rPr sz="1800" dirty="0">
                <a:latin typeface="Times New Roman"/>
                <a:cs typeface="Times New Roman"/>
              </a:rPr>
              <a:t>secondo il </a:t>
            </a:r>
            <a:r>
              <a:rPr sz="1800" spc="-5" dirty="0">
                <a:latin typeface="Times New Roman"/>
                <a:cs typeface="Times New Roman"/>
              </a:rPr>
              <a:t>dettato </a:t>
            </a:r>
            <a:r>
              <a:rPr sz="1800" dirty="0">
                <a:latin typeface="Times New Roman"/>
                <a:cs typeface="Times New Roman"/>
              </a:rPr>
              <a:t>del </a:t>
            </a:r>
            <a:r>
              <a:rPr sz="1800" spc="-5" dirty="0">
                <a:latin typeface="Times New Roman"/>
                <a:cs typeface="Times New Roman"/>
              </a:rPr>
              <a:t>su </a:t>
            </a:r>
            <a:r>
              <a:rPr sz="1800" dirty="0">
                <a:latin typeface="Times New Roman"/>
                <a:cs typeface="Times New Roman"/>
              </a:rPr>
              <a:t>citato </a:t>
            </a:r>
            <a:r>
              <a:rPr sz="1800" spc="-5" dirty="0">
                <a:latin typeface="Times New Roman"/>
                <a:cs typeface="Times New Roman"/>
              </a:rPr>
              <a:t>art. </a:t>
            </a:r>
            <a:r>
              <a:rPr sz="1800" dirty="0">
                <a:latin typeface="Times New Roman"/>
                <a:cs typeface="Times New Roman"/>
              </a:rPr>
              <a:t>32, </a:t>
            </a:r>
            <a:r>
              <a:rPr sz="1800" spc="-5" dirty="0">
                <a:latin typeface="Times New Roman"/>
                <a:cs typeface="Times New Roman"/>
              </a:rPr>
              <a:t>comma </a:t>
            </a:r>
            <a:r>
              <a:rPr sz="1800" dirty="0">
                <a:latin typeface="Times New Roman"/>
                <a:cs typeface="Times New Roman"/>
              </a:rPr>
              <a:t>2, </a:t>
            </a:r>
            <a:r>
              <a:rPr sz="1800" spc="-5" dirty="0">
                <a:latin typeface="Times New Roman"/>
                <a:cs typeface="Times New Roman"/>
              </a:rPr>
              <a:t>del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D.Lgs. n.</a:t>
            </a:r>
            <a:r>
              <a:rPr sz="1800" dirty="0">
                <a:latin typeface="Times New Roman"/>
                <a:cs typeface="Times New Roman"/>
              </a:rPr>
              <a:t> 50/2016.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26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15338" y="301244"/>
            <a:ext cx="630872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Rapporti</a:t>
            </a:r>
            <a:r>
              <a:rPr spc="-25" dirty="0"/>
              <a:t> </a:t>
            </a:r>
            <a:r>
              <a:rPr dirty="0"/>
              <a:t>tra</a:t>
            </a:r>
            <a:r>
              <a:rPr spc="-10" dirty="0"/>
              <a:t> procedure</a:t>
            </a:r>
            <a:r>
              <a:rPr spc="-15" dirty="0"/>
              <a:t> </a:t>
            </a:r>
            <a:r>
              <a:rPr dirty="0"/>
              <a:t>ordinarie</a:t>
            </a:r>
            <a:r>
              <a:rPr spc="-30" dirty="0"/>
              <a:t> </a:t>
            </a:r>
            <a:r>
              <a:rPr dirty="0"/>
              <a:t>e</a:t>
            </a:r>
            <a:r>
              <a:rPr spc="10" dirty="0"/>
              <a:t> </a:t>
            </a:r>
            <a:r>
              <a:rPr spc="-10" dirty="0"/>
              <a:t>procedure</a:t>
            </a:r>
            <a:r>
              <a:rPr spc="-20" dirty="0"/>
              <a:t> </a:t>
            </a:r>
            <a:r>
              <a:rPr spc="-5" dirty="0"/>
              <a:t>derogatorie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0200" y="1438097"/>
            <a:ext cx="8281670" cy="4251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715" algn="just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Il Decreto Legge 16 luglio 2020, </a:t>
            </a:r>
            <a:r>
              <a:rPr sz="1800" spc="-10" dirty="0">
                <a:latin typeface="Times New Roman"/>
                <a:cs typeface="Times New Roman"/>
              </a:rPr>
              <a:t>n. 76, </a:t>
            </a:r>
            <a:r>
              <a:rPr sz="1800" spc="-5" dirty="0">
                <a:latin typeface="Times New Roman"/>
                <a:cs typeface="Times New Roman"/>
              </a:rPr>
              <a:t>c.d. Decreto «Semplificazioni» prevede </a:t>
            </a:r>
            <a:r>
              <a:rPr sz="1800" dirty="0">
                <a:latin typeface="Times New Roman"/>
                <a:cs typeface="Times New Roman"/>
              </a:rPr>
              <a:t>alcune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procedure </a:t>
            </a:r>
            <a:r>
              <a:rPr sz="1800" spc="-5" dirty="0">
                <a:latin typeface="Times New Roman"/>
                <a:cs typeface="Times New Roman"/>
              </a:rPr>
              <a:t>derogatorie rispetto </a:t>
            </a:r>
            <a:r>
              <a:rPr sz="1800" dirty="0">
                <a:latin typeface="Times New Roman"/>
                <a:cs typeface="Times New Roman"/>
              </a:rPr>
              <a:t>alle </a:t>
            </a:r>
            <a:r>
              <a:rPr sz="1800" spc="-5" dirty="0">
                <a:latin typeface="Times New Roman"/>
                <a:cs typeface="Times New Roman"/>
              </a:rPr>
              <a:t>procedure ordinarie </a:t>
            </a:r>
            <a:r>
              <a:rPr sz="1800" dirty="0">
                <a:latin typeface="Times New Roman"/>
                <a:cs typeface="Times New Roman"/>
              </a:rPr>
              <a:t>di cui </a:t>
            </a:r>
            <a:r>
              <a:rPr sz="1800" spc="-5" dirty="0">
                <a:latin typeface="Times New Roman"/>
                <a:cs typeface="Times New Roman"/>
              </a:rPr>
              <a:t>al D.Lgs. </a:t>
            </a:r>
            <a:r>
              <a:rPr sz="1800" spc="-10" dirty="0">
                <a:latin typeface="Times New Roman"/>
                <a:cs typeface="Times New Roman"/>
              </a:rPr>
              <a:t>n. </a:t>
            </a:r>
            <a:r>
              <a:rPr sz="1800" spc="-5" dirty="0">
                <a:latin typeface="Times New Roman"/>
                <a:cs typeface="Times New Roman"/>
              </a:rPr>
              <a:t>50/2016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(di </a:t>
            </a:r>
            <a:r>
              <a:rPr sz="1800" dirty="0">
                <a:latin typeface="Times New Roman"/>
                <a:cs typeface="Times New Roman"/>
              </a:rPr>
              <a:t> seguito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Codice).</a:t>
            </a:r>
            <a:endParaRPr sz="18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particolare,</a:t>
            </a:r>
            <a:r>
              <a:rPr sz="1800" dirty="0">
                <a:latin typeface="Times New Roman"/>
                <a:cs typeface="Times New Roman"/>
              </a:rPr>
              <a:t> tali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deroghe,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quali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previste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dall’art.</a:t>
            </a:r>
            <a:r>
              <a:rPr sz="1800" dirty="0">
                <a:latin typeface="Times New Roman"/>
                <a:cs typeface="Times New Roman"/>
              </a:rPr>
              <a:t> 1,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comma</a:t>
            </a:r>
            <a:r>
              <a:rPr sz="1800" dirty="0">
                <a:latin typeface="Times New Roman"/>
                <a:cs typeface="Times New Roman"/>
              </a:rPr>
              <a:t> 1,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citato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D.L.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Semplificazioni,</a:t>
            </a:r>
            <a:r>
              <a:rPr sz="1800" dirty="0">
                <a:latin typeface="Times New Roman"/>
                <a:cs typeface="Times New Roman"/>
              </a:rPr>
              <a:t> ineriscono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procedure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sotto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soglia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comunitaria,</a:t>
            </a:r>
            <a:r>
              <a:rPr sz="1800" dirty="0">
                <a:latin typeface="Times New Roman"/>
                <a:cs typeface="Times New Roman"/>
              </a:rPr>
              <a:t> riducendo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due</a:t>
            </a:r>
            <a:r>
              <a:rPr sz="1800" dirty="0">
                <a:latin typeface="Times New Roman"/>
                <a:cs typeface="Times New Roman"/>
              </a:rPr>
              <a:t> -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affidamento diretto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procedura </a:t>
            </a:r>
            <a:r>
              <a:rPr sz="1800" dirty="0">
                <a:latin typeface="Times New Roman"/>
                <a:cs typeface="Times New Roman"/>
              </a:rPr>
              <a:t>negoziata senza pubblicazione di bando - le </a:t>
            </a:r>
            <a:r>
              <a:rPr sz="1800" spc="-5" dirty="0">
                <a:latin typeface="Times New Roman"/>
                <a:cs typeface="Times New Roman"/>
              </a:rPr>
              <a:t>tipologie </a:t>
            </a:r>
            <a:r>
              <a:rPr sz="1800" spc="-15" dirty="0">
                <a:latin typeface="Times New Roman"/>
                <a:cs typeface="Times New Roman"/>
              </a:rPr>
              <a:t>di 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affidamento, rispetto alle quattro </a:t>
            </a:r>
            <a:r>
              <a:rPr sz="1800" dirty="0">
                <a:latin typeface="Times New Roman"/>
                <a:cs typeface="Times New Roman"/>
              </a:rPr>
              <a:t>previste </a:t>
            </a:r>
            <a:r>
              <a:rPr sz="1800" spc="-5" dirty="0">
                <a:latin typeface="Times New Roman"/>
                <a:cs typeface="Times New Roman"/>
              </a:rPr>
              <a:t>dal Codice </a:t>
            </a:r>
            <a:r>
              <a:rPr sz="1800" spc="-10" dirty="0">
                <a:latin typeface="Times New Roman"/>
                <a:cs typeface="Times New Roman"/>
              </a:rPr>
              <a:t>(affidamento </a:t>
            </a:r>
            <a:r>
              <a:rPr sz="1800" dirty="0">
                <a:latin typeface="Times New Roman"/>
                <a:cs typeface="Times New Roman"/>
              </a:rPr>
              <a:t>diretto, </a:t>
            </a:r>
            <a:r>
              <a:rPr sz="1800" spc="-5" dirty="0">
                <a:latin typeface="Times New Roman"/>
                <a:cs typeface="Times New Roman"/>
              </a:rPr>
              <a:t>affidamento </a:t>
            </a:r>
            <a:r>
              <a:rPr sz="1800" dirty="0">
                <a:latin typeface="Times New Roman"/>
                <a:cs typeface="Times New Roman"/>
              </a:rPr>
              <a:t> diretto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previa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consultazione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mercato,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procedura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negoziata</a:t>
            </a:r>
            <a:r>
              <a:rPr sz="1800" dirty="0">
                <a:latin typeface="Times New Roman"/>
                <a:cs typeface="Times New Roman"/>
              </a:rPr>
              <a:t> senza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pubblicazione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di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bando,</a:t>
            </a:r>
            <a:r>
              <a:rPr sz="1800" spc="15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procedura</a:t>
            </a:r>
            <a:r>
              <a:rPr sz="1800" spc="1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aperta)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e,</a:t>
            </a:r>
            <a:r>
              <a:rPr sz="1800" spc="1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specificamente,</a:t>
            </a:r>
            <a:r>
              <a:rPr sz="1800" spc="1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come</a:t>
            </a:r>
            <a:r>
              <a:rPr sz="1800" spc="1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previsto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dal</a:t>
            </a:r>
            <a:r>
              <a:rPr sz="1800" spc="1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successivo</a:t>
            </a:r>
            <a:r>
              <a:rPr sz="1800" spc="1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comma</a:t>
            </a:r>
            <a:r>
              <a:rPr sz="1800" spc="1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2,</a:t>
            </a:r>
            <a:r>
              <a:rPr sz="1800" spc="1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lett.</a:t>
            </a:r>
            <a:endParaRPr sz="18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latin typeface="Times New Roman"/>
                <a:cs typeface="Times New Roman"/>
              </a:rPr>
              <a:t>a)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b)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medesimo</a:t>
            </a:r>
            <a:r>
              <a:rPr sz="1800" dirty="0">
                <a:latin typeface="Times New Roman"/>
                <a:cs typeface="Times New Roman"/>
              </a:rPr>
              <a:t> art.</a:t>
            </a:r>
            <a:r>
              <a:rPr sz="1800" spc="-25" dirty="0">
                <a:latin typeface="Times New Roman"/>
                <a:cs typeface="Times New Roman"/>
              </a:rPr>
              <a:t> 11.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su citata norma, </a:t>
            </a:r>
            <a:r>
              <a:rPr sz="1800" dirty="0">
                <a:latin typeface="Times New Roman"/>
                <a:cs typeface="Times New Roman"/>
              </a:rPr>
              <a:t>dal punto di </a:t>
            </a:r>
            <a:r>
              <a:rPr sz="1800" spc="-5" dirty="0">
                <a:latin typeface="Times New Roman"/>
                <a:cs typeface="Times New Roman"/>
              </a:rPr>
              <a:t>vista letterale, limita </a:t>
            </a:r>
            <a:r>
              <a:rPr sz="1800" dirty="0">
                <a:latin typeface="Times New Roman"/>
                <a:cs typeface="Times New Roman"/>
              </a:rPr>
              <a:t>alle indicate ipotesi </a:t>
            </a:r>
            <a:r>
              <a:rPr sz="1800" spc="-5" dirty="0">
                <a:latin typeface="Times New Roman"/>
                <a:cs typeface="Times New Roman"/>
              </a:rPr>
              <a:t>derogatorie, </a:t>
            </a:r>
            <a:r>
              <a:rPr sz="1800" dirty="0">
                <a:latin typeface="Times New Roman"/>
                <a:cs typeface="Times New Roman"/>
              </a:rPr>
              <a:t>le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modalità </a:t>
            </a:r>
            <a:r>
              <a:rPr sz="1800" spc="-5" dirty="0">
                <a:latin typeface="Times New Roman"/>
                <a:cs typeface="Times New Roman"/>
              </a:rPr>
              <a:t>procedurali per gli affidamenti rientranti nei </a:t>
            </a:r>
            <a:r>
              <a:rPr sz="1800" dirty="0">
                <a:latin typeface="Times New Roman"/>
                <a:cs typeface="Times New Roman"/>
              </a:rPr>
              <a:t>sopra </a:t>
            </a:r>
            <a:r>
              <a:rPr sz="1800" spc="-5" dirty="0">
                <a:latin typeface="Times New Roman"/>
                <a:cs typeface="Times New Roman"/>
              </a:rPr>
              <a:t>riportati limiti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valore,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quanto, </a:t>
            </a:r>
            <a:r>
              <a:rPr sz="1800" spc="-5" dirty="0">
                <a:latin typeface="Times New Roman"/>
                <a:cs typeface="Times New Roman"/>
              </a:rPr>
              <a:t>prevede </a:t>
            </a:r>
            <a:r>
              <a:rPr sz="1800" dirty="0">
                <a:latin typeface="Times New Roman"/>
                <a:cs typeface="Times New Roman"/>
              </a:rPr>
              <a:t>che </a:t>
            </a:r>
            <a:r>
              <a:rPr sz="1800" spc="-5" dirty="0">
                <a:latin typeface="Times New Roman"/>
                <a:cs typeface="Times New Roman"/>
              </a:rPr>
              <a:t>le </a:t>
            </a:r>
            <a:r>
              <a:rPr sz="1800" dirty="0">
                <a:latin typeface="Times New Roman"/>
                <a:cs typeface="Times New Roman"/>
              </a:rPr>
              <a:t>deroghe </a:t>
            </a:r>
            <a:r>
              <a:rPr sz="1800" spc="-5" dirty="0">
                <a:latin typeface="Times New Roman"/>
                <a:cs typeface="Times New Roman"/>
              </a:rPr>
              <a:t>“si </a:t>
            </a:r>
            <a:r>
              <a:rPr sz="1800" dirty="0">
                <a:latin typeface="Times New Roman"/>
                <a:cs typeface="Times New Roman"/>
              </a:rPr>
              <a:t>applicano” </a:t>
            </a:r>
            <a:r>
              <a:rPr sz="1800" spc="-10" dirty="0">
                <a:latin typeface="Times New Roman"/>
                <a:cs typeface="Times New Roman"/>
              </a:rPr>
              <a:t>per </a:t>
            </a:r>
            <a:r>
              <a:rPr sz="1800" dirty="0">
                <a:latin typeface="Times New Roman"/>
                <a:cs typeface="Times New Roman"/>
              </a:rPr>
              <a:t>le </a:t>
            </a:r>
            <a:r>
              <a:rPr sz="1800" spc="-5" dirty="0">
                <a:latin typeface="Times New Roman"/>
                <a:cs typeface="Times New Roman"/>
              </a:rPr>
              <a:t>procedure </a:t>
            </a:r>
            <a:r>
              <a:rPr sz="1800" dirty="0">
                <a:latin typeface="Times New Roman"/>
                <a:cs typeface="Times New Roman"/>
              </a:rPr>
              <a:t>il cui </a:t>
            </a:r>
            <a:r>
              <a:rPr sz="1800" spc="-5" dirty="0">
                <a:latin typeface="Times New Roman"/>
                <a:cs typeface="Times New Roman"/>
              </a:rPr>
              <a:t>atto </a:t>
            </a:r>
            <a:r>
              <a:rPr sz="1800" dirty="0">
                <a:latin typeface="Times New Roman"/>
                <a:cs typeface="Times New Roman"/>
              </a:rPr>
              <a:t>di avvio (o atto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equivalente)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sia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adottato entro il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31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dicembre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2021,</a:t>
            </a:r>
            <a:r>
              <a:rPr sz="1800" dirty="0">
                <a:latin typeface="Times New Roman"/>
                <a:cs typeface="Times New Roman"/>
              </a:rPr>
              <a:t> 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non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contiene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richiamo</a:t>
            </a:r>
            <a:r>
              <a:rPr sz="1800" dirty="0">
                <a:latin typeface="Times New Roman"/>
                <a:cs typeface="Times New Roman"/>
              </a:rPr>
              <a:t> alle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procedure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ordinarie,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quale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previsto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dall’art.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36, </a:t>
            </a:r>
            <a:r>
              <a:rPr sz="1800" spc="-5" dirty="0">
                <a:latin typeface="Times New Roman"/>
                <a:cs typeface="Times New Roman"/>
              </a:rPr>
              <a:t>comma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2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Codice.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27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86332" y="489584"/>
            <a:ext cx="630809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Rapporti</a:t>
            </a:r>
            <a:r>
              <a:rPr spc="-30" dirty="0"/>
              <a:t> </a:t>
            </a:r>
            <a:r>
              <a:rPr dirty="0"/>
              <a:t>tra</a:t>
            </a:r>
            <a:r>
              <a:rPr spc="-10" dirty="0"/>
              <a:t> procedure</a:t>
            </a:r>
            <a:r>
              <a:rPr spc="-15" dirty="0"/>
              <a:t> </a:t>
            </a:r>
            <a:r>
              <a:rPr dirty="0"/>
              <a:t>ordinarie</a:t>
            </a:r>
            <a:r>
              <a:rPr spc="-30" dirty="0"/>
              <a:t> </a:t>
            </a:r>
            <a:r>
              <a:rPr dirty="0"/>
              <a:t>e</a:t>
            </a:r>
            <a:r>
              <a:rPr spc="10" dirty="0"/>
              <a:t> </a:t>
            </a:r>
            <a:r>
              <a:rPr spc="-10" dirty="0"/>
              <a:t>procedure</a:t>
            </a:r>
            <a:r>
              <a:rPr spc="-20" dirty="0"/>
              <a:t> </a:t>
            </a:r>
            <a:r>
              <a:rPr spc="-5" dirty="0"/>
              <a:t>derogatorie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02437" y="1150365"/>
            <a:ext cx="8413750" cy="47999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Ciò posto, </a:t>
            </a:r>
            <a:r>
              <a:rPr sz="1800" spc="-5" dirty="0">
                <a:latin typeface="Times New Roman"/>
                <a:cs typeface="Times New Roman"/>
              </a:rPr>
              <a:t>occorre </a:t>
            </a:r>
            <a:r>
              <a:rPr sz="1800" dirty="0">
                <a:latin typeface="Times New Roman"/>
                <a:cs typeface="Times New Roman"/>
              </a:rPr>
              <a:t>chiedersi </a:t>
            </a:r>
            <a:r>
              <a:rPr sz="1800" spc="-5" dirty="0">
                <a:latin typeface="Times New Roman"/>
                <a:cs typeface="Times New Roman"/>
              </a:rPr>
              <a:t>se le </a:t>
            </a:r>
            <a:r>
              <a:rPr sz="1800" dirty="0">
                <a:latin typeface="Times New Roman"/>
                <a:cs typeface="Times New Roman"/>
              </a:rPr>
              <a:t>Stazioni </a:t>
            </a:r>
            <a:r>
              <a:rPr sz="1800" spc="-5" dirty="0">
                <a:latin typeface="Times New Roman"/>
                <a:cs typeface="Times New Roman"/>
              </a:rPr>
              <a:t>appaltanti </a:t>
            </a:r>
            <a:r>
              <a:rPr sz="1800" dirty="0">
                <a:latin typeface="Times New Roman"/>
                <a:cs typeface="Times New Roman"/>
              </a:rPr>
              <a:t>possano applicare – durante il periodo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temporale </a:t>
            </a:r>
            <a:r>
              <a:rPr sz="1800" spc="-5" dirty="0">
                <a:latin typeface="Times New Roman"/>
                <a:cs typeface="Times New Roman"/>
              </a:rPr>
              <a:t>di vigenza della su richiamata normativa </a:t>
            </a:r>
            <a:r>
              <a:rPr sz="1800" dirty="0">
                <a:latin typeface="Times New Roman"/>
                <a:cs typeface="Times New Roman"/>
              </a:rPr>
              <a:t>- le </a:t>
            </a:r>
            <a:r>
              <a:rPr sz="1800" spc="-5" dirty="0">
                <a:latin typeface="Times New Roman"/>
                <a:cs typeface="Times New Roman"/>
              </a:rPr>
              <a:t>procedure ordinarie anziché </a:t>
            </a:r>
            <a:r>
              <a:rPr sz="1800" dirty="0">
                <a:latin typeface="Times New Roman"/>
                <a:cs typeface="Times New Roman"/>
              </a:rPr>
              <a:t>quelle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deroga,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nell’ottica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favorire</a:t>
            </a:r>
            <a:r>
              <a:rPr sz="1800" dirty="0">
                <a:latin typeface="Times New Roman"/>
                <a:cs typeface="Times New Roman"/>
              </a:rPr>
              <a:t> 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trasparenza</a:t>
            </a:r>
            <a:r>
              <a:rPr sz="1800" dirty="0">
                <a:latin typeface="Times New Roman"/>
                <a:cs typeface="Times New Roman"/>
              </a:rPr>
              <a:t> 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più</a:t>
            </a:r>
            <a:r>
              <a:rPr sz="1800" dirty="0">
                <a:latin typeface="Times New Roman"/>
                <a:cs typeface="Times New Roman"/>
              </a:rPr>
              <a:t> ampia</a:t>
            </a:r>
            <a:r>
              <a:rPr sz="1800" spc="4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partecipazione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degli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operatori,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modo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coniugare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l’efficienza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legalità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tutela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concorrenza.</a:t>
            </a:r>
            <a:endParaRPr sz="18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A </a:t>
            </a:r>
            <a:r>
              <a:rPr sz="1800" dirty="0">
                <a:latin typeface="Times New Roman"/>
                <a:cs typeface="Times New Roman"/>
              </a:rPr>
              <a:t>tal proposito occorre </a:t>
            </a:r>
            <a:r>
              <a:rPr sz="1800" spc="-5" dirty="0">
                <a:latin typeface="Times New Roman"/>
                <a:cs typeface="Times New Roman"/>
              </a:rPr>
              <a:t>considerare, </a:t>
            </a:r>
            <a:r>
              <a:rPr sz="1800" dirty="0">
                <a:latin typeface="Times New Roman"/>
                <a:cs typeface="Times New Roman"/>
              </a:rPr>
              <a:t>in primo </a:t>
            </a:r>
            <a:r>
              <a:rPr sz="1800" spc="-5" dirty="0">
                <a:latin typeface="Times New Roman"/>
                <a:cs typeface="Times New Roman"/>
              </a:rPr>
              <a:t>luogo, </a:t>
            </a:r>
            <a:r>
              <a:rPr sz="1800" dirty="0">
                <a:latin typeface="Times New Roman"/>
                <a:cs typeface="Times New Roman"/>
              </a:rPr>
              <a:t>che le </a:t>
            </a:r>
            <a:r>
              <a:rPr sz="1800" spc="-5" dirty="0">
                <a:latin typeface="Times New Roman"/>
                <a:cs typeface="Times New Roman"/>
              </a:rPr>
              <a:t>predette procedure in </a:t>
            </a:r>
            <a:r>
              <a:rPr sz="1800" dirty="0">
                <a:latin typeface="Times New Roman"/>
                <a:cs typeface="Times New Roman"/>
              </a:rPr>
              <a:t>deroga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trovano il loro </a:t>
            </a:r>
            <a:r>
              <a:rPr sz="1800" spc="-5" dirty="0">
                <a:latin typeface="Times New Roman"/>
                <a:cs typeface="Times New Roman"/>
              </a:rPr>
              <a:t>fondamento nella </a:t>
            </a:r>
            <a:r>
              <a:rPr sz="1800" dirty="0">
                <a:latin typeface="Times New Roman"/>
                <a:cs typeface="Times New Roman"/>
              </a:rPr>
              <a:t>ragione </a:t>
            </a:r>
            <a:r>
              <a:rPr sz="1800" spc="-5" dirty="0">
                <a:latin typeface="Times New Roman"/>
                <a:cs typeface="Times New Roman"/>
              </a:rPr>
              <a:t>ispiratrice del </a:t>
            </a:r>
            <a:r>
              <a:rPr sz="1800" dirty="0">
                <a:latin typeface="Times New Roman"/>
                <a:cs typeface="Times New Roman"/>
              </a:rPr>
              <a:t>citato </a:t>
            </a:r>
            <a:r>
              <a:rPr sz="1800" spc="-5" dirty="0">
                <a:latin typeface="Times New Roman"/>
                <a:cs typeface="Times New Roman"/>
              </a:rPr>
              <a:t>D.L. Semplificazioni -quale </a:t>
            </a:r>
            <a:r>
              <a:rPr sz="1800" dirty="0">
                <a:latin typeface="Times New Roman"/>
                <a:cs typeface="Times New Roman"/>
              </a:rPr>
              <a:t> prevista</a:t>
            </a:r>
            <a:r>
              <a:rPr sz="1800" spc="1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nella</a:t>
            </a:r>
            <a:r>
              <a:rPr sz="1800" spc="1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relativa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Relazione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Illustrativa</a:t>
            </a:r>
            <a:r>
              <a:rPr sz="1800" spc="1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</a:t>
            </a:r>
            <a:r>
              <a:rPr sz="1800" spc="1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Parlamento-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ossia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nella</a:t>
            </a:r>
            <a:r>
              <a:rPr sz="1800" spc="1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necessità</a:t>
            </a:r>
            <a:r>
              <a:rPr sz="1800" spc="1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1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urgenza </a:t>
            </a:r>
            <a:r>
              <a:rPr sz="1800" spc="-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realizzare</a:t>
            </a:r>
            <a:r>
              <a:rPr sz="1800" dirty="0">
                <a:latin typeface="Times New Roman"/>
                <a:cs typeface="Times New Roman"/>
              </a:rPr>
              <a:t> un’accelerazione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degli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investimenti</a:t>
            </a:r>
            <a:r>
              <a:rPr sz="1800" dirty="0">
                <a:latin typeface="Times New Roman"/>
                <a:cs typeface="Times New Roman"/>
              </a:rPr>
              <a:t> 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infrastrutture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attraverso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semplificazione delle </a:t>
            </a:r>
            <a:r>
              <a:rPr sz="1800" spc="-5" dirty="0">
                <a:latin typeface="Times New Roman"/>
                <a:cs typeface="Times New Roman"/>
              </a:rPr>
              <a:t>procedure in </a:t>
            </a:r>
            <a:r>
              <a:rPr sz="1800" dirty="0">
                <a:latin typeface="Times New Roman"/>
                <a:cs typeface="Times New Roman"/>
              </a:rPr>
              <a:t>materia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contratti </a:t>
            </a:r>
            <a:r>
              <a:rPr sz="1800" dirty="0">
                <a:latin typeface="Times New Roman"/>
                <a:cs typeface="Times New Roman"/>
              </a:rPr>
              <a:t>pubblici </a:t>
            </a:r>
            <a:r>
              <a:rPr sz="1800" spc="-5" dirty="0">
                <a:latin typeface="Times New Roman"/>
                <a:cs typeface="Times New Roman"/>
              </a:rPr>
              <a:t>nell’ottica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contrastare </a:t>
            </a:r>
            <a:r>
              <a:rPr sz="1800" spc="-10" dirty="0">
                <a:latin typeface="Times New Roman"/>
                <a:cs typeface="Times New Roman"/>
              </a:rPr>
              <a:t>le 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ricadute </a:t>
            </a:r>
            <a:r>
              <a:rPr sz="1800" spc="-5" dirty="0">
                <a:latin typeface="Times New Roman"/>
                <a:cs typeface="Times New Roman"/>
              </a:rPr>
              <a:t>economiche conseguenti all'emergenza </a:t>
            </a:r>
            <a:r>
              <a:rPr sz="1800" dirty="0">
                <a:latin typeface="Times New Roman"/>
                <a:cs typeface="Times New Roman"/>
              </a:rPr>
              <a:t>epidemiologica provocata </a:t>
            </a:r>
            <a:r>
              <a:rPr sz="1800" spc="-5" dirty="0">
                <a:latin typeface="Times New Roman"/>
                <a:cs typeface="Times New Roman"/>
              </a:rPr>
              <a:t>dal Covid-19, </a:t>
            </a:r>
            <a:r>
              <a:rPr sz="1800" dirty="0">
                <a:latin typeface="Times New Roman"/>
                <a:cs typeface="Times New Roman"/>
              </a:rPr>
              <a:t> senza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costituire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pregiudizio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 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presidi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legalità.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Occorre </a:t>
            </a:r>
            <a:r>
              <a:rPr sz="1800" dirty="0">
                <a:latin typeface="Times New Roman"/>
                <a:cs typeface="Times New Roman"/>
              </a:rPr>
              <a:t>poi </a:t>
            </a:r>
            <a:r>
              <a:rPr sz="1800" spc="-5" dirty="0">
                <a:latin typeface="Times New Roman"/>
                <a:cs typeface="Times New Roman"/>
              </a:rPr>
              <a:t>operare </a:t>
            </a:r>
            <a:r>
              <a:rPr sz="1800" dirty="0">
                <a:latin typeface="Times New Roman"/>
                <a:cs typeface="Times New Roman"/>
              </a:rPr>
              <a:t>una </a:t>
            </a:r>
            <a:r>
              <a:rPr sz="1800" spc="-5" dirty="0">
                <a:latin typeface="Times New Roman"/>
                <a:cs typeface="Times New Roman"/>
              </a:rPr>
              <a:t>lettura della disciplina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esame che tenga </a:t>
            </a:r>
            <a:r>
              <a:rPr sz="1800" dirty="0">
                <a:latin typeface="Times New Roman"/>
                <a:cs typeface="Times New Roman"/>
              </a:rPr>
              <a:t>conto </a:t>
            </a:r>
            <a:r>
              <a:rPr sz="1800" spc="-5" dirty="0">
                <a:latin typeface="Times New Roman"/>
                <a:cs typeface="Times New Roman"/>
              </a:rPr>
              <a:t>del contesto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normativo</a:t>
            </a:r>
            <a:r>
              <a:rPr sz="1800" dirty="0">
                <a:latin typeface="Times New Roman"/>
                <a:cs typeface="Times New Roman"/>
              </a:rPr>
              <a:t> 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cui</a:t>
            </a:r>
            <a:r>
              <a:rPr sz="1800" dirty="0">
                <a:latin typeface="Times New Roman"/>
                <a:cs typeface="Times New Roman"/>
              </a:rPr>
              <a:t> è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inserita,</a:t>
            </a:r>
            <a:r>
              <a:rPr sz="1800" dirty="0">
                <a:latin typeface="Times New Roman"/>
                <a:cs typeface="Times New Roman"/>
              </a:rPr>
              <a:t> ed 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particolare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dell’art.</a:t>
            </a:r>
            <a:r>
              <a:rPr sz="1800" dirty="0">
                <a:latin typeface="Times New Roman"/>
                <a:cs typeface="Times New Roman"/>
              </a:rPr>
              <a:t> 36 </a:t>
            </a:r>
            <a:r>
              <a:rPr sz="1800" spc="-5" dirty="0">
                <a:latin typeface="Times New Roman"/>
                <a:cs typeface="Times New Roman"/>
              </a:rPr>
              <a:t>comma</a:t>
            </a:r>
            <a:r>
              <a:rPr sz="1800" dirty="0">
                <a:latin typeface="Times New Roman"/>
                <a:cs typeface="Times New Roman"/>
              </a:rPr>
              <a:t> 1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Codice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–</a:t>
            </a:r>
            <a:r>
              <a:rPr sz="1800" spc="4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non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derogato dal </a:t>
            </a:r>
            <a:r>
              <a:rPr sz="1800" spc="-5" dirty="0">
                <a:latin typeface="Times New Roman"/>
                <a:cs typeface="Times New Roman"/>
              </a:rPr>
              <a:t>su </a:t>
            </a:r>
            <a:r>
              <a:rPr sz="1800" dirty="0">
                <a:latin typeface="Times New Roman"/>
                <a:cs typeface="Times New Roman"/>
              </a:rPr>
              <a:t>citato art. 1, </a:t>
            </a:r>
            <a:r>
              <a:rPr sz="1800" spc="-10" dirty="0">
                <a:latin typeface="Times New Roman"/>
                <a:cs typeface="Times New Roman"/>
              </a:rPr>
              <a:t>comma </a:t>
            </a:r>
            <a:r>
              <a:rPr sz="1800" dirty="0">
                <a:latin typeface="Times New Roman"/>
                <a:cs typeface="Times New Roman"/>
              </a:rPr>
              <a:t>1 del </a:t>
            </a:r>
            <a:r>
              <a:rPr sz="1800" spc="-5" dirty="0">
                <a:latin typeface="Times New Roman"/>
                <a:cs typeface="Times New Roman"/>
              </a:rPr>
              <a:t>D.L. Semplificazioni </a:t>
            </a:r>
            <a:r>
              <a:rPr sz="1800" dirty="0">
                <a:latin typeface="Times New Roman"/>
                <a:cs typeface="Times New Roman"/>
              </a:rPr>
              <a:t>– </a:t>
            </a:r>
            <a:r>
              <a:rPr sz="1800" spc="-5" dirty="0">
                <a:latin typeface="Times New Roman"/>
                <a:cs typeface="Times New Roman"/>
              </a:rPr>
              <a:t>che </a:t>
            </a:r>
            <a:r>
              <a:rPr sz="1800" dirty="0">
                <a:latin typeface="Times New Roman"/>
                <a:cs typeface="Times New Roman"/>
              </a:rPr>
              <a:t>prevede </a:t>
            </a:r>
            <a:r>
              <a:rPr sz="1800" spc="-5" dirty="0">
                <a:latin typeface="Times New Roman"/>
                <a:cs typeface="Times New Roman"/>
              </a:rPr>
              <a:t>il rispetto </a:t>
            </a:r>
            <a:r>
              <a:rPr sz="1800" dirty="0">
                <a:latin typeface="Times New Roman"/>
                <a:cs typeface="Times New Roman"/>
              </a:rPr>
              <a:t> nelle procedure </a:t>
            </a:r>
            <a:r>
              <a:rPr sz="1800" spc="-5" dirty="0">
                <a:latin typeface="Times New Roman"/>
                <a:cs typeface="Times New Roman"/>
              </a:rPr>
              <a:t>sotto-soglia, oltre </a:t>
            </a:r>
            <a:r>
              <a:rPr sz="1800" dirty="0">
                <a:latin typeface="Times New Roman"/>
                <a:cs typeface="Times New Roman"/>
              </a:rPr>
              <a:t>che del </a:t>
            </a:r>
            <a:r>
              <a:rPr sz="1800" spc="-5" dirty="0">
                <a:latin typeface="Times New Roman"/>
                <a:cs typeface="Times New Roman"/>
              </a:rPr>
              <a:t>principio di rotazione, </a:t>
            </a:r>
            <a:r>
              <a:rPr sz="1800" dirty="0">
                <a:latin typeface="Times New Roman"/>
                <a:cs typeface="Times New Roman"/>
              </a:rPr>
              <a:t>dei </a:t>
            </a:r>
            <a:r>
              <a:rPr sz="1800" spc="-5" dirty="0">
                <a:latin typeface="Times New Roman"/>
                <a:cs typeface="Times New Roman"/>
              </a:rPr>
              <a:t>principi di cui all’art. </a:t>
            </a:r>
            <a:r>
              <a:rPr sz="1800" dirty="0">
                <a:latin typeface="Times New Roman"/>
                <a:cs typeface="Times New Roman"/>
              </a:rPr>
              <a:t> 30, </a:t>
            </a:r>
            <a:r>
              <a:rPr sz="1800" spc="-5" dirty="0">
                <a:latin typeface="Times New Roman"/>
                <a:cs typeface="Times New Roman"/>
              </a:rPr>
              <a:t>comma </a:t>
            </a:r>
            <a:r>
              <a:rPr sz="1800" dirty="0">
                <a:latin typeface="Times New Roman"/>
                <a:cs typeface="Times New Roman"/>
              </a:rPr>
              <a:t>1 </a:t>
            </a:r>
            <a:r>
              <a:rPr sz="1800" spc="-5" dirty="0">
                <a:latin typeface="Times New Roman"/>
                <a:cs typeface="Times New Roman"/>
              </a:rPr>
              <a:t>del </a:t>
            </a:r>
            <a:r>
              <a:rPr sz="1800" dirty="0">
                <a:latin typeface="Times New Roman"/>
                <a:cs typeface="Times New Roman"/>
              </a:rPr>
              <a:t>Codice </a:t>
            </a:r>
            <a:r>
              <a:rPr sz="1800" spc="-5" dirty="0">
                <a:latin typeface="Times New Roman"/>
                <a:cs typeface="Times New Roman"/>
              </a:rPr>
              <a:t>(economicità, efficacia, tempestività, correttezza, ma anche libera </a:t>
            </a:r>
            <a:r>
              <a:rPr sz="1800" dirty="0">
                <a:latin typeface="Times New Roman"/>
                <a:cs typeface="Times New Roman"/>
              </a:rPr>
              <a:t> concorrenza,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non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discriminazione,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trasparenza,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proporzionalità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pubblicità).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28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50391" y="525526"/>
            <a:ext cx="630809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Rapporti</a:t>
            </a:r>
            <a:r>
              <a:rPr spc="-30" dirty="0"/>
              <a:t> </a:t>
            </a:r>
            <a:r>
              <a:rPr dirty="0"/>
              <a:t>tra</a:t>
            </a:r>
            <a:r>
              <a:rPr spc="-10" dirty="0"/>
              <a:t> procedure</a:t>
            </a:r>
            <a:r>
              <a:rPr spc="-15" dirty="0"/>
              <a:t> </a:t>
            </a:r>
            <a:r>
              <a:rPr dirty="0"/>
              <a:t>ordinarie</a:t>
            </a:r>
            <a:r>
              <a:rPr spc="-30" dirty="0"/>
              <a:t> </a:t>
            </a:r>
            <a:r>
              <a:rPr dirty="0"/>
              <a:t>e</a:t>
            </a:r>
            <a:r>
              <a:rPr spc="10" dirty="0"/>
              <a:t> </a:t>
            </a:r>
            <a:r>
              <a:rPr spc="-10" dirty="0"/>
              <a:t>procedure</a:t>
            </a:r>
            <a:r>
              <a:rPr spc="-20" dirty="0"/>
              <a:t> </a:t>
            </a:r>
            <a:r>
              <a:rPr spc="-5" dirty="0"/>
              <a:t>derogatorie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0200" y="1150365"/>
            <a:ext cx="8281034" cy="4909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715" algn="just">
              <a:lnSpc>
                <a:spcPct val="100000"/>
              </a:lnSpc>
              <a:spcBef>
                <a:spcPts val="100"/>
              </a:spcBef>
            </a:pPr>
            <a:r>
              <a:rPr sz="1800" spc="-30" dirty="0">
                <a:latin typeface="Times New Roman"/>
                <a:cs typeface="Times New Roman"/>
              </a:rPr>
              <a:t>Tali </a:t>
            </a:r>
            <a:r>
              <a:rPr sz="1800" spc="-5" dirty="0">
                <a:latin typeface="Times New Roman"/>
                <a:cs typeface="Times New Roman"/>
              </a:rPr>
              <a:t>richiamati principi, tutt’ora </a:t>
            </a:r>
            <a:r>
              <a:rPr sz="1800" dirty="0">
                <a:latin typeface="Times New Roman"/>
                <a:cs typeface="Times New Roman"/>
              </a:rPr>
              <a:t>pienamente </a:t>
            </a:r>
            <a:r>
              <a:rPr sz="1800" spc="-5" dirty="0">
                <a:latin typeface="Times New Roman"/>
                <a:cs typeface="Times New Roman"/>
              </a:rPr>
              <a:t>vigenti, </a:t>
            </a:r>
            <a:r>
              <a:rPr sz="1800" dirty="0">
                <a:latin typeface="Times New Roman"/>
                <a:cs typeface="Times New Roman"/>
              </a:rPr>
              <a:t>non solo non ostano </a:t>
            </a:r>
            <a:r>
              <a:rPr sz="1800" spc="-5" dirty="0">
                <a:latin typeface="Times New Roman"/>
                <a:cs typeface="Times New Roman"/>
              </a:rPr>
              <a:t>all’espletamento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 </a:t>
            </a:r>
            <a:r>
              <a:rPr sz="1800" dirty="0">
                <a:latin typeface="Times New Roman"/>
                <a:cs typeface="Times New Roman"/>
              </a:rPr>
              <a:t>procedure </a:t>
            </a:r>
            <a:r>
              <a:rPr sz="1800" spc="-5" dirty="0">
                <a:latin typeface="Times New Roman"/>
                <a:cs typeface="Times New Roman"/>
              </a:rPr>
              <a:t>ordinarie </a:t>
            </a:r>
            <a:r>
              <a:rPr sz="1800" spc="-10" dirty="0">
                <a:latin typeface="Times New Roman"/>
                <a:cs typeface="Times New Roman"/>
              </a:rPr>
              <a:t>ma </a:t>
            </a:r>
            <a:r>
              <a:rPr sz="1800" spc="-5" dirty="0">
                <a:latin typeface="Times New Roman"/>
                <a:cs typeface="Times New Roman"/>
              </a:rPr>
              <a:t>anzi, costituiscono diretta declinazione </a:t>
            </a:r>
            <a:r>
              <a:rPr sz="1800" dirty="0">
                <a:latin typeface="Times New Roman"/>
                <a:cs typeface="Times New Roman"/>
              </a:rPr>
              <a:t>dei </a:t>
            </a:r>
            <a:r>
              <a:rPr sz="1800" spc="-5" dirty="0">
                <a:latin typeface="Times New Roman"/>
                <a:cs typeface="Times New Roman"/>
              </a:rPr>
              <a:t>principi di </a:t>
            </a:r>
            <a:r>
              <a:rPr sz="1800" i="1" dirty="0">
                <a:latin typeface="Times New Roman"/>
                <a:cs typeface="Times New Roman"/>
              </a:rPr>
              <a:t>favor 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partecipationis</a:t>
            </a:r>
            <a:r>
              <a:rPr sz="1800" dirty="0">
                <a:latin typeface="Times New Roman"/>
                <a:cs typeface="Times New Roman"/>
              </a:rPr>
              <a:t>,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concorrenza 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parità di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trattamento.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Non </a:t>
            </a:r>
            <a:r>
              <a:rPr sz="1800" dirty="0">
                <a:latin typeface="Times New Roman"/>
                <a:cs typeface="Times New Roman"/>
              </a:rPr>
              <a:t>risultano </a:t>
            </a:r>
            <a:r>
              <a:rPr sz="1800" spc="-5" dirty="0">
                <a:latin typeface="Times New Roman"/>
                <a:cs typeface="Times New Roman"/>
              </a:rPr>
              <a:t>peraltro abrogate dal </a:t>
            </a:r>
            <a:r>
              <a:rPr sz="1800" dirty="0">
                <a:latin typeface="Times New Roman"/>
                <a:cs typeface="Times New Roman"/>
              </a:rPr>
              <a:t>citato </a:t>
            </a:r>
            <a:r>
              <a:rPr sz="1800" spc="-5" dirty="0">
                <a:latin typeface="Times New Roman"/>
                <a:cs typeface="Times New Roman"/>
              </a:rPr>
              <a:t>D.L. </a:t>
            </a:r>
            <a:r>
              <a:rPr sz="1800" spc="-10" dirty="0">
                <a:latin typeface="Times New Roman"/>
                <a:cs typeface="Times New Roman"/>
              </a:rPr>
              <a:t>n. </a:t>
            </a:r>
            <a:r>
              <a:rPr sz="1800" dirty="0">
                <a:latin typeface="Times New Roman"/>
                <a:cs typeface="Times New Roman"/>
              </a:rPr>
              <a:t>76/2020 </a:t>
            </a:r>
            <a:r>
              <a:rPr sz="1800" spc="-5" dirty="0">
                <a:latin typeface="Times New Roman"/>
                <a:cs typeface="Times New Roman"/>
              </a:rPr>
              <a:t>le disposizioni </a:t>
            </a:r>
            <a:r>
              <a:rPr sz="1800" dirty="0">
                <a:latin typeface="Times New Roman"/>
                <a:cs typeface="Times New Roman"/>
              </a:rPr>
              <a:t>del Codice che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disciplinano</a:t>
            </a:r>
            <a:r>
              <a:rPr sz="1800" dirty="0">
                <a:latin typeface="Times New Roman"/>
                <a:cs typeface="Times New Roman"/>
              </a:rPr>
              <a:t> le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procedure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ordinarie.</a:t>
            </a:r>
            <a:r>
              <a:rPr sz="1800" dirty="0">
                <a:latin typeface="Times New Roman"/>
                <a:cs typeface="Times New Roman"/>
              </a:rPr>
              <a:t> Il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legislatore</a:t>
            </a:r>
            <a:r>
              <a:rPr sz="1800" dirty="0">
                <a:latin typeface="Times New Roman"/>
                <a:cs typeface="Times New Roman"/>
              </a:rPr>
              <a:t> con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l’entrata</a:t>
            </a:r>
            <a:r>
              <a:rPr sz="1800" dirty="0">
                <a:latin typeface="Times New Roman"/>
                <a:cs typeface="Times New Roman"/>
              </a:rPr>
              <a:t> 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vigore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dirty="0">
                <a:latin typeface="Times New Roman"/>
                <a:cs typeface="Times New Roman"/>
              </a:rPr>
              <a:t> decreto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semplificazioni,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ha</a:t>
            </a:r>
            <a:r>
              <a:rPr sz="1800" dirty="0">
                <a:latin typeface="Times New Roman"/>
                <a:cs typeface="Times New Roman"/>
              </a:rPr>
              <a:t> attribuito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interesse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preminente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all’esigenza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</a:t>
            </a:r>
            <a:r>
              <a:rPr sz="1800" dirty="0">
                <a:latin typeface="Times New Roman"/>
                <a:cs typeface="Times New Roman"/>
              </a:rPr>
              <a:t> accelerare</a:t>
            </a:r>
            <a:r>
              <a:rPr sz="1800" spc="45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gli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affidamenti</a:t>
            </a:r>
            <a:r>
              <a:rPr sz="1800" dirty="0">
                <a:latin typeface="Times New Roman"/>
                <a:cs typeface="Times New Roman"/>
              </a:rPr>
              <a:t> ed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incentivare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gli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investimenti.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25" dirty="0">
                <a:latin typeface="Times New Roman"/>
                <a:cs typeface="Times New Roman"/>
              </a:rPr>
              <a:t>Tenuto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necessariamente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conto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4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quanto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sopra, </a:t>
            </a:r>
            <a:r>
              <a:rPr sz="1800" b="1" spc="-5" dirty="0">
                <a:latin typeface="Times New Roman"/>
                <a:cs typeface="Times New Roman"/>
              </a:rPr>
              <a:t>si ritiene che le stazioni appaltanti potranno </a:t>
            </a:r>
            <a:r>
              <a:rPr sz="1800" b="1" spc="-10" dirty="0">
                <a:latin typeface="Times New Roman"/>
                <a:cs typeface="Times New Roman"/>
              </a:rPr>
              <a:t>procedere </a:t>
            </a:r>
            <a:r>
              <a:rPr sz="1800" b="1" spc="-5" dirty="0">
                <a:latin typeface="Times New Roman"/>
                <a:cs typeface="Times New Roman"/>
              </a:rPr>
              <a:t>all’affidamento </a:t>
            </a:r>
            <a:r>
              <a:rPr sz="1800" b="1" dirty="0">
                <a:latin typeface="Times New Roman"/>
                <a:cs typeface="Times New Roman"/>
              </a:rPr>
              <a:t>dei 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contratti</a:t>
            </a:r>
            <a:r>
              <a:rPr sz="1800" b="1" spc="22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sottosoglia</a:t>
            </a:r>
            <a:r>
              <a:rPr sz="1800" b="1" spc="22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anche</a:t>
            </a:r>
            <a:r>
              <a:rPr sz="1800" b="1" spc="229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tramite</a:t>
            </a:r>
            <a:r>
              <a:rPr sz="1800" b="1" spc="22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procedure</a:t>
            </a:r>
            <a:r>
              <a:rPr sz="1800" b="1" spc="22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ordinarie</a:t>
            </a:r>
            <a:r>
              <a:rPr sz="1800" b="1" spc="229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(aperte</a:t>
            </a:r>
            <a:r>
              <a:rPr sz="1800" b="1" spc="22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o</a:t>
            </a:r>
            <a:r>
              <a:rPr sz="1800" b="1" spc="22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ristrette),</a:t>
            </a:r>
            <a:r>
              <a:rPr sz="1800" b="1" spc="229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purché </a:t>
            </a:r>
            <a:r>
              <a:rPr sz="1800" b="1" spc="-44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ciò </a:t>
            </a:r>
            <a:r>
              <a:rPr sz="1800" b="1" spc="-5" dirty="0">
                <a:latin typeface="Times New Roman"/>
                <a:cs typeface="Times New Roman"/>
              </a:rPr>
              <a:t>avvenga </a:t>
            </a:r>
            <a:r>
              <a:rPr sz="1800" b="1" spc="-10" dirty="0">
                <a:latin typeface="Times New Roman"/>
                <a:cs typeface="Times New Roman"/>
              </a:rPr>
              <a:t>previa </a:t>
            </a:r>
            <a:r>
              <a:rPr sz="1800" b="1" spc="-5" dirty="0">
                <a:latin typeface="Times New Roman"/>
                <a:cs typeface="Times New Roman"/>
              </a:rPr>
              <a:t>motivazione da </a:t>
            </a:r>
            <a:r>
              <a:rPr sz="1800" b="1" dirty="0">
                <a:latin typeface="Times New Roman"/>
                <a:cs typeface="Times New Roman"/>
              </a:rPr>
              <a:t>parte </a:t>
            </a:r>
            <a:r>
              <a:rPr sz="1800" b="1" spc="-5" dirty="0">
                <a:latin typeface="Times New Roman"/>
                <a:cs typeface="Times New Roman"/>
              </a:rPr>
              <a:t>della SA nonché nel rispetto dei tempi 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scanditi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in</a:t>
            </a:r>
            <a:r>
              <a:rPr sz="1800" b="1" dirty="0">
                <a:latin typeface="Times New Roman"/>
                <a:cs typeface="Times New Roman"/>
              </a:rPr>
              <a:t> maniera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espressa</a:t>
            </a:r>
            <a:r>
              <a:rPr sz="1800" b="1" spc="-5" dirty="0">
                <a:latin typeface="Times New Roman"/>
                <a:cs typeface="Times New Roman"/>
              </a:rPr>
              <a:t> dal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D.L.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semplificazioni</a:t>
            </a:r>
            <a:r>
              <a:rPr sz="1800" b="1" dirty="0">
                <a:latin typeface="Times New Roman"/>
                <a:cs typeface="Times New Roman"/>
              </a:rPr>
              <a:t> e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degli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obiettivi</a:t>
            </a:r>
            <a:r>
              <a:rPr sz="1800" b="1" spc="44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di </a:t>
            </a:r>
            <a:r>
              <a:rPr sz="1800" b="1" spc="-5" dirty="0">
                <a:latin typeface="Times New Roman"/>
                <a:cs typeface="Times New Roman"/>
              </a:rPr>
              <a:t> velocizzazione perseguiti dal legislatore con la </a:t>
            </a:r>
            <a:r>
              <a:rPr sz="1800" b="1" dirty="0">
                <a:latin typeface="Times New Roman"/>
                <a:cs typeface="Times New Roman"/>
              </a:rPr>
              <a:t>citata </a:t>
            </a:r>
            <a:r>
              <a:rPr sz="1800" b="1" spc="-5" dirty="0">
                <a:latin typeface="Times New Roman"/>
                <a:cs typeface="Times New Roman"/>
              </a:rPr>
              <a:t>normativa emergenziale ed in 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particolare:</a:t>
            </a:r>
            <a:endParaRPr sz="1800">
              <a:latin typeface="Times New Roman"/>
              <a:cs typeface="Times New Roman"/>
            </a:endParaRPr>
          </a:p>
          <a:p>
            <a:pPr marL="355600" indent="-343535" algn="just">
              <a:lnSpc>
                <a:spcPct val="100000"/>
              </a:lnSpc>
              <a:spcBef>
                <a:spcPts val="434"/>
              </a:spcBef>
              <a:buFont typeface="Wingdings"/>
              <a:buChar char=""/>
              <a:tabLst>
                <a:tab pos="356235" algn="l"/>
              </a:tabLst>
            </a:pP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il</a:t>
            </a:r>
            <a:r>
              <a:rPr sz="1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rispetto</a:t>
            </a:r>
            <a:r>
              <a:rPr sz="1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del</a:t>
            </a:r>
            <a:r>
              <a:rPr sz="1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principio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di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non</a:t>
            </a:r>
            <a:r>
              <a:rPr sz="1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aggravamento;</a:t>
            </a:r>
            <a:endParaRPr sz="1800">
              <a:latin typeface="Times New Roman"/>
              <a:cs typeface="Times New Roman"/>
            </a:endParaRPr>
          </a:p>
          <a:p>
            <a:pPr marL="355600" indent="-343535" algn="just">
              <a:lnSpc>
                <a:spcPct val="100000"/>
              </a:lnSpc>
              <a:spcBef>
                <a:spcPts val="434"/>
              </a:spcBef>
              <a:buFont typeface="Wingdings"/>
              <a:buChar char=""/>
              <a:tabLst>
                <a:tab pos="356235" algn="l"/>
              </a:tabLst>
            </a:pP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il</a:t>
            </a:r>
            <a:r>
              <a:rPr sz="1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rispetto dei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termini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di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conclusione</a:t>
            </a:r>
            <a:r>
              <a:rPr sz="1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del</a:t>
            </a:r>
            <a:r>
              <a:rPr sz="18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procedimento previsto;</a:t>
            </a:r>
            <a:endParaRPr sz="1800">
              <a:latin typeface="Times New Roman"/>
              <a:cs typeface="Times New Roman"/>
            </a:endParaRPr>
          </a:p>
          <a:p>
            <a:pPr marL="355600" marR="6985" indent="-343535" algn="just">
              <a:lnSpc>
                <a:spcPct val="100000"/>
              </a:lnSpc>
              <a:spcBef>
                <a:spcPts val="430"/>
              </a:spcBef>
              <a:buFont typeface="Wingdings"/>
              <a:buChar char=""/>
              <a:tabLst>
                <a:tab pos="356235" algn="l"/>
              </a:tabLst>
            </a:pP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il</a:t>
            </a:r>
            <a:r>
              <a:rPr sz="1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rispetto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degli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obiettivi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di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incentivazione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degli</a:t>
            </a:r>
            <a:r>
              <a:rPr sz="1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investimenti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e</a:t>
            </a:r>
            <a:r>
              <a:rPr sz="1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di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argine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alle </a:t>
            </a:r>
            <a:r>
              <a:rPr sz="1800" b="1" spc="-43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ricadute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economiche</a:t>
            </a:r>
            <a:r>
              <a:rPr sz="1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negative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seguite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all’emergenza</a:t>
            </a:r>
            <a:r>
              <a:rPr sz="18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COVID.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86332" y="525526"/>
            <a:ext cx="630809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Rapporti</a:t>
            </a:r>
            <a:r>
              <a:rPr spc="-30" dirty="0"/>
              <a:t> </a:t>
            </a:r>
            <a:r>
              <a:rPr dirty="0"/>
              <a:t>tra</a:t>
            </a:r>
            <a:r>
              <a:rPr spc="-10" dirty="0"/>
              <a:t> procedure</a:t>
            </a:r>
            <a:r>
              <a:rPr spc="-15" dirty="0"/>
              <a:t> </a:t>
            </a:r>
            <a:r>
              <a:rPr dirty="0"/>
              <a:t>ordinarie</a:t>
            </a:r>
            <a:r>
              <a:rPr spc="-30" dirty="0"/>
              <a:t> </a:t>
            </a:r>
            <a:r>
              <a:rPr dirty="0"/>
              <a:t>e</a:t>
            </a:r>
            <a:r>
              <a:rPr spc="10" dirty="0"/>
              <a:t> </a:t>
            </a:r>
            <a:r>
              <a:rPr spc="-10" dirty="0"/>
              <a:t>procedure</a:t>
            </a:r>
            <a:r>
              <a:rPr spc="-20" dirty="0"/>
              <a:t> </a:t>
            </a:r>
            <a:r>
              <a:rPr spc="-5" dirty="0"/>
              <a:t>derogatorie</a:t>
            </a:r>
          </a:p>
        </p:txBody>
      </p:sp>
      <p:sp>
        <p:nvSpPr>
          <p:cNvPr id="3" name="object 3"/>
          <p:cNvSpPr/>
          <p:nvPr/>
        </p:nvSpPr>
        <p:spPr>
          <a:xfrm>
            <a:off x="486981" y="4280915"/>
            <a:ext cx="8107680" cy="12700"/>
          </a:xfrm>
          <a:custGeom>
            <a:avLst/>
            <a:gdLst/>
            <a:ahLst/>
            <a:cxnLst/>
            <a:rect l="l" t="t" r="r" b="b"/>
            <a:pathLst>
              <a:path w="8107680" h="12700">
                <a:moveTo>
                  <a:pt x="8107616" y="0"/>
                </a:moveTo>
                <a:lnTo>
                  <a:pt x="0" y="0"/>
                </a:lnTo>
                <a:lnTo>
                  <a:pt x="0" y="12191"/>
                </a:lnTo>
                <a:lnTo>
                  <a:pt x="8107616" y="12191"/>
                </a:lnTo>
                <a:lnTo>
                  <a:pt x="8107616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86981" y="4555235"/>
            <a:ext cx="8107680" cy="12700"/>
          </a:xfrm>
          <a:custGeom>
            <a:avLst/>
            <a:gdLst/>
            <a:ahLst/>
            <a:cxnLst/>
            <a:rect l="l" t="t" r="r" b="b"/>
            <a:pathLst>
              <a:path w="8107680" h="12700">
                <a:moveTo>
                  <a:pt x="8107616" y="0"/>
                </a:moveTo>
                <a:lnTo>
                  <a:pt x="0" y="0"/>
                </a:lnTo>
                <a:lnTo>
                  <a:pt x="0" y="12191"/>
                </a:lnTo>
                <a:lnTo>
                  <a:pt x="8107616" y="12191"/>
                </a:lnTo>
                <a:lnTo>
                  <a:pt x="8107616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86981" y="4829555"/>
            <a:ext cx="8107680" cy="12700"/>
          </a:xfrm>
          <a:custGeom>
            <a:avLst/>
            <a:gdLst/>
            <a:ahLst/>
            <a:cxnLst/>
            <a:rect l="l" t="t" r="r" b="b"/>
            <a:pathLst>
              <a:path w="8107680" h="12700">
                <a:moveTo>
                  <a:pt x="8107616" y="0"/>
                </a:moveTo>
                <a:lnTo>
                  <a:pt x="0" y="0"/>
                </a:lnTo>
                <a:lnTo>
                  <a:pt x="0" y="12192"/>
                </a:lnTo>
                <a:lnTo>
                  <a:pt x="8107616" y="12192"/>
                </a:lnTo>
                <a:lnTo>
                  <a:pt x="8107616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86981" y="5103876"/>
            <a:ext cx="8107680" cy="12700"/>
          </a:xfrm>
          <a:custGeom>
            <a:avLst/>
            <a:gdLst/>
            <a:ahLst/>
            <a:cxnLst/>
            <a:rect l="l" t="t" r="r" b="b"/>
            <a:pathLst>
              <a:path w="8107680" h="12700">
                <a:moveTo>
                  <a:pt x="8107616" y="0"/>
                </a:moveTo>
                <a:lnTo>
                  <a:pt x="0" y="0"/>
                </a:lnTo>
                <a:lnTo>
                  <a:pt x="0" y="12192"/>
                </a:lnTo>
                <a:lnTo>
                  <a:pt x="8107616" y="12192"/>
                </a:lnTo>
                <a:lnTo>
                  <a:pt x="8107616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74370" y="1438097"/>
            <a:ext cx="8135620" cy="39770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A </a:t>
            </a:r>
            <a:r>
              <a:rPr sz="1800" spc="-5" dirty="0">
                <a:latin typeface="Times New Roman"/>
                <a:cs typeface="Times New Roman"/>
              </a:rPr>
              <a:t>supporto di quanto sopra si rammenta </a:t>
            </a:r>
            <a:r>
              <a:rPr sz="1800" dirty="0">
                <a:latin typeface="Times New Roman"/>
                <a:cs typeface="Times New Roman"/>
              </a:rPr>
              <a:t>che in </a:t>
            </a:r>
            <a:r>
              <a:rPr sz="1800" spc="-5" dirty="0">
                <a:latin typeface="Times New Roman"/>
                <a:cs typeface="Times New Roman"/>
              </a:rPr>
              <a:t>tal senso si </a:t>
            </a:r>
            <a:r>
              <a:rPr sz="1800" dirty="0">
                <a:latin typeface="Times New Roman"/>
                <a:cs typeface="Times New Roman"/>
              </a:rPr>
              <a:t>è </a:t>
            </a:r>
            <a:r>
              <a:rPr sz="1800" spc="-5" dirty="0">
                <a:latin typeface="Times New Roman"/>
                <a:cs typeface="Times New Roman"/>
              </a:rPr>
              <a:t>espressa </a:t>
            </a:r>
            <a:r>
              <a:rPr sz="1800" dirty="0">
                <a:latin typeface="Times New Roman"/>
                <a:cs typeface="Times New Roman"/>
              </a:rPr>
              <a:t>anche </a:t>
            </a:r>
            <a:r>
              <a:rPr sz="1800" spc="-5" dirty="0">
                <a:latin typeface="Times New Roman"/>
                <a:cs typeface="Times New Roman"/>
              </a:rPr>
              <a:t>l’Autorità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Nazionale Anticorruzione </a:t>
            </a:r>
            <a:r>
              <a:rPr sz="1800" dirty="0">
                <a:latin typeface="Times New Roman"/>
                <a:cs typeface="Times New Roman"/>
              </a:rPr>
              <a:t>con </a:t>
            </a:r>
            <a:r>
              <a:rPr sz="1800" spc="-5" dirty="0">
                <a:latin typeface="Times New Roman"/>
                <a:cs typeface="Times New Roman"/>
              </a:rPr>
              <a:t>il </a:t>
            </a:r>
            <a:r>
              <a:rPr sz="1800" dirty="0">
                <a:latin typeface="Times New Roman"/>
                <a:cs typeface="Times New Roman"/>
              </a:rPr>
              <a:t>parere </a:t>
            </a:r>
            <a:r>
              <a:rPr sz="1800" spc="-5" dirty="0">
                <a:latin typeface="Times New Roman"/>
                <a:cs typeface="Times New Roman"/>
              </a:rPr>
              <a:t>del </a:t>
            </a:r>
            <a:r>
              <a:rPr sz="1800" dirty="0">
                <a:latin typeface="Times New Roman"/>
                <a:cs typeface="Times New Roman"/>
              </a:rPr>
              <a:t>4 </a:t>
            </a:r>
            <a:r>
              <a:rPr sz="1800" spc="-5" dirty="0">
                <a:latin typeface="Times New Roman"/>
                <a:cs typeface="Times New Roman"/>
              </a:rPr>
              <a:t>agosto </a:t>
            </a:r>
            <a:r>
              <a:rPr sz="1800" dirty="0">
                <a:latin typeface="Times New Roman"/>
                <a:cs typeface="Times New Roman"/>
              </a:rPr>
              <a:t>2020, </a:t>
            </a:r>
            <a:r>
              <a:rPr sz="1800" spc="-5" dirty="0">
                <a:latin typeface="Times New Roman"/>
                <a:cs typeface="Times New Roman"/>
              </a:rPr>
              <a:t>nonché </a:t>
            </a:r>
            <a:r>
              <a:rPr sz="1800" dirty="0">
                <a:latin typeface="Times New Roman"/>
                <a:cs typeface="Times New Roman"/>
              </a:rPr>
              <a:t>il Servizio </a:t>
            </a:r>
            <a:r>
              <a:rPr sz="1800" spc="-5" dirty="0">
                <a:latin typeface="Times New Roman"/>
                <a:cs typeface="Times New Roman"/>
              </a:rPr>
              <a:t>Giuridico </a:t>
            </a:r>
            <a:r>
              <a:rPr sz="1800" dirty="0">
                <a:latin typeface="Times New Roman"/>
                <a:cs typeface="Times New Roman"/>
              </a:rPr>
              <a:t> del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Ministero delle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Infrastrutture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dei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Trasporti</a:t>
            </a:r>
            <a:r>
              <a:rPr sz="1800" dirty="0">
                <a:latin typeface="Times New Roman"/>
                <a:cs typeface="Times New Roman"/>
              </a:rPr>
              <a:t> con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Parere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n. 735/2020.</a:t>
            </a:r>
            <a:endParaRPr sz="1800">
              <a:latin typeface="Times New Roman"/>
              <a:cs typeface="Times New Roman"/>
            </a:endParaRPr>
          </a:p>
          <a:p>
            <a:pPr marL="12700" marR="6985" algn="just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latin typeface="Times New Roman"/>
                <a:cs typeface="Times New Roman"/>
              </a:rPr>
              <a:t>In ordine, </a:t>
            </a:r>
            <a:r>
              <a:rPr sz="1800" spc="-5" dirty="0">
                <a:latin typeface="Times New Roman"/>
                <a:cs typeface="Times New Roman"/>
              </a:rPr>
              <a:t>poi, all’indicazione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motivare, si veda </a:t>
            </a:r>
            <a:r>
              <a:rPr sz="1800" dirty="0">
                <a:latin typeface="Times New Roman"/>
                <a:cs typeface="Times New Roman"/>
              </a:rPr>
              <a:t>un </a:t>
            </a:r>
            <a:r>
              <a:rPr sz="1800" spc="-5" dirty="0">
                <a:latin typeface="Times New Roman"/>
                <a:cs typeface="Times New Roman"/>
              </a:rPr>
              <a:t>riscontro </a:t>
            </a:r>
            <a:r>
              <a:rPr sz="1800" dirty="0">
                <a:latin typeface="Times New Roman"/>
                <a:cs typeface="Times New Roman"/>
              </a:rPr>
              <a:t>fornito </a:t>
            </a:r>
            <a:r>
              <a:rPr sz="1800" spc="-5" dirty="0">
                <a:latin typeface="Times New Roman"/>
                <a:cs typeface="Times New Roman"/>
              </a:rPr>
              <a:t>dalla Corte dei </a:t>
            </a:r>
            <a:r>
              <a:rPr sz="1800" dirty="0">
                <a:latin typeface="Times New Roman"/>
                <a:cs typeface="Times New Roman"/>
              </a:rPr>
              <a:t> conti </a:t>
            </a:r>
            <a:r>
              <a:rPr sz="1800" spc="-5" dirty="0">
                <a:latin typeface="Times New Roman"/>
                <a:cs typeface="Times New Roman"/>
              </a:rPr>
              <a:t>Sez. </a:t>
            </a:r>
            <a:r>
              <a:rPr sz="1800" spc="-40" dirty="0">
                <a:latin typeface="Times New Roman"/>
                <a:cs typeface="Times New Roman"/>
              </a:rPr>
              <a:t>Veneto </a:t>
            </a:r>
            <a:r>
              <a:rPr sz="1800" spc="-5" dirty="0">
                <a:latin typeface="Times New Roman"/>
                <a:cs typeface="Times New Roman"/>
              </a:rPr>
              <a:t>(delibera 121/2020) </a:t>
            </a:r>
            <a:r>
              <a:rPr sz="1800" dirty="0">
                <a:latin typeface="Times New Roman"/>
                <a:cs typeface="Times New Roman"/>
              </a:rPr>
              <a:t>che </a:t>
            </a:r>
            <a:r>
              <a:rPr sz="1800" spc="-5" dirty="0">
                <a:latin typeface="Times New Roman"/>
                <a:cs typeface="Times New Roman"/>
              </a:rPr>
              <a:t>ribadisce la necessità di motivare una </a:t>
            </a:r>
            <a:r>
              <a:rPr sz="1800" dirty="0">
                <a:latin typeface="Times New Roman"/>
                <a:cs typeface="Times New Roman"/>
              </a:rPr>
              <a:t>scelta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differente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parte della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SA</a:t>
            </a:r>
            <a:r>
              <a:rPr sz="1800" spc="-9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nella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determina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contrarre.</a:t>
            </a:r>
            <a:endParaRPr sz="1800">
              <a:latin typeface="Times New Roman"/>
              <a:cs typeface="Times New Roman"/>
            </a:endParaRPr>
          </a:p>
          <a:p>
            <a:pPr marL="12700" marR="6985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Si aggiungano </a:t>
            </a:r>
            <a:r>
              <a:rPr sz="1800" dirty="0">
                <a:latin typeface="Times New Roman"/>
                <a:cs typeface="Times New Roman"/>
              </a:rPr>
              <a:t>poi </a:t>
            </a:r>
            <a:r>
              <a:rPr sz="1800" spc="-5" dirty="0">
                <a:latin typeface="Times New Roman"/>
                <a:cs typeface="Times New Roman"/>
              </a:rPr>
              <a:t>alcune considerazioni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ordine pratico che potrebbero indurre </a:t>
            </a:r>
            <a:r>
              <a:rPr sz="1800" spc="-10" dirty="0">
                <a:latin typeface="Times New Roman"/>
                <a:cs typeface="Times New Roman"/>
              </a:rPr>
              <a:t>le </a:t>
            </a:r>
            <a:r>
              <a:rPr sz="1800" spc="-5" dirty="0">
                <a:latin typeface="Times New Roman"/>
                <a:cs typeface="Times New Roman"/>
              </a:rPr>
              <a:t> SS.AA.</a:t>
            </a:r>
            <a:r>
              <a:rPr sz="1800" spc="2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2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optare</a:t>
            </a:r>
            <a:r>
              <a:rPr sz="1800" spc="229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229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l’utilizzo</a:t>
            </a:r>
            <a:r>
              <a:rPr sz="1800" spc="2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delle</a:t>
            </a:r>
            <a:r>
              <a:rPr sz="1800" spc="2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procedure</a:t>
            </a:r>
            <a:r>
              <a:rPr sz="1800" spc="229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ordinarie,</a:t>
            </a:r>
            <a:r>
              <a:rPr sz="1800" spc="2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rispetto</a:t>
            </a:r>
            <a:r>
              <a:rPr sz="1800" spc="2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2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quelle</a:t>
            </a:r>
            <a:r>
              <a:rPr sz="1800" spc="229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previste</a:t>
            </a:r>
            <a:r>
              <a:rPr sz="1800" spc="2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dal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</a:pPr>
            <a:r>
              <a:rPr sz="1800" spc="-5" dirty="0">
                <a:latin typeface="Times New Roman"/>
                <a:cs typeface="Times New Roman"/>
              </a:rPr>
              <a:t>D.L. semplificazioni </a:t>
            </a:r>
            <a:r>
              <a:rPr sz="1800" dirty="0">
                <a:latin typeface="Times New Roman"/>
                <a:cs typeface="Times New Roman"/>
              </a:rPr>
              <a:t>tra cui la </a:t>
            </a:r>
            <a:r>
              <a:rPr sz="1800" spc="-5" dirty="0">
                <a:latin typeface="Times New Roman"/>
                <a:cs typeface="Times New Roman"/>
              </a:rPr>
              <a:t>possibile riduzione </a:t>
            </a:r>
            <a:r>
              <a:rPr sz="1800" dirty="0">
                <a:latin typeface="Times New Roman"/>
                <a:cs typeface="Times New Roman"/>
              </a:rPr>
              <a:t>dei </a:t>
            </a:r>
            <a:r>
              <a:rPr sz="1800" spc="-5" dirty="0">
                <a:latin typeface="Times New Roman"/>
                <a:cs typeface="Times New Roman"/>
              </a:rPr>
              <a:t>tempi.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Si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pensi,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ad esempio,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all’inversione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procedimentale,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alla</a:t>
            </a:r>
            <a:r>
              <a:rPr sz="1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riduzione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dei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termini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di</a:t>
            </a:r>
            <a:r>
              <a:rPr sz="1800" b="1" spc="4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pubblicazione</a:t>
            </a:r>
            <a:r>
              <a:rPr sz="1800" b="1" spc="4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del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bando di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gara, aperto a tutti gli</a:t>
            </a:r>
            <a:r>
              <a:rPr sz="1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interessati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in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possesso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dei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requisiti</a:t>
            </a:r>
            <a:r>
              <a:rPr sz="1800" b="1" spc="4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ivi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previsti,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senza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dover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espletare alcuna preventiva indagine di mercato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o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individuare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i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criteri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da utilizzare per scegliere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i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soggetti da invitare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alle </a:t>
            </a:r>
            <a:r>
              <a:rPr sz="1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procedure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in deroga, secondo </a:t>
            </a:r>
            <a:r>
              <a:rPr sz="1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il </a:t>
            </a:r>
            <a:r>
              <a:rPr sz="18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principio</a:t>
            </a:r>
            <a:r>
              <a:rPr sz="18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della rotazione</a:t>
            </a:r>
            <a:r>
              <a:rPr sz="1800" spc="-5" dirty="0"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29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3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38452" y="407034"/>
            <a:ext cx="64668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37180" marR="5080" indent="-2825115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Calibri"/>
                <a:cs typeface="Calibri"/>
              </a:rPr>
              <a:t>GESTIONE</a:t>
            </a:r>
            <a:r>
              <a:rPr sz="1800" b="1" spc="-20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DELLE</a:t>
            </a:r>
            <a:r>
              <a:rPr sz="1800" b="1" spc="25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PROCEDURE</a:t>
            </a:r>
            <a:r>
              <a:rPr sz="1800" b="1" spc="5" dirty="0">
                <a:latin typeface="Calibri"/>
                <a:cs typeface="Calibri"/>
              </a:rPr>
              <a:t> </a:t>
            </a:r>
            <a:r>
              <a:rPr sz="1800" b="1" spc="-15" dirty="0">
                <a:latin typeface="Calibri"/>
                <a:cs typeface="Calibri"/>
              </a:rPr>
              <a:t>SOTTOSOGLIA </a:t>
            </a:r>
            <a:r>
              <a:rPr sz="1800" b="1" dirty="0">
                <a:latin typeface="Calibri"/>
                <a:cs typeface="Calibri"/>
              </a:rPr>
              <a:t>DI</a:t>
            </a:r>
            <a:r>
              <a:rPr sz="1800" b="1" spc="5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CUI</a:t>
            </a:r>
            <a:r>
              <a:rPr sz="1800" b="1" dirty="0">
                <a:latin typeface="Calibri"/>
                <a:cs typeface="Calibri"/>
              </a:rPr>
              <a:t> </a:t>
            </a:r>
            <a:r>
              <a:rPr sz="1800" b="1" spc="-65" dirty="0">
                <a:latin typeface="Calibri"/>
                <a:cs typeface="Calibri"/>
              </a:rPr>
              <a:t>ALL’ART.1</a:t>
            </a:r>
            <a:r>
              <a:rPr sz="1800" b="1" spc="1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DEL</a:t>
            </a:r>
            <a:r>
              <a:rPr sz="1800" b="1" spc="-1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DL </a:t>
            </a:r>
            <a:r>
              <a:rPr sz="1800" b="1" spc="-390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76/2020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74370" y="1581150"/>
            <a:ext cx="8342630" cy="94106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b="0" dirty="0">
                <a:latin typeface="Times New Roman"/>
                <a:cs typeface="Times New Roman"/>
              </a:rPr>
              <a:t>In </a:t>
            </a:r>
            <a:r>
              <a:rPr b="0" spc="-5" dirty="0">
                <a:latin typeface="Times New Roman"/>
                <a:cs typeface="Times New Roman"/>
              </a:rPr>
              <a:t>particolare, </a:t>
            </a:r>
            <a:r>
              <a:rPr b="0" dirty="0">
                <a:latin typeface="Times New Roman"/>
                <a:cs typeface="Times New Roman"/>
              </a:rPr>
              <a:t>sono </a:t>
            </a:r>
            <a:r>
              <a:rPr b="0" spc="-5" dirty="0">
                <a:latin typeface="Times New Roman"/>
                <a:cs typeface="Times New Roman"/>
              </a:rPr>
              <a:t>previste </a:t>
            </a:r>
            <a:r>
              <a:rPr b="0" spc="5" dirty="0">
                <a:latin typeface="Times New Roman"/>
                <a:cs typeface="Times New Roman"/>
              </a:rPr>
              <a:t>due </a:t>
            </a:r>
            <a:r>
              <a:rPr b="0" spc="-5" dirty="0">
                <a:latin typeface="Times New Roman"/>
                <a:cs typeface="Times New Roman"/>
              </a:rPr>
              <a:t>tipologie </a:t>
            </a:r>
            <a:r>
              <a:rPr b="0" dirty="0">
                <a:latin typeface="Times New Roman"/>
                <a:cs typeface="Times New Roman"/>
              </a:rPr>
              <a:t>di </a:t>
            </a:r>
            <a:r>
              <a:rPr b="0" spc="-5" dirty="0">
                <a:latin typeface="Times New Roman"/>
                <a:cs typeface="Times New Roman"/>
              </a:rPr>
              <a:t>procedure </a:t>
            </a:r>
            <a:r>
              <a:rPr b="0" dirty="0">
                <a:latin typeface="Times New Roman"/>
                <a:cs typeface="Times New Roman"/>
              </a:rPr>
              <a:t>per </a:t>
            </a:r>
            <a:r>
              <a:rPr b="0" spc="-10" dirty="0">
                <a:latin typeface="Times New Roman"/>
                <a:cs typeface="Times New Roman"/>
              </a:rPr>
              <a:t>l’affidamento</a:t>
            </a:r>
            <a:r>
              <a:rPr b="0" spc="-5" dirty="0">
                <a:latin typeface="Times New Roman"/>
                <a:cs typeface="Times New Roman"/>
              </a:rPr>
              <a:t> </a:t>
            </a:r>
            <a:r>
              <a:rPr b="0" dirty="0">
                <a:latin typeface="Times New Roman"/>
                <a:cs typeface="Times New Roman"/>
              </a:rPr>
              <a:t>dei </a:t>
            </a:r>
            <a:r>
              <a:rPr b="0" spc="5" dirty="0">
                <a:latin typeface="Times New Roman"/>
                <a:cs typeface="Times New Roman"/>
              </a:rPr>
              <a:t> </a:t>
            </a:r>
            <a:r>
              <a:rPr b="0" spc="-5" dirty="0">
                <a:latin typeface="Times New Roman"/>
                <a:cs typeface="Times New Roman"/>
              </a:rPr>
              <a:t>contratti </a:t>
            </a:r>
            <a:r>
              <a:rPr b="0" dirty="0">
                <a:latin typeface="Times New Roman"/>
                <a:cs typeface="Times New Roman"/>
              </a:rPr>
              <a:t>di </a:t>
            </a:r>
            <a:r>
              <a:rPr b="0" spc="-5" dirty="0">
                <a:latin typeface="Times New Roman"/>
                <a:cs typeface="Times New Roman"/>
              </a:rPr>
              <a:t>lavori, servizi </a:t>
            </a:r>
            <a:r>
              <a:rPr b="0" dirty="0">
                <a:latin typeface="Times New Roman"/>
                <a:cs typeface="Times New Roman"/>
              </a:rPr>
              <a:t>e </a:t>
            </a:r>
            <a:r>
              <a:rPr b="0" spc="-5" dirty="0">
                <a:latin typeface="Times New Roman"/>
                <a:cs typeface="Times New Roman"/>
              </a:rPr>
              <a:t>forniture, </a:t>
            </a:r>
            <a:r>
              <a:rPr b="0" dirty="0">
                <a:latin typeface="Times New Roman"/>
                <a:cs typeface="Times New Roman"/>
              </a:rPr>
              <a:t>dei </a:t>
            </a:r>
            <a:r>
              <a:rPr b="0" spc="-5" dirty="0">
                <a:latin typeface="Times New Roman"/>
                <a:cs typeface="Times New Roman"/>
              </a:rPr>
              <a:t>servizi di ingegneria </a:t>
            </a:r>
            <a:r>
              <a:rPr b="0" dirty="0">
                <a:latin typeface="Times New Roman"/>
                <a:cs typeface="Times New Roman"/>
              </a:rPr>
              <a:t>e </a:t>
            </a:r>
            <a:r>
              <a:rPr b="0" spc="-10" dirty="0">
                <a:latin typeface="Times New Roman"/>
                <a:cs typeface="Times New Roman"/>
              </a:rPr>
              <a:t>architettura, </a:t>
            </a:r>
            <a:r>
              <a:rPr b="0" spc="-5" dirty="0">
                <a:latin typeface="Times New Roman"/>
                <a:cs typeface="Times New Roman"/>
              </a:rPr>
              <a:t> </a:t>
            </a:r>
            <a:r>
              <a:rPr b="0" dirty="0">
                <a:latin typeface="Times New Roman"/>
                <a:cs typeface="Times New Roman"/>
              </a:rPr>
              <a:t>inclusa</a:t>
            </a:r>
            <a:r>
              <a:rPr b="0" spc="-35" dirty="0">
                <a:latin typeface="Times New Roman"/>
                <a:cs typeface="Times New Roman"/>
              </a:rPr>
              <a:t> </a:t>
            </a:r>
            <a:r>
              <a:rPr b="0" spc="-5" dirty="0">
                <a:latin typeface="Times New Roman"/>
                <a:cs typeface="Times New Roman"/>
              </a:rPr>
              <a:t>la</a:t>
            </a:r>
            <a:r>
              <a:rPr b="0" spc="5" dirty="0">
                <a:latin typeface="Times New Roman"/>
                <a:cs typeface="Times New Roman"/>
              </a:rPr>
              <a:t> </a:t>
            </a:r>
            <a:r>
              <a:rPr b="0" spc="-5" dirty="0">
                <a:latin typeface="Times New Roman"/>
                <a:cs typeface="Times New Roman"/>
              </a:rPr>
              <a:t>progettazione</a:t>
            </a:r>
            <a:r>
              <a:rPr b="0" spc="-35" dirty="0">
                <a:latin typeface="Times New Roman"/>
                <a:cs typeface="Times New Roman"/>
              </a:rPr>
              <a:t> </a:t>
            </a:r>
            <a:r>
              <a:rPr b="0" dirty="0">
                <a:latin typeface="Times New Roman"/>
                <a:cs typeface="Times New Roman"/>
              </a:rPr>
              <a:t>(Art.</a:t>
            </a:r>
            <a:r>
              <a:rPr b="0" spc="-30" dirty="0">
                <a:latin typeface="Times New Roman"/>
                <a:cs typeface="Times New Roman"/>
              </a:rPr>
              <a:t> </a:t>
            </a:r>
            <a:r>
              <a:rPr b="0" dirty="0">
                <a:latin typeface="Times New Roman"/>
                <a:cs typeface="Times New Roman"/>
              </a:rPr>
              <a:t>1,</a:t>
            </a:r>
            <a:r>
              <a:rPr b="0" spc="-5" dirty="0">
                <a:latin typeface="Times New Roman"/>
                <a:cs typeface="Times New Roman"/>
              </a:rPr>
              <a:t> </a:t>
            </a:r>
            <a:r>
              <a:rPr b="0" spc="-10" dirty="0">
                <a:latin typeface="Times New Roman"/>
                <a:cs typeface="Times New Roman"/>
              </a:rPr>
              <a:t>comma</a:t>
            </a:r>
            <a:r>
              <a:rPr b="0" spc="15" dirty="0">
                <a:latin typeface="Times New Roman"/>
                <a:cs typeface="Times New Roman"/>
              </a:rPr>
              <a:t> </a:t>
            </a:r>
            <a:r>
              <a:rPr b="0" dirty="0">
                <a:latin typeface="Times New Roman"/>
                <a:cs typeface="Times New Roman"/>
              </a:rPr>
              <a:t>2</a:t>
            </a:r>
            <a:r>
              <a:rPr b="0" spc="-5" dirty="0">
                <a:latin typeface="Times New Roman"/>
                <a:cs typeface="Times New Roman"/>
              </a:rPr>
              <a:t> L.</a:t>
            </a:r>
            <a:r>
              <a:rPr b="0" spc="10" dirty="0">
                <a:latin typeface="Times New Roman"/>
                <a:cs typeface="Times New Roman"/>
              </a:rPr>
              <a:t> </a:t>
            </a:r>
            <a:r>
              <a:rPr b="0" dirty="0">
                <a:latin typeface="Times New Roman"/>
                <a:cs typeface="Times New Roman"/>
              </a:rPr>
              <a:t>120/20):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74370" y="2556763"/>
            <a:ext cx="8343265" cy="3806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6985" algn="just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281305" algn="l"/>
              </a:tabLst>
            </a:pPr>
            <a:r>
              <a:rPr sz="2000" spc="-10" dirty="0">
                <a:latin typeface="Times New Roman"/>
                <a:cs typeface="Times New Roman"/>
              </a:rPr>
              <a:t>l’affidamento </a:t>
            </a:r>
            <a:r>
              <a:rPr sz="2000" spc="-5" dirty="0">
                <a:latin typeface="Times New Roman"/>
                <a:cs typeface="Times New Roman"/>
              </a:rPr>
              <a:t>diretto </a:t>
            </a:r>
            <a:r>
              <a:rPr sz="2000" dirty="0">
                <a:latin typeface="Times New Roman"/>
                <a:cs typeface="Times New Roman"/>
              </a:rPr>
              <a:t>di </a:t>
            </a:r>
            <a:r>
              <a:rPr sz="2000" spc="-5" dirty="0">
                <a:latin typeface="Times New Roman"/>
                <a:cs typeface="Times New Roman"/>
              </a:rPr>
              <a:t>lavori </a:t>
            </a:r>
            <a:r>
              <a:rPr sz="2000" dirty="0">
                <a:latin typeface="Times New Roman"/>
                <a:cs typeface="Times New Roman"/>
              </a:rPr>
              <a:t>di </a:t>
            </a:r>
            <a:r>
              <a:rPr sz="2000" spc="-5" dirty="0">
                <a:latin typeface="Times New Roman"/>
                <a:cs typeface="Times New Roman"/>
              </a:rPr>
              <a:t>importo inferiore </a:t>
            </a:r>
            <a:r>
              <a:rPr sz="2000" dirty="0">
                <a:latin typeface="Times New Roman"/>
                <a:cs typeface="Times New Roman"/>
              </a:rPr>
              <a:t>a </a:t>
            </a:r>
            <a:r>
              <a:rPr sz="2000" spc="-5" dirty="0">
                <a:latin typeface="Times New Roman"/>
                <a:cs typeface="Times New Roman"/>
              </a:rPr>
              <a:t>150.000 euro </a:t>
            </a:r>
            <a:r>
              <a:rPr sz="2000" dirty="0">
                <a:latin typeface="Times New Roman"/>
                <a:cs typeface="Times New Roman"/>
              </a:rPr>
              <a:t>e </a:t>
            </a:r>
            <a:r>
              <a:rPr sz="2000" spc="-5" dirty="0">
                <a:latin typeface="Times New Roman"/>
                <a:cs typeface="Times New Roman"/>
              </a:rPr>
              <a:t>di servizi, </a:t>
            </a:r>
            <a:r>
              <a:rPr sz="2000" dirty="0">
                <a:latin typeface="Times New Roman"/>
                <a:cs typeface="Times New Roman"/>
              </a:rPr>
              <a:t> ivi </a:t>
            </a:r>
            <a:r>
              <a:rPr sz="2000" spc="-5" dirty="0">
                <a:latin typeface="Times New Roman"/>
                <a:cs typeface="Times New Roman"/>
              </a:rPr>
              <a:t>compresi </a:t>
            </a:r>
            <a:r>
              <a:rPr sz="2000" dirty="0">
                <a:latin typeface="Times New Roman"/>
                <a:cs typeface="Times New Roman"/>
              </a:rPr>
              <a:t>i servizi di </a:t>
            </a:r>
            <a:r>
              <a:rPr sz="2000" spc="-5" dirty="0">
                <a:latin typeface="Times New Roman"/>
                <a:cs typeface="Times New Roman"/>
              </a:rPr>
              <a:t>ingegneria </a:t>
            </a:r>
            <a:r>
              <a:rPr sz="2000" dirty="0">
                <a:latin typeface="Times New Roman"/>
                <a:cs typeface="Times New Roman"/>
              </a:rPr>
              <a:t>e </a:t>
            </a:r>
            <a:r>
              <a:rPr sz="2000" spc="-5" dirty="0">
                <a:latin typeface="Times New Roman"/>
                <a:cs typeface="Times New Roman"/>
              </a:rPr>
              <a:t>architettura </a:t>
            </a:r>
            <a:r>
              <a:rPr sz="2000" dirty="0">
                <a:latin typeface="Times New Roman"/>
                <a:cs typeface="Times New Roman"/>
              </a:rPr>
              <a:t>e </a:t>
            </a:r>
            <a:r>
              <a:rPr sz="2000" spc="-5" dirty="0">
                <a:latin typeface="Times New Roman"/>
                <a:cs typeface="Times New Roman"/>
              </a:rPr>
              <a:t>l’attività </a:t>
            </a:r>
            <a:r>
              <a:rPr sz="2000" dirty="0">
                <a:latin typeface="Times New Roman"/>
                <a:cs typeface="Times New Roman"/>
              </a:rPr>
              <a:t>di </a:t>
            </a:r>
            <a:r>
              <a:rPr sz="2000" spc="-5" dirty="0">
                <a:latin typeface="Times New Roman"/>
                <a:cs typeface="Times New Roman"/>
              </a:rPr>
              <a:t>progettazione, </a:t>
            </a:r>
            <a:r>
              <a:rPr sz="2000" dirty="0">
                <a:latin typeface="Times New Roman"/>
                <a:cs typeface="Times New Roman"/>
              </a:rPr>
              <a:t>e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forniture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importo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inferiore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 75.000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euro;</a:t>
            </a:r>
            <a:endParaRPr sz="2000">
              <a:latin typeface="Times New Roman"/>
              <a:cs typeface="Times New Roman"/>
            </a:endParaRPr>
          </a:p>
          <a:p>
            <a:pPr marL="12700" marR="6350" algn="just">
              <a:lnSpc>
                <a:spcPct val="100000"/>
              </a:lnSpc>
              <a:spcBef>
                <a:spcPts val="480"/>
              </a:spcBef>
              <a:buAutoNum type="arabicPeriod"/>
              <a:tabLst>
                <a:tab pos="327025" algn="l"/>
              </a:tabLst>
            </a:pPr>
            <a:r>
              <a:rPr sz="2000" dirty="0">
                <a:latin typeface="Times New Roman"/>
                <a:cs typeface="Times New Roman"/>
              </a:rPr>
              <a:t>procedura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negoziata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senza</a:t>
            </a:r>
            <a:r>
              <a:rPr sz="2000" dirty="0">
                <a:latin typeface="Times New Roman"/>
                <a:cs typeface="Times New Roman"/>
              </a:rPr>
              <a:t> bando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cui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all’articolo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63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del</a:t>
            </a:r>
            <a:r>
              <a:rPr sz="2000" dirty="0">
                <a:latin typeface="Times New Roman"/>
                <a:cs typeface="Times New Roman"/>
              </a:rPr>
              <a:t> Codice, </a:t>
            </a:r>
            <a:r>
              <a:rPr sz="2000" spc="-5" dirty="0">
                <a:latin typeface="Times New Roman"/>
                <a:cs typeface="Times New Roman"/>
              </a:rPr>
              <a:t>previa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consultazione</a:t>
            </a:r>
            <a:r>
              <a:rPr sz="2000" dirty="0">
                <a:latin typeface="Times New Roman"/>
                <a:cs typeface="Times New Roman"/>
              </a:rPr>
              <a:t> di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un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numero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graduato</a:t>
            </a:r>
            <a:r>
              <a:rPr sz="2000" dirty="0">
                <a:latin typeface="Times New Roman"/>
                <a:cs typeface="Times New Roman"/>
              </a:rPr>
              <a:t> di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operatori</a:t>
            </a:r>
            <a:r>
              <a:rPr sz="2000" dirty="0">
                <a:latin typeface="Times New Roman"/>
                <a:cs typeface="Times New Roman"/>
              </a:rPr>
              <a:t> a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seconda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dell’importo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da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affidare.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È </a:t>
            </a:r>
            <a:r>
              <a:rPr sz="2000" spc="-5" dirty="0">
                <a:latin typeface="Times New Roman"/>
                <a:cs typeface="Times New Roman"/>
              </a:rPr>
              <a:t>stata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prevista,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quindi,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consultazione:</a:t>
            </a:r>
            <a:endParaRPr sz="20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80"/>
              </a:spcBef>
            </a:pPr>
            <a:r>
              <a:rPr sz="2000" spc="-5" dirty="0">
                <a:latin typeface="Times New Roman"/>
                <a:cs typeface="Times New Roman"/>
              </a:rPr>
              <a:t>a.</a:t>
            </a:r>
            <a:r>
              <a:rPr sz="2000" dirty="0">
                <a:latin typeface="Times New Roman"/>
                <a:cs typeface="Times New Roman"/>
              </a:rPr>
              <a:t> di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almeno</a:t>
            </a:r>
            <a:r>
              <a:rPr sz="2000" dirty="0">
                <a:latin typeface="Times New Roman"/>
                <a:cs typeface="Times New Roman"/>
              </a:rPr>
              <a:t> 5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operatori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per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forniture</a:t>
            </a:r>
            <a:r>
              <a:rPr sz="2000" dirty="0">
                <a:latin typeface="Times New Roman"/>
                <a:cs typeface="Times New Roman"/>
              </a:rPr>
              <a:t> 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servizi,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ivi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compresi</a:t>
            </a:r>
            <a:r>
              <a:rPr sz="2000" dirty="0">
                <a:latin typeface="Times New Roman"/>
                <a:cs typeface="Times New Roman"/>
              </a:rPr>
              <a:t> i</a:t>
            </a:r>
            <a:r>
              <a:rPr sz="2000" spc="5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servizi</a:t>
            </a:r>
            <a:r>
              <a:rPr sz="2000" spc="4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ingegneria </a:t>
            </a:r>
            <a:r>
              <a:rPr sz="2000" dirty="0">
                <a:latin typeface="Times New Roman"/>
                <a:cs typeface="Times New Roman"/>
              </a:rPr>
              <a:t>e </a:t>
            </a:r>
            <a:r>
              <a:rPr sz="2000" spc="-5" dirty="0">
                <a:latin typeface="Times New Roman"/>
                <a:cs typeface="Times New Roman"/>
              </a:rPr>
              <a:t>architettura </a:t>
            </a:r>
            <a:r>
              <a:rPr sz="2000" dirty="0">
                <a:latin typeface="Times New Roman"/>
                <a:cs typeface="Times New Roman"/>
              </a:rPr>
              <a:t>e </a:t>
            </a:r>
            <a:r>
              <a:rPr sz="2000" spc="-5" dirty="0">
                <a:latin typeface="Times New Roman"/>
                <a:cs typeface="Times New Roman"/>
              </a:rPr>
              <a:t>l’attività di progettazione, </a:t>
            </a:r>
            <a:r>
              <a:rPr sz="2000" dirty="0">
                <a:latin typeface="Times New Roman"/>
                <a:cs typeface="Times New Roman"/>
              </a:rPr>
              <a:t>di </a:t>
            </a:r>
            <a:r>
              <a:rPr sz="2000" spc="-5" dirty="0">
                <a:latin typeface="Times New Roman"/>
                <a:cs typeface="Times New Roman"/>
              </a:rPr>
              <a:t>valore inferiore </a:t>
            </a:r>
            <a:r>
              <a:rPr sz="2000" spc="-10" dirty="0">
                <a:latin typeface="Times New Roman"/>
                <a:cs typeface="Times New Roman"/>
              </a:rPr>
              <a:t>alle </a:t>
            </a:r>
            <a:r>
              <a:rPr sz="2000" spc="-5" dirty="0">
                <a:latin typeface="Times New Roman"/>
                <a:cs typeface="Times New Roman"/>
              </a:rPr>
              <a:t>soglie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europee e </a:t>
            </a:r>
            <a:r>
              <a:rPr sz="2000" spc="-5" dirty="0">
                <a:latin typeface="Times New Roman"/>
                <a:cs typeface="Times New Roman"/>
              </a:rPr>
              <a:t>per lavori </a:t>
            </a:r>
            <a:r>
              <a:rPr sz="2000" dirty="0">
                <a:latin typeface="Times New Roman"/>
                <a:cs typeface="Times New Roman"/>
              </a:rPr>
              <a:t>di </a:t>
            </a:r>
            <a:r>
              <a:rPr sz="2000" spc="-5" dirty="0">
                <a:latin typeface="Times New Roman"/>
                <a:cs typeface="Times New Roman"/>
              </a:rPr>
              <a:t>importo inferiore </a:t>
            </a:r>
            <a:r>
              <a:rPr sz="2000" dirty="0">
                <a:latin typeface="Times New Roman"/>
                <a:cs typeface="Times New Roman"/>
              </a:rPr>
              <a:t>a </a:t>
            </a:r>
            <a:r>
              <a:rPr sz="2000" spc="-5" dirty="0">
                <a:latin typeface="Times New Roman"/>
                <a:cs typeface="Times New Roman"/>
              </a:rPr>
              <a:t>350.000,00 euro; </a:t>
            </a:r>
            <a:r>
              <a:rPr sz="2000" dirty="0">
                <a:latin typeface="Times New Roman"/>
                <a:cs typeface="Times New Roman"/>
              </a:rPr>
              <a:t>si precisa che </a:t>
            </a:r>
            <a:r>
              <a:rPr sz="2000" spc="-5" dirty="0">
                <a:latin typeface="Times New Roman"/>
                <a:cs typeface="Times New Roman"/>
              </a:rPr>
              <a:t>anche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per</a:t>
            </a:r>
            <a:r>
              <a:rPr sz="2000" dirty="0">
                <a:latin typeface="Times New Roman"/>
                <a:cs typeface="Times New Roman"/>
              </a:rPr>
              <a:t> 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servizi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architettura</a:t>
            </a:r>
            <a:r>
              <a:rPr sz="2000" dirty="0">
                <a:latin typeface="Times New Roman"/>
                <a:cs typeface="Times New Roman"/>
              </a:rPr>
              <a:t> 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ingegneria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occorre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far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riferimento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alla</a:t>
            </a:r>
            <a:r>
              <a:rPr sz="2000" spc="48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soglia 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europea, </a:t>
            </a:r>
            <a:r>
              <a:rPr sz="2000" spc="-5" dirty="0">
                <a:latin typeface="Times New Roman"/>
                <a:cs typeface="Times New Roman"/>
              </a:rPr>
              <a:t>quindi </a:t>
            </a:r>
            <a:r>
              <a:rPr sz="2000" dirty="0">
                <a:latin typeface="Times New Roman"/>
                <a:cs typeface="Times New Roman"/>
              </a:rPr>
              <a:t>a </a:t>
            </a:r>
            <a:r>
              <a:rPr sz="2000" spc="-5" dirty="0">
                <a:latin typeface="Times New Roman"/>
                <a:cs typeface="Times New Roman"/>
              </a:rPr>
              <a:t>214.000,00 euro, </a:t>
            </a:r>
            <a:r>
              <a:rPr sz="2000" dirty="0">
                <a:latin typeface="Times New Roman"/>
                <a:cs typeface="Times New Roman"/>
              </a:rPr>
              <a:t>e non </a:t>
            </a:r>
            <a:r>
              <a:rPr sz="2000" spc="-5" dirty="0">
                <a:latin typeface="Times New Roman"/>
                <a:cs typeface="Times New Roman"/>
              </a:rPr>
              <a:t>più alle soglie previste dall’art. 157 </a:t>
            </a:r>
            <a:r>
              <a:rPr sz="2000" dirty="0">
                <a:latin typeface="Times New Roman"/>
                <a:cs typeface="Times New Roman"/>
              </a:rPr>
              <a:t>del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Codice,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che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è </a:t>
            </a:r>
            <a:r>
              <a:rPr sz="2000" spc="-5" dirty="0">
                <a:latin typeface="Times New Roman"/>
                <a:cs typeface="Times New Roman"/>
              </a:rPr>
              <a:t>stato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invece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espressamente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derogato;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50391" y="211582"/>
            <a:ext cx="630809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Rapporti</a:t>
            </a:r>
            <a:r>
              <a:rPr spc="-30" dirty="0"/>
              <a:t> </a:t>
            </a:r>
            <a:r>
              <a:rPr dirty="0"/>
              <a:t>tra</a:t>
            </a:r>
            <a:r>
              <a:rPr spc="-10" dirty="0"/>
              <a:t> procedure</a:t>
            </a:r>
            <a:r>
              <a:rPr spc="-15" dirty="0"/>
              <a:t> </a:t>
            </a:r>
            <a:r>
              <a:rPr dirty="0"/>
              <a:t>ordinarie</a:t>
            </a:r>
            <a:r>
              <a:rPr spc="-30" dirty="0"/>
              <a:t> </a:t>
            </a:r>
            <a:r>
              <a:rPr dirty="0"/>
              <a:t>e</a:t>
            </a:r>
            <a:r>
              <a:rPr spc="10" dirty="0"/>
              <a:t> </a:t>
            </a:r>
            <a:r>
              <a:rPr spc="-10" dirty="0"/>
              <a:t>procedure</a:t>
            </a:r>
            <a:r>
              <a:rPr spc="-20" dirty="0"/>
              <a:t> </a:t>
            </a:r>
            <a:r>
              <a:rPr spc="-5" dirty="0"/>
              <a:t>derogatorie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86334" y="646303"/>
            <a:ext cx="8630285" cy="5842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Qualora</a:t>
            </a:r>
            <a:r>
              <a:rPr sz="1800" spc="4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</a:t>
            </a:r>
            <a:r>
              <a:rPr sz="1800" spc="4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opti</a:t>
            </a:r>
            <a:r>
              <a:rPr sz="1800" spc="409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4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l’utilizzo</a:t>
            </a:r>
            <a:r>
              <a:rPr sz="1800" spc="409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della</a:t>
            </a:r>
            <a:r>
              <a:rPr sz="1800" spc="4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procedura</a:t>
            </a:r>
            <a:r>
              <a:rPr sz="1800" spc="4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ordinaria,</a:t>
            </a:r>
            <a:r>
              <a:rPr sz="1800" spc="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ulteriore</a:t>
            </a:r>
            <a:r>
              <a:rPr sz="1800" spc="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questione</a:t>
            </a:r>
            <a:r>
              <a:rPr sz="1800" spc="4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</a:t>
            </a:r>
            <a:r>
              <a:rPr sz="1800" spc="4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analizzare</a:t>
            </a:r>
            <a:endParaRPr sz="18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800" spc="-5" dirty="0">
                <a:latin typeface="Times New Roman"/>
                <a:cs typeface="Times New Roman"/>
              </a:rPr>
              <a:t>afferisce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termini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conclusione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dell’affidamento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previsti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dal decreto.</a:t>
            </a:r>
            <a:endParaRPr sz="1800">
              <a:latin typeface="Times New Roman"/>
              <a:cs typeface="Times New Roman"/>
            </a:endParaRPr>
          </a:p>
          <a:p>
            <a:pPr marL="12700" marR="7620" algn="just">
              <a:lnSpc>
                <a:spcPct val="100000"/>
              </a:lnSpc>
              <a:spcBef>
                <a:spcPts val="430"/>
              </a:spcBef>
            </a:pPr>
            <a:r>
              <a:rPr sz="1800" spc="-5" dirty="0">
                <a:latin typeface="Times New Roman"/>
                <a:cs typeface="Times New Roman"/>
              </a:rPr>
              <a:t>Su </a:t>
            </a:r>
            <a:r>
              <a:rPr sz="1800" dirty="0">
                <a:latin typeface="Times New Roman"/>
                <a:cs typeface="Times New Roman"/>
              </a:rPr>
              <a:t>questo punto </a:t>
            </a:r>
            <a:r>
              <a:rPr sz="1800" spc="-5" dirty="0">
                <a:latin typeface="Times New Roman"/>
                <a:cs typeface="Times New Roman"/>
              </a:rPr>
              <a:t>si precisa che </a:t>
            </a:r>
            <a:r>
              <a:rPr sz="1800" dirty="0">
                <a:latin typeface="Times New Roman"/>
                <a:cs typeface="Times New Roman"/>
              </a:rPr>
              <a:t>il </a:t>
            </a:r>
            <a:r>
              <a:rPr sz="1800" spc="-5" dirty="0">
                <a:latin typeface="Times New Roman"/>
                <a:cs typeface="Times New Roman"/>
              </a:rPr>
              <a:t>D.L. semplificazioni sembra </a:t>
            </a:r>
            <a:r>
              <a:rPr sz="1800" dirty="0">
                <a:latin typeface="Times New Roman"/>
                <a:cs typeface="Times New Roman"/>
              </a:rPr>
              <a:t>legare il </a:t>
            </a:r>
            <a:r>
              <a:rPr sz="1800" spc="-5" dirty="0">
                <a:latin typeface="Times New Roman"/>
                <a:cs typeface="Times New Roman"/>
              </a:rPr>
              <a:t>rispetto </a:t>
            </a:r>
            <a:r>
              <a:rPr sz="1800" dirty="0">
                <a:latin typeface="Times New Roman"/>
                <a:cs typeface="Times New Roman"/>
              </a:rPr>
              <a:t>dei </a:t>
            </a:r>
            <a:r>
              <a:rPr sz="1800" spc="-5" dirty="0">
                <a:latin typeface="Times New Roman"/>
                <a:cs typeface="Times New Roman"/>
              </a:rPr>
              <a:t>tempi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espressamente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indicati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soglie 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importo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individuate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 non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procedure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utilizzate.</a:t>
            </a:r>
            <a:endParaRPr sz="18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breve: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due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mesi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per affidamenti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servizi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inferiori</a:t>
            </a:r>
            <a:r>
              <a:rPr sz="18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75.000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1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Euro</a:t>
            </a:r>
            <a:r>
              <a:rPr sz="18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</a:t>
            </a:r>
            <a:r>
              <a:rPr sz="18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</a:t>
            </a:r>
            <a:r>
              <a:rPr sz="1800" b="1" u="sng" spc="44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lavori</a:t>
            </a:r>
            <a:r>
              <a:rPr sz="1800" b="1" u="sng" spc="45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importo inferiore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150.000; </a:t>
            </a:r>
            <a:r>
              <a:rPr sz="18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quattro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mesi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per appalti di importo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importi </a:t>
            </a:r>
            <a:r>
              <a:rPr sz="18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superiore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 tali </a:t>
            </a:r>
            <a:r>
              <a:rPr sz="1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soglie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inferiori</a:t>
            </a:r>
            <a:r>
              <a:rPr sz="18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alla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soglia comunitaria.</a:t>
            </a:r>
            <a:endParaRPr sz="1800">
              <a:latin typeface="Times New Roman"/>
              <a:cs typeface="Times New Roman"/>
            </a:endParaRPr>
          </a:p>
          <a:p>
            <a:pPr marL="12700" marR="7620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Al</a:t>
            </a:r>
            <a:r>
              <a:rPr sz="1800" dirty="0">
                <a:latin typeface="Times New Roman"/>
                <a:cs typeface="Times New Roman"/>
              </a:rPr>
              <a:t> fine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rispettare</a:t>
            </a:r>
            <a:r>
              <a:rPr sz="1800" dirty="0">
                <a:latin typeface="Times New Roman"/>
                <a:cs typeface="Times New Roman"/>
              </a:rPr>
              <a:t> 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suddetti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termini,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precisa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che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restano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ferme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semplificazioni </a:t>
            </a:r>
            <a:r>
              <a:rPr sz="1800" dirty="0">
                <a:latin typeface="Times New Roman"/>
                <a:cs typeface="Times New Roman"/>
              </a:rPr>
              <a:t> introdotte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decreto,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tra cui in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particolare:</a:t>
            </a:r>
            <a:endParaRPr sz="1800">
              <a:latin typeface="Times New Roman"/>
              <a:cs typeface="Times New Roman"/>
            </a:endParaRPr>
          </a:p>
          <a:p>
            <a:pPr marL="241300" indent="-228600" algn="just">
              <a:lnSpc>
                <a:spcPct val="100000"/>
              </a:lnSpc>
              <a:spcBef>
                <a:spcPts val="430"/>
              </a:spcBef>
              <a:buAutoNum type="arabicPeriod"/>
              <a:tabLst>
                <a:tab pos="241300" algn="l"/>
              </a:tabLst>
            </a:pP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possibilità</a:t>
            </a:r>
            <a:r>
              <a:rPr sz="1800" dirty="0">
                <a:latin typeface="Times New Roman"/>
                <a:cs typeface="Times New Roman"/>
              </a:rPr>
              <a:t> di </a:t>
            </a:r>
            <a:r>
              <a:rPr sz="1800" spc="-5" dirty="0">
                <a:latin typeface="Times New Roman"/>
                <a:cs typeface="Times New Roman"/>
              </a:rPr>
              <a:t>effettuare l’inversione</a:t>
            </a:r>
            <a:r>
              <a:rPr sz="1800" dirty="0">
                <a:latin typeface="Times New Roman"/>
                <a:cs typeface="Times New Roman"/>
              </a:rPr>
              <a:t> procedimentale;</a:t>
            </a:r>
            <a:endParaRPr sz="18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434"/>
              </a:spcBef>
              <a:buAutoNum type="arabicPeriod"/>
              <a:tabLst>
                <a:tab pos="288925" algn="l"/>
              </a:tabLst>
            </a:pPr>
            <a:r>
              <a:rPr sz="1800" dirty="0">
                <a:latin typeface="Times New Roman"/>
                <a:cs typeface="Times New Roman"/>
              </a:rPr>
              <a:t>è </a:t>
            </a:r>
            <a:r>
              <a:rPr sz="1800" spc="-5" dirty="0">
                <a:latin typeface="Times New Roman"/>
                <a:cs typeface="Times New Roman"/>
              </a:rPr>
              <a:t>sempre autorizzata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consegna dei lavori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via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10" dirty="0">
                <a:latin typeface="Times New Roman"/>
                <a:cs typeface="Times New Roman"/>
              </a:rPr>
              <a:t>urgenza </a:t>
            </a:r>
            <a:r>
              <a:rPr sz="1800" dirty="0">
                <a:latin typeface="Times New Roman"/>
                <a:cs typeface="Times New Roman"/>
              </a:rPr>
              <a:t>e, nel caso di </a:t>
            </a:r>
            <a:r>
              <a:rPr sz="1800" spc="-5" dirty="0">
                <a:latin typeface="Times New Roman"/>
                <a:cs typeface="Times New Roman"/>
              </a:rPr>
              <a:t>servizi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forniture, l’esecuzione del contratto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via d’urgenza ai sensi </a:t>
            </a:r>
            <a:r>
              <a:rPr sz="1800" dirty="0">
                <a:latin typeface="Times New Roman"/>
                <a:cs typeface="Times New Roman"/>
              </a:rPr>
              <a:t>dell’articolo 32, </a:t>
            </a:r>
            <a:r>
              <a:rPr sz="1800" spc="-10" dirty="0">
                <a:latin typeface="Times New Roman"/>
                <a:cs typeface="Times New Roman"/>
              </a:rPr>
              <a:t>comma </a:t>
            </a:r>
            <a:r>
              <a:rPr sz="1800" dirty="0">
                <a:latin typeface="Times New Roman"/>
                <a:cs typeface="Times New Roman"/>
              </a:rPr>
              <a:t>8, </a:t>
            </a:r>
            <a:r>
              <a:rPr sz="1800" spc="-5" dirty="0">
                <a:latin typeface="Times New Roman"/>
                <a:cs typeface="Times New Roman"/>
              </a:rPr>
              <a:t>del </a:t>
            </a:r>
            <a:r>
              <a:rPr sz="1800" dirty="0">
                <a:latin typeface="Times New Roman"/>
                <a:cs typeface="Times New Roman"/>
              </a:rPr>
              <a:t> decreto </a:t>
            </a:r>
            <a:r>
              <a:rPr sz="1800" spc="-5" dirty="0">
                <a:latin typeface="Times New Roman"/>
                <a:cs typeface="Times New Roman"/>
              </a:rPr>
              <a:t>legislativo </a:t>
            </a:r>
            <a:r>
              <a:rPr sz="1800" dirty="0">
                <a:latin typeface="Times New Roman"/>
                <a:cs typeface="Times New Roman"/>
              </a:rPr>
              <a:t>n. </a:t>
            </a:r>
            <a:r>
              <a:rPr sz="1800" spc="-5" dirty="0">
                <a:latin typeface="Times New Roman"/>
                <a:cs typeface="Times New Roman"/>
              </a:rPr>
              <a:t>50/2016, nelle more </a:t>
            </a:r>
            <a:r>
              <a:rPr sz="1800" dirty="0">
                <a:latin typeface="Times New Roman"/>
                <a:cs typeface="Times New Roman"/>
              </a:rPr>
              <a:t>della </a:t>
            </a:r>
            <a:r>
              <a:rPr sz="1800" spc="-5" dirty="0">
                <a:latin typeface="Times New Roman"/>
                <a:cs typeface="Times New Roman"/>
              </a:rPr>
              <a:t>verifica dei requisiti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cui all’articolo </a:t>
            </a:r>
            <a:r>
              <a:rPr sz="1800" dirty="0">
                <a:latin typeface="Times New Roman"/>
                <a:cs typeface="Times New Roman"/>
              </a:rPr>
              <a:t>80 del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medesimo</a:t>
            </a:r>
            <a:r>
              <a:rPr sz="1800" dirty="0">
                <a:latin typeface="Times New Roman"/>
                <a:cs typeface="Times New Roman"/>
              </a:rPr>
              <a:t> decreto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legislativo,</a:t>
            </a:r>
            <a:r>
              <a:rPr sz="1800" dirty="0">
                <a:latin typeface="Times New Roman"/>
                <a:cs typeface="Times New Roman"/>
              </a:rPr>
              <a:t> nonché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requisiti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qualificazione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previsti</a:t>
            </a:r>
            <a:r>
              <a:rPr sz="1800" dirty="0">
                <a:latin typeface="Times New Roman"/>
                <a:cs typeface="Times New Roman"/>
              </a:rPr>
              <a:t> per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la </a:t>
            </a:r>
            <a:r>
              <a:rPr sz="1800" spc="-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partecipazione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procedura;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  <a:buAutoNum type="arabicPeriod"/>
              <a:tabLst>
                <a:tab pos="270510" algn="l"/>
              </a:tabLst>
            </a:pPr>
            <a:r>
              <a:rPr sz="1800" dirty="0">
                <a:latin typeface="Times New Roman"/>
                <a:cs typeface="Times New Roman"/>
              </a:rPr>
              <a:t>le</a:t>
            </a:r>
            <a:r>
              <a:rPr sz="1800" spc="2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stazioni</a:t>
            </a:r>
            <a:r>
              <a:rPr sz="1800" spc="2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appaltanti</a:t>
            </a:r>
            <a:r>
              <a:rPr sz="1800" spc="2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possono</a:t>
            </a:r>
            <a:r>
              <a:rPr sz="1800" spc="2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prevedere,</a:t>
            </a:r>
            <a:r>
              <a:rPr sz="1800" spc="2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2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pena</a:t>
            </a:r>
            <a:r>
              <a:rPr sz="1800" spc="25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2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esclusione</a:t>
            </a:r>
            <a:r>
              <a:rPr sz="1800" spc="2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dalla</a:t>
            </a:r>
            <a:r>
              <a:rPr sz="1800" spc="2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procedura,</a:t>
            </a:r>
            <a:r>
              <a:rPr sz="1800" spc="2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l’obbligo </a:t>
            </a:r>
            <a:r>
              <a:rPr sz="1800" spc="-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 </a:t>
            </a:r>
            <a:r>
              <a:rPr sz="1800" spc="-5" dirty="0">
                <a:latin typeface="Times New Roman"/>
                <a:cs typeface="Times New Roman"/>
              </a:rPr>
              <a:t>l’operatore economico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procedere </a:t>
            </a:r>
            <a:r>
              <a:rPr sz="1800" dirty="0">
                <a:latin typeface="Times New Roman"/>
                <a:cs typeface="Times New Roman"/>
              </a:rPr>
              <a:t>alla </a:t>
            </a:r>
            <a:r>
              <a:rPr sz="1800" spc="-5" dirty="0">
                <a:latin typeface="Times New Roman"/>
                <a:cs typeface="Times New Roman"/>
              </a:rPr>
              <a:t>visita </a:t>
            </a:r>
            <a:r>
              <a:rPr sz="1800" dirty="0">
                <a:latin typeface="Times New Roman"/>
                <a:cs typeface="Times New Roman"/>
              </a:rPr>
              <a:t>dei luoghi, </a:t>
            </a:r>
            <a:r>
              <a:rPr sz="1800" spc="-5" dirty="0">
                <a:latin typeface="Times New Roman"/>
                <a:cs typeface="Times New Roman"/>
              </a:rPr>
              <a:t>nonché alla consultazione sul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posto </a:t>
            </a:r>
            <a:r>
              <a:rPr sz="1800" dirty="0">
                <a:latin typeface="Times New Roman"/>
                <a:cs typeface="Times New Roman"/>
              </a:rPr>
              <a:t>dei </a:t>
            </a:r>
            <a:r>
              <a:rPr sz="1800" spc="-5" dirty="0">
                <a:latin typeface="Times New Roman"/>
                <a:cs typeface="Times New Roman"/>
              </a:rPr>
              <a:t>documenti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gara </a:t>
            </a:r>
            <a:r>
              <a:rPr sz="1800" dirty="0">
                <a:latin typeface="Times New Roman"/>
                <a:cs typeface="Times New Roman"/>
              </a:rPr>
              <a:t>e relativi allegati ai </a:t>
            </a:r>
            <a:r>
              <a:rPr sz="1800" spc="-5" dirty="0">
                <a:latin typeface="Times New Roman"/>
                <a:cs typeface="Times New Roman"/>
              </a:rPr>
              <a:t>sensi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per gli </a:t>
            </a:r>
            <a:r>
              <a:rPr sz="1800" spc="-10" dirty="0">
                <a:latin typeface="Times New Roman"/>
                <a:cs typeface="Times New Roman"/>
              </a:rPr>
              <a:t>effetti </a:t>
            </a:r>
            <a:r>
              <a:rPr sz="1800" spc="-5" dirty="0">
                <a:latin typeface="Times New Roman"/>
                <a:cs typeface="Times New Roman"/>
              </a:rPr>
              <a:t>dell’articolo </a:t>
            </a:r>
            <a:r>
              <a:rPr sz="1800" dirty="0">
                <a:latin typeface="Times New Roman"/>
                <a:cs typeface="Times New Roman"/>
              </a:rPr>
              <a:t>79, </a:t>
            </a:r>
            <a:r>
              <a:rPr sz="1800" spc="-5" dirty="0">
                <a:latin typeface="Times New Roman"/>
                <a:cs typeface="Times New Roman"/>
              </a:rPr>
              <a:t>comma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2,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decreto</a:t>
            </a:r>
            <a:r>
              <a:rPr sz="1800" dirty="0">
                <a:latin typeface="Times New Roman"/>
                <a:cs typeface="Times New Roman"/>
              </a:rPr>
              <a:t> legislativo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n.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50/2016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esclusivamente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laddove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detto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adempimento</a:t>
            </a:r>
            <a:r>
              <a:rPr sz="1800" dirty="0">
                <a:latin typeface="Times New Roman"/>
                <a:cs typeface="Times New Roman"/>
              </a:rPr>
              <a:t> sia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strettamente</a:t>
            </a:r>
            <a:r>
              <a:rPr sz="1800" spc="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indispensabile</a:t>
            </a:r>
            <a:r>
              <a:rPr sz="1800" spc="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ragione</a:t>
            </a:r>
            <a:r>
              <a:rPr sz="1800" spc="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della</a:t>
            </a:r>
            <a:r>
              <a:rPr sz="1800" spc="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tipologia,</a:t>
            </a:r>
            <a:r>
              <a:rPr sz="1800" spc="6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spc="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contenuto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</a:t>
            </a:r>
            <a:r>
              <a:rPr sz="1800" spc="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r>
              <a:rPr sz="1800" spc="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complessità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6334" y="6463385"/>
            <a:ext cx="22199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dell’appalto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affidare;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27211" y="6426809"/>
            <a:ext cx="18097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30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31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17700" y="633730"/>
            <a:ext cx="630809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Rapporti</a:t>
            </a:r>
            <a:r>
              <a:rPr spc="-30" dirty="0"/>
              <a:t> </a:t>
            </a:r>
            <a:r>
              <a:rPr dirty="0"/>
              <a:t>tra</a:t>
            </a:r>
            <a:r>
              <a:rPr spc="-10" dirty="0"/>
              <a:t> procedure</a:t>
            </a:r>
            <a:r>
              <a:rPr spc="-15" dirty="0"/>
              <a:t> </a:t>
            </a:r>
            <a:r>
              <a:rPr dirty="0"/>
              <a:t>ordinarie</a:t>
            </a:r>
            <a:r>
              <a:rPr spc="-30" dirty="0"/>
              <a:t> </a:t>
            </a:r>
            <a:r>
              <a:rPr dirty="0"/>
              <a:t>e</a:t>
            </a:r>
            <a:r>
              <a:rPr spc="10" dirty="0"/>
              <a:t> </a:t>
            </a:r>
            <a:r>
              <a:rPr spc="-10" dirty="0"/>
              <a:t>procedure</a:t>
            </a:r>
            <a:r>
              <a:rPr spc="-20" dirty="0"/>
              <a:t> </a:t>
            </a:r>
            <a:r>
              <a:rPr spc="-5" dirty="0"/>
              <a:t>derogatorie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02437" y="1366520"/>
            <a:ext cx="8209280" cy="43611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4.</a:t>
            </a:r>
            <a:r>
              <a:rPr sz="1800" spc="1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</a:t>
            </a:r>
            <a:r>
              <a:rPr sz="1800" spc="1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applicano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</a:t>
            </a:r>
            <a:r>
              <a:rPr sz="1800" spc="1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riduzioni</a:t>
            </a:r>
            <a:r>
              <a:rPr sz="1800" spc="1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dei</a:t>
            </a:r>
            <a:r>
              <a:rPr sz="1800" spc="1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termini</a:t>
            </a:r>
            <a:r>
              <a:rPr sz="1800" spc="1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procedimentali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ragioni</a:t>
            </a:r>
            <a:r>
              <a:rPr sz="1800" spc="1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urgenza</a:t>
            </a:r>
            <a:r>
              <a:rPr sz="1800" spc="1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cui</a:t>
            </a:r>
            <a:r>
              <a:rPr sz="1800" spc="1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agli</a:t>
            </a:r>
            <a:endParaRPr sz="18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800" dirty="0">
                <a:latin typeface="Times New Roman"/>
                <a:cs typeface="Times New Roman"/>
              </a:rPr>
              <a:t>articoli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60, comma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3,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61,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comma</a:t>
            </a:r>
            <a:r>
              <a:rPr sz="1800" spc="2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6,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62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comma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5,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74,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commi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2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3,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decreto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legislativo</a:t>
            </a:r>
            <a:endParaRPr sz="1800">
              <a:latin typeface="Times New Roman"/>
              <a:cs typeface="Times New Roman"/>
            </a:endParaRPr>
          </a:p>
          <a:p>
            <a:pPr marL="12700" marR="6350" algn="just">
              <a:lnSpc>
                <a:spcPct val="100000"/>
              </a:lnSpc>
            </a:pPr>
            <a:r>
              <a:rPr sz="1800" dirty="0">
                <a:latin typeface="Times New Roman"/>
                <a:cs typeface="Times New Roman"/>
              </a:rPr>
              <a:t>n. </a:t>
            </a:r>
            <a:r>
              <a:rPr sz="1800" spc="-5" dirty="0">
                <a:latin typeface="Times New Roman"/>
                <a:cs typeface="Times New Roman"/>
              </a:rPr>
              <a:t>50/2016. Nella motivazione del provvedimento </a:t>
            </a:r>
            <a:r>
              <a:rPr sz="1800" dirty="0">
                <a:latin typeface="Times New Roman"/>
                <a:cs typeface="Times New Roman"/>
              </a:rPr>
              <a:t>che </a:t>
            </a:r>
            <a:r>
              <a:rPr sz="1800" spc="-5" dirty="0">
                <a:latin typeface="Times New Roman"/>
                <a:cs typeface="Times New Roman"/>
              </a:rPr>
              <a:t>dispone la riduzione dei termini </a:t>
            </a:r>
            <a:r>
              <a:rPr sz="1800" dirty="0">
                <a:latin typeface="Times New Roman"/>
                <a:cs typeface="Times New Roman"/>
              </a:rPr>
              <a:t> non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è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necessario</a:t>
            </a:r>
            <a:r>
              <a:rPr sz="1800" dirty="0">
                <a:latin typeface="Times New Roman"/>
                <a:cs typeface="Times New Roman"/>
              </a:rPr>
              <a:t> dar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ragioni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urgenza,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considerano</a:t>
            </a:r>
            <a:r>
              <a:rPr sz="1800" dirty="0">
                <a:latin typeface="Times New Roman"/>
                <a:cs typeface="Times New Roman"/>
              </a:rPr>
              <a:t> comunque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sussistenti.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0"/>
              </a:spcBef>
            </a:pPr>
            <a:r>
              <a:rPr sz="1800" spc="-5" dirty="0">
                <a:latin typeface="Times New Roman"/>
                <a:cs typeface="Times New Roman"/>
              </a:rPr>
              <a:t>Da ultimo, si precisa </a:t>
            </a:r>
            <a:r>
              <a:rPr sz="1800" dirty="0">
                <a:latin typeface="Times New Roman"/>
                <a:cs typeface="Times New Roman"/>
              </a:rPr>
              <a:t>che </a:t>
            </a:r>
            <a:r>
              <a:rPr sz="1800" spc="-5" dirty="0">
                <a:latin typeface="Times New Roman"/>
                <a:cs typeface="Times New Roman"/>
              </a:rPr>
              <a:t>nel caso di utilizzo delle </a:t>
            </a:r>
            <a:r>
              <a:rPr sz="1800" dirty="0">
                <a:latin typeface="Times New Roman"/>
                <a:cs typeface="Times New Roman"/>
              </a:rPr>
              <a:t>procedure </a:t>
            </a:r>
            <a:r>
              <a:rPr sz="1800" spc="-5" dirty="0">
                <a:latin typeface="Times New Roman"/>
                <a:cs typeface="Times New Roman"/>
              </a:rPr>
              <a:t>ordinarie, </a:t>
            </a:r>
            <a:r>
              <a:rPr sz="1800" dirty="0">
                <a:latin typeface="Times New Roman"/>
                <a:cs typeface="Times New Roman"/>
              </a:rPr>
              <a:t>non </a:t>
            </a:r>
            <a:r>
              <a:rPr sz="1800" spc="-5" dirty="0">
                <a:latin typeface="Times New Roman"/>
                <a:cs typeface="Times New Roman"/>
              </a:rPr>
              <a:t>troveranno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applicazione </a:t>
            </a:r>
            <a:r>
              <a:rPr sz="1800" dirty="0">
                <a:latin typeface="Times New Roman"/>
                <a:cs typeface="Times New Roman"/>
              </a:rPr>
              <a:t>i </a:t>
            </a:r>
            <a:r>
              <a:rPr sz="1800" spc="-5" dirty="0">
                <a:latin typeface="Times New Roman"/>
                <a:cs typeface="Times New Roman"/>
              </a:rPr>
              <a:t>commi </a:t>
            </a:r>
            <a:r>
              <a:rPr sz="1800" dirty="0">
                <a:latin typeface="Times New Roman"/>
                <a:cs typeface="Times New Roman"/>
              </a:rPr>
              <a:t>3 e 4 </a:t>
            </a:r>
            <a:r>
              <a:rPr sz="1800" spc="-5" dirty="0">
                <a:latin typeface="Times New Roman"/>
                <a:cs typeface="Times New Roman"/>
              </a:rPr>
              <a:t>dell’art. </a:t>
            </a:r>
            <a:r>
              <a:rPr sz="1800" dirty="0">
                <a:latin typeface="Times New Roman"/>
                <a:cs typeface="Times New Roman"/>
              </a:rPr>
              <a:t>1. </a:t>
            </a:r>
            <a:r>
              <a:rPr sz="1800" spc="-5" dirty="0">
                <a:latin typeface="Times New Roman"/>
                <a:cs typeface="Times New Roman"/>
              </a:rPr>
              <a:t>del D.L. semplificazioni. </a:t>
            </a:r>
            <a:r>
              <a:rPr sz="1800" dirty="0">
                <a:latin typeface="Times New Roman"/>
                <a:cs typeface="Times New Roman"/>
              </a:rPr>
              <a:t>Quindi, in tal </a:t>
            </a:r>
            <a:r>
              <a:rPr sz="1800" spc="-5" dirty="0">
                <a:latin typeface="Times New Roman"/>
                <a:cs typeface="Times New Roman"/>
              </a:rPr>
              <a:t>caso, </a:t>
            </a:r>
            <a:r>
              <a:rPr sz="1800" dirty="0">
                <a:latin typeface="Times New Roman"/>
                <a:cs typeface="Times New Roman"/>
              </a:rPr>
              <a:t>non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troveranno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applicazione:</a:t>
            </a:r>
            <a:endParaRPr sz="1800">
              <a:latin typeface="Times New Roman"/>
              <a:cs typeface="Times New Roman"/>
            </a:endParaRPr>
          </a:p>
          <a:p>
            <a:pPr marL="355600" marR="7620" indent="-342900" algn="just">
              <a:lnSpc>
                <a:spcPct val="100000"/>
              </a:lnSpc>
              <a:spcBef>
                <a:spcPts val="434"/>
              </a:spcBef>
              <a:buAutoNum type="alphaLcParenR"/>
              <a:tabLst>
                <a:tab pos="355600" algn="l"/>
              </a:tabLst>
            </a:pPr>
            <a:r>
              <a:rPr sz="1800" spc="-5" dirty="0">
                <a:latin typeface="Times New Roman"/>
                <a:cs typeface="Times New Roman"/>
              </a:rPr>
              <a:t>l’estensione dell’esclusione automatica </a:t>
            </a:r>
            <a:r>
              <a:rPr sz="1800" dirty="0">
                <a:latin typeface="Times New Roman"/>
                <a:cs typeface="Times New Roman"/>
              </a:rPr>
              <a:t>anche </a:t>
            </a:r>
            <a:r>
              <a:rPr sz="1800" spc="-10" dirty="0">
                <a:latin typeface="Times New Roman"/>
                <a:cs typeface="Times New Roman"/>
              </a:rPr>
              <a:t>nel </a:t>
            </a:r>
            <a:r>
              <a:rPr sz="1800" dirty="0">
                <a:latin typeface="Times New Roman"/>
                <a:cs typeface="Times New Roman"/>
              </a:rPr>
              <a:t>caso in cui il </a:t>
            </a:r>
            <a:r>
              <a:rPr sz="1800" spc="-5" dirty="0">
                <a:latin typeface="Times New Roman"/>
                <a:cs typeface="Times New Roman"/>
              </a:rPr>
              <a:t>numero </a:t>
            </a:r>
            <a:r>
              <a:rPr sz="1800" dirty="0">
                <a:latin typeface="Times New Roman"/>
                <a:cs typeface="Times New Roman"/>
              </a:rPr>
              <a:t>delle </a:t>
            </a:r>
            <a:r>
              <a:rPr sz="1800" spc="-10" dirty="0">
                <a:latin typeface="Times New Roman"/>
                <a:cs typeface="Times New Roman"/>
              </a:rPr>
              <a:t>offerte </a:t>
            </a:r>
            <a:r>
              <a:rPr sz="1800" spc="-5" dirty="0">
                <a:latin typeface="Times New Roman"/>
                <a:cs typeface="Times New Roman"/>
              </a:rPr>
              <a:t> ammesse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sia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pari 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superiore 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cinque;</a:t>
            </a:r>
            <a:endParaRPr sz="1800">
              <a:latin typeface="Times New Roman"/>
              <a:cs typeface="Times New Roman"/>
            </a:endParaRPr>
          </a:p>
          <a:p>
            <a:pPr marL="355600" indent="-342900" algn="just">
              <a:lnSpc>
                <a:spcPct val="100000"/>
              </a:lnSpc>
              <a:spcBef>
                <a:spcPts val="434"/>
              </a:spcBef>
              <a:buAutoNum type="alphaLcParenR"/>
              <a:tabLst>
                <a:tab pos="355600" algn="l"/>
              </a:tabLst>
            </a:pPr>
            <a:r>
              <a:rPr sz="1800" dirty="0">
                <a:latin typeface="Times New Roman"/>
                <a:cs typeface="Times New Roman"/>
              </a:rPr>
              <a:t>la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deroga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richieste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garanzie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cui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all’art.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93 del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Codice.</a:t>
            </a:r>
            <a:endParaRPr sz="18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434"/>
              </a:spcBef>
            </a:pP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Infatti, l’art.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1 comma 4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stabilisce che tale </a:t>
            </a:r>
            <a:r>
              <a:rPr sz="18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prescrizione trova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applicazione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“per le </a:t>
            </a:r>
            <a:r>
              <a:rPr sz="1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modalità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 affidamento di cui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 </a:t>
            </a:r>
            <a:r>
              <a:rPr sz="18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presente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articolo”. </a:t>
            </a:r>
            <a:r>
              <a:rPr sz="1800" b="1" u="sng" spc="-5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Se ne </a:t>
            </a:r>
            <a:r>
              <a:rPr sz="1800" b="1" u="sng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ricava </a:t>
            </a:r>
            <a:r>
              <a:rPr sz="1800" b="1" u="sng" spc="-5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che tali </a:t>
            </a:r>
            <a:r>
              <a:rPr sz="1800" b="1" u="sng" spc="-10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deroghe </a:t>
            </a:r>
            <a:r>
              <a:rPr sz="1800" b="1" spc="-5" dirty="0"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non possano operare in caso di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mancato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utilizzo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delle </a:t>
            </a:r>
            <a:r>
              <a:rPr sz="1800" b="1" u="sng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procedure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disciplinate all’art. 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1, quindi</a:t>
            </a:r>
            <a:r>
              <a:rPr sz="18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laddove</a:t>
            </a:r>
            <a:r>
              <a:rPr sz="1800" b="1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la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stazione</a:t>
            </a:r>
            <a:r>
              <a:rPr sz="1800" b="1" u="sng" spc="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appaltante</a:t>
            </a:r>
            <a:r>
              <a:rPr sz="1800" b="1" u="sng" spc="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decida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</a:t>
            </a:r>
            <a:r>
              <a:rPr sz="18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utilizzare</a:t>
            </a:r>
            <a:r>
              <a:rPr sz="1800" b="1" u="sng" spc="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le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procedure</a:t>
            </a:r>
            <a:r>
              <a:rPr sz="1800" b="1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ordinarie</a:t>
            </a:r>
            <a:r>
              <a:rPr sz="1800" dirty="0"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32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35940" y="214325"/>
            <a:ext cx="8075930" cy="55219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6215" marR="193040" algn="ctr">
              <a:lnSpc>
                <a:spcPct val="100000"/>
              </a:lnSpc>
              <a:spcBef>
                <a:spcPts val="105"/>
              </a:spcBef>
            </a:pPr>
            <a:r>
              <a:rPr sz="2000" b="1" spc="-5" dirty="0">
                <a:latin typeface="Times New Roman"/>
                <a:cs typeface="Times New Roman"/>
              </a:rPr>
              <a:t>LE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MODIFICHE</a:t>
            </a:r>
            <a:r>
              <a:rPr sz="2000" b="1" spc="-1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ALLE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35" dirty="0">
                <a:latin typeface="Times New Roman"/>
                <a:cs typeface="Times New Roman"/>
              </a:rPr>
              <a:t>FASI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DELLA</a:t>
            </a:r>
            <a:r>
              <a:rPr sz="2000" b="1" spc="-9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PROCEDURE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DI GARA</a:t>
            </a:r>
            <a:r>
              <a:rPr sz="2000" b="1" spc="-1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E LE </a:t>
            </a:r>
            <a:r>
              <a:rPr sz="2000" b="1" spc="-484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RESPONSABILITÀ DEL </a:t>
            </a:r>
            <a:r>
              <a:rPr sz="2000" b="1" spc="-45" dirty="0">
                <a:latin typeface="Times New Roman"/>
                <a:cs typeface="Times New Roman"/>
              </a:rPr>
              <a:t>RUP. </a:t>
            </a:r>
            <a:r>
              <a:rPr sz="2000" b="1" dirty="0">
                <a:latin typeface="Times New Roman"/>
                <a:cs typeface="Times New Roman"/>
              </a:rPr>
              <a:t>I TERMINI DI </a:t>
            </a:r>
            <a:r>
              <a:rPr sz="2000" b="1" spc="-5" dirty="0">
                <a:latin typeface="Times New Roman"/>
                <a:cs typeface="Times New Roman"/>
              </a:rPr>
              <a:t>AFFIDAMENTO: </a:t>
            </a:r>
            <a:r>
              <a:rPr sz="2000" b="1" dirty="0">
                <a:latin typeface="Times New Roman"/>
                <a:cs typeface="Times New Roman"/>
              </a:rPr>
              <a:t> INDICAZIONI SUL DIES A QUO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E DIES AD QUEM PER 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CONCLUDERE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LA</a:t>
            </a:r>
            <a:r>
              <a:rPr sz="2000" b="1" spc="-1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PROCEDURA</a:t>
            </a:r>
            <a:endParaRPr sz="20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1505"/>
              </a:spcBef>
            </a:pPr>
            <a:r>
              <a:rPr sz="2000" dirty="0">
                <a:latin typeface="Times New Roman"/>
                <a:cs typeface="Times New Roman"/>
              </a:rPr>
              <a:t>Il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D.L.</a:t>
            </a:r>
            <a:r>
              <a:rPr sz="2000" spc="1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76/2020,</a:t>
            </a:r>
            <a:r>
              <a:rPr sz="2000" spc="1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così</a:t>
            </a:r>
            <a:r>
              <a:rPr sz="2000" spc="11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come</a:t>
            </a:r>
            <a:r>
              <a:rPr sz="2000" spc="1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convertito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dalla</a:t>
            </a:r>
            <a:r>
              <a:rPr sz="2000" spc="8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L.</a:t>
            </a:r>
            <a:r>
              <a:rPr sz="2000" spc="1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120/20,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</a:t>
            </a:r>
            <a:r>
              <a:rPr sz="2000" spc="9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previsto</a:t>
            </a:r>
            <a:r>
              <a:rPr sz="2000" spc="11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agli</a:t>
            </a:r>
            <a:r>
              <a:rPr sz="2000" spc="9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articoli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1 e 2 </a:t>
            </a:r>
            <a:r>
              <a:rPr sz="2000" spc="5" dirty="0">
                <a:latin typeface="Times New Roman"/>
                <a:cs typeface="Times New Roman"/>
              </a:rPr>
              <a:t>una </a:t>
            </a:r>
            <a:r>
              <a:rPr sz="2000" spc="-5" dirty="0">
                <a:latin typeface="Times New Roman"/>
                <a:cs typeface="Times New Roman"/>
              </a:rPr>
              <a:t>diversa disciplina degli </a:t>
            </a:r>
            <a:r>
              <a:rPr sz="2000" spc="-10" dirty="0">
                <a:latin typeface="Times New Roman"/>
                <a:cs typeface="Times New Roman"/>
              </a:rPr>
              <a:t>affidamenti, </a:t>
            </a:r>
            <a:r>
              <a:rPr sz="2000" spc="-5" dirty="0">
                <a:latin typeface="Times New Roman"/>
                <a:cs typeface="Times New Roman"/>
              </a:rPr>
              <a:t>con la finalità </a:t>
            </a:r>
            <a:r>
              <a:rPr sz="2000" dirty="0">
                <a:latin typeface="Times New Roman"/>
                <a:cs typeface="Times New Roman"/>
              </a:rPr>
              <a:t>di </a:t>
            </a:r>
            <a:r>
              <a:rPr sz="2000" spc="-5" dirty="0">
                <a:latin typeface="Times New Roman"/>
                <a:cs typeface="Times New Roman"/>
              </a:rPr>
              <a:t>rilanciare gli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investimenti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pubblici.</a:t>
            </a:r>
            <a:endParaRPr sz="2000">
              <a:latin typeface="Times New Roman"/>
              <a:cs typeface="Times New Roman"/>
            </a:endParaRPr>
          </a:p>
          <a:p>
            <a:pPr marL="12700" marR="6350" algn="just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latin typeface="Times New Roman"/>
                <a:cs typeface="Times New Roman"/>
              </a:rPr>
              <a:t>Il </a:t>
            </a:r>
            <a:r>
              <a:rPr sz="2000" spc="-5" dirty="0">
                <a:latin typeface="Times New Roman"/>
                <a:cs typeface="Times New Roman"/>
              </a:rPr>
              <a:t>legislatore, </a:t>
            </a:r>
            <a:r>
              <a:rPr sz="2000" dirty="0">
                <a:latin typeface="Times New Roman"/>
                <a:cs typeface="Times New Roman"/>
              </a:rPr>
              <a:t>nel </a:t>
            </a:r>
            <a:r>
              <a:rPr sz="2000" spc="-5" dirty="0">
                <a:latin typeface="Times New Roman"/>
                <a:cs typeface="Times New Roman"/>
              </a:rPr>
              <a:t>definire </a:t>
            </a:r>
            <a:r>
              <a:rPr sz="2000" spc="-10" dirty="0">
                <a:latin typeface="Times New Roman"/>
                <a:cs typeface="Times New Roman"/>
              </a:rPr>
              <a:t>l’ambito </a:t>
            </a:r>
            <a:r>
              <a:rPr sz="2000" spc="-5" dirty="0">
                <a:latin typeface="Times New Roman"/>
                <a:cs typeface="Times New Roman"/>
              </a:rPr>
              <a:t>applicativo del D.L. Semplificazioni, si </a:t>
            </a:r>
            <a:r>
              <a:rPr sz="2000" dirty="0">
                <a:latin typeface="Times New Roman"/>
                <a:cs typeface="Times New Roman"/>
              </a:rPr>
              <a:t>è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discostato</a:t>
            </a:r>
            <a:r>
              <a:rPr sz="2000" spc="35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dalla</a:t>
            </a:r>
            <a:r>
              <a:rPr sz="2000" spc="3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tecnica</a:t>
            </a:r>
            <a:r>
              <a:rPr sz="2000" spc="35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legislativa</a:t>
            </a:r>
            <a:r>
              <a:rPr sz="2000" spc="36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utilizzata</a:t>
            </a:r>
            <a:r>
              <a:rPr sz="2000" spc="37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</a:t>
            </a:r>
            <a:r>
              <a:rPr sz="2000" spc="35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occasione</a:t>
            </a:r>
            <a:r>
              <a:rPr sz="2000" spc="3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36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altre</a:t>
            </a:r>
            <a:r>
              <a:rPr sz="2000" spc="36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modifiche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alla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normativa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sulla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contrattualistica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pubblica.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Ed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invero,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fino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ad</a:t>
            </a:r>
            <a:r>
              <a:rPr sz="2000" spc="-5" dirty="0">
                <a:latin typeface="Times New Roman"/>
                <a:cs typeface="Times New Roman"/>
              </a:rPr>
              <a:t> oggi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il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Legislatore aveva individuato quale momento di applicazione delle modifiche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normative il riferimento </a:t>
            </a:r>
            <a:r>
              <a:rPr sz="2000" i="1" spc="-10" dirty="0">
                <a:latin typeface="Times New Roman"/>
                <a:cs typeface="Times New Roman"/>
              </a:rPr>
              <a:t>“alla </a:t>
            </a:r>
            <a:r>
              <a:rPr sz="2000" i="1" spc="-5" dirty="0">
                <a:latin typeface="Times New Roman"/>
                <a:cs typeface="Times New Roman"/>
              </a:rPr>
              <a:t>pubblicazione </a:t>
            </a:r>
            <a:r>
              <a:rPr sz="2000" i="1" dirty="0">
                <a:latin typeface="Times New Roman"/>
                <a:cs typeface="Times New Roman"/>
              </a:rPr>
              <a:t>del bando di gara o </a:t>
            </a:r>
            <a:r>
              <a:rPr sz="2000" i="1" spc="-5" dirty="0">
                <a:latin typeface="Times New Roman"/>
                <a:cs typeface="Times New Roman"/>
              </a:rPr>
              <a:t>avviso </a:t>
            </a:r>
            <a:r>
              <a:rPr sz="2000" i="1" dirty="0">
                <a:latin typeface="Times New Roman"/>
                <a:cs typeface="Times New Roman"/>
              </a:rPr>
              <a:t>e </a:t>
            </a:r>
            <a:r>
              <a:rPr sz="2000" i="1" spc="-10" dirty="0">
                <a:latin typeface="Times New Roman"/>
                <a:cs typeface="Times New Roman"/>
              </a:rPr>
              <a:t>la </a:t>
            </a:r>
            <a:r>
              <a:rPr sz="2000" i="1" spc="-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spedizione</a:t>
            </a:r>
            <a:r>
              <a:rPr sz="2000" i="1" spc="-4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delle</a:t>
            </a:r>
            <a:r>
              <a:rPr sz="2000" i="1" spc="-30" dirty="0">
                <a:latin typeface="Times New Roman"/>
                <a:cs typeface="Times New Roman"/>
              </a:rPr>
              <a:t> </a:t>
            </a:r>
            <a:r>
              <a:rPr sz="2000" i="1" spc="-15" dirty="0">
                <a:latin typeface="Times New Roman"/>
                <a:cs typeface="Times New Roman"/>
              </a:rPr>
              <a:t>lettere</a:t>
            </a:r>
            <a:r>
              <a:rPr sz="2000" i="1" spc="-1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di</a:t>
            </a:r>
            <a:r>
              <a:rPr sz="2000" i="1" spc="-1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invito”</a:t>
            </a:r>
            <a:r>
              <a:rPr sz="2000" i="1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 presentare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offerta.</a:t>
            </a:r>
            <a:endParaRPr sz="2000">
              <a:latin typeface="Times New Roman"/>
              <a:cs typeface="Times New Roman"/>
            </a:endParaRPr>
          </a:p>
          <a:p>
            <a:pPr marL="12700" marR="6350" algn="just">
              <a:lnSpc>
                <a:spcPct val="100000"/>
              </a:lnSpc>
              <a:spcBef>
                <a:spcPts val="484"/>
              </a:spcBef>
            </a:pPr>
            <a:r>
              <a:rPr sz="2000" spc="-5" dirty="0">
                <a:latin typeface="Times New Roman"/>
                <a:cs typeface="Times New Roman"/>
              </a:rPr>
              <a:t>La </a:t>
            </a:r>
            <a:r>
              <a:rPr sz="2000" dirty="0">
                <a:latin typeface="Times New Roman"/>
                <a:cs typeface="Times New Roman"/>
              </a:rPr>
              <a:t>nuova </a:t>
            </a:r>
            <a:r>
              <a:rPr sz="2000" spc="-5" dirty="0">
                <a:latin typeface="Times New Roman"/>
                <a:cs typeface="Times New Roman"/>
              </a:rPr>
              <a:t>formulazione utilizzata </a:t>
            </a:r>
            <a:r>
              <a:rPr sz="2000" dirty="0">
                <a:latin typeface="Times New Roman"/>
                <a:cs typeface="Times New Roman"/>
              </a:rPr>
              <a:t>nel </a:t>
            </a:r>
            <a:r>
              <a:rPr sz="2000" spc="-5" dirty="0">
                <a:latin typeface="Times New Roman"/>
                <a:cs typeface="Times New Roman"/>
              </a:rPr>
              <a:t>D.L. Semplificazioni, invece, prevede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quale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momento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riferimento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per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l’individuazione dell’applicazione della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normativa </a:t>
            </a:r>
            <a:r>
              <a:rPr sz="20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in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esame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“la determina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 </a:t>
            </a:r>
            <a:r>
              <a:rPr sz="20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contrarre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o </a:t>
            </a:r>
            <a:r>
              <a:rPr sz="20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altro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atto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avvio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del </a:t>
            </a:r>
            <a:r>
              <a:rPr sz="20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procedimento</a:t>
            </a:r>
            <a:r>
              <a:rPr sz="2000" b="1" u="sng" spc="-3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equivalente”,</a:t>
            </a:r>
            <a:r>
              <a:rPr sz="2000" b="1" u="sng" spc="-3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purché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adottato</a:t>
            </a:r>
            <a:r>
              <a:rPr sz="2000" b="1" u="sng" spc="-3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entro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il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31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dicembre</a:t>
            </a:r>
            <a:r>
              <a:rPr sz="2000" b="1" u="sng" spc="-2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2021.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33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35940" y="214325"/>
            <a:ext cx="8209280" cy="61925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6215" marR="326390" algn="ctr">
              <a:lnSpc>
                <a:spcPct val="100000"/>
              </a:lnSpc>
              <a:spcBef>
                <a:spcPts val="105"/>
              </a:spcBef>
            </a:pPr>
            <a:r>
              <a:rPr sz="2000" b="1" spc="-5" dirty="0">
                <a:latin typeface="Times New Roman"/>
                <a:cs typeface="Times New Roman"/>
              </a:rPr>
              <a:t>LE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MODIFICHE</a:t>
            </a:r>
            <a:r>
              <a:rPr sz="2000" b="1" spc="-1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ALLE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35" dirty="0">
                <a:latin typeface="Times New Roman"/>
                <a:cs typeface="Times New Roman"/>
              </a:rPr>
              <a:t>FASI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DELLA</a:t>
            </a:r>
            <a:r>
              <a:rPr sz="2000" b="1" spc="-9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PROCEDURE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DI GARA</a:t>
            </a:r>
            <a:r>
              <a:rPr sz="2000" b="1" spc="-1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E LE </a:t>
            </a:r>
            <a:r>
              <a:rPr sz="2000" b="1" spc="-484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RESPONSABILITÀ DEL </a:t>
            </a:r>
            <a:r>
              <a:rPr sz="2000" b="1" spc="-45" dirty="0">
                <a:latin typeface="Times New Roman"/>
                <a:cs typeface="Times New Roman"/>
              </a:rPr>
              <a:t>RUP. </a:t>
            </a:r>
            <a:r>
              <a:rPr sz="2000" b="1" dirty="0">
                <a:latin typeface="Times New Roman"/>
                <a:cs typeface="Times New Roman"/>
              </a:rPr>
              <a:t>I TERMINI DI </a:t>
            </a:r>
            <a:r>
              <a:rPr sz="2000" b="1" spc="-5" dirty="0">
                <a:latin typeface="Times New Roman"/>
                <a:cs typeface="Times New Roman"/>
              </a:rPr>
              <a:t>AFFIDAMENTO: </a:t>
            </a:r>
            <a:r>
              <a:rPr sz="2000" b="1" dirty="0">
                <a:latin typeface="Times New Roman"/>
                <a:cs typeface="Times New Roman"/>
              </a:rPr>
              <a:t> INDICAZIONI SUL DIES A QUO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E DIES AD QUEM PER 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CONCLUDERE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LA</a:t>
            </a:r>
            <a:r>
              <a:rPr sz="2000" b="1" spc="-1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PROCEDURA</a:t>
            </a:r>
            <a:endParaRPr sz="20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1505"/>
              </a:spcBef>
            </a:pPr>
            <a:r>
              <a:rPr sz="2000" spc="-5" dirty="0">
                <a:latin typeface="Times New Roman"/>
                <a:cs typeface="Times New Roman"/>
              </a:rPr>
              <a:t>Chiarito questo </a:t>
            </a:r>
            <a:r>
              <a:rPr sz="2000" spc="-10" dirty="0">
                <a:latin typeface="Times New Roman"/>
                <a:cs typeface="Times New Roman"/>
              </a:rPr>
              <a:t>primo </a:t>
            </a:r>
            <a:r>
              <a:rPr sz="2000" spc="-5" dirty="0">
                <a:latin typeface="Times New Roman"/>
                <a:cs typeface="Times New Roman"/>
              </a:rPr>
              <a:t>aspetto, essenziale per determinare il perimetro oggettivo </a:t>
            </a:r>
            <a:r>
              <a:rPr sz="2000" dirty="0">
                <a:latin typeface="Times New Roman"/>
                <a:cs typeface="Times New Roman"/>
              </a:rPr>
              <a:t> del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decreto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in</a:t>
            </a:r>
            <a:r>
              <a:rPr sz="2000" spc="-5" dirty="0">
                <a:latin typeface="Times New Roman"/>
                <a:cs typeface="Times New Roman"/>
              </a:rPr>
              <a:t> esame,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preme</a:t>
            </a:r>
            <a:r>
              <a:rPr sz="2000" dirty="0">
                <a:latin typeface="Times New Roman"/>
                <a:cs typeface="Times New Roman"/>
              </a:rPr>
              <a:t> poi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fornire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indicazioni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in</a:t>
            </a:r>
            <a:r>
              <a:rPr sz="2000" spc="-5" dirty="0">
                <a:latin typeface="Times New Roman"/>
                <a:cs typeface="Times New Roman"/>
              </a:rPr>
              <a:t> ordine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all’ulteriore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fondamentale </a:t>
            </a:r>
            <a:r>
              <a:rPr sz="2000" dirty="0">
                <a:latin typeface="Times New Roman"/>
                <a:cs typeface="Times New Roman"/>
              </a:rPr>
              <a:t>novità </a:t>
            </a:r>
            <a:r>
              <a:rPr sz="2000" spc="-5" dirty="0">
                <a:latin typeface="Times New Roman"/>
                <a:cs typeface="Times New Roman"/>
              </a:rPr>
              <a:t>riguardante l’aggiudicazione </a:t>
            </a:r>
            <a:r>
              <a:rPr sz="2000" dirty="0">
                <a:latin typeface="Times New Roman"/>
                <a:cs typeface="Times New Roman"/>
              </a:rPr>
              <a:t>o </a:t>
            </a:r>
            <a:r>
              <a:rPr sz="2000" spc="-5" dirty="0">
                <a:latin typeface="Times New Roman"/>
                <a:cs typeface="Times New Roman"/>
              </a:rPr>
              <a:t>l’individuazione definitiva </a:t>
            </a:r>
            <a:r>
              <a:rPr sz="2000" dirty="0">
                <a:latin typeface="Times New Roman"/>
                <a:cs typeface="Times New Roman"/>
              </a:rPr>
              <a:t> del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contraente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che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dovrà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avvenire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entro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il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termine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di:</a:t>
            </a:r>
            <a:endParaRPr sz="2000">
              <a:latin typeface="Times New Roman"/>
              <a:cs typeface="Times New Roman"/>
            </a:endParaRPr>
          </a:p>
          <a:p>
            <a:pPr marL="355600" marR="5080" indent="-343535" algn="just">
              <a:lnSpc>
                <a:spcPct val="100000"/>
              </a:lnSpc>
              <a:spcBef>
                <a:spcPts val="480"/>
              </a:spcBef>
              <a:buFont typeface="Wingdings"/>
              <a:buChar char=""/>
              <a:tabLst>
                <a:tab pos="356235" algn="l"/>
              </a:tabLst>
            </a:pP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2</a:t>
            </a:r>
            <a:r>
              <a:rPr sz="20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mesi</a:t>
            </a:r>
            <a:r>
              <a:rPr sz="20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o</a:t>
            </a:r>
            <a:r>
              <a:rPr sz="20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4</a:t>
            </a:r>
            <a:r>
              <a:rPr sz="20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mesi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dalla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data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 di</a:t>
            </a:r>
            <a:r>
              <a:rPr sz="20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adozione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dell’atto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 di</a:t>
            </a:r>
            <a:r>
              <a:rPr sz="20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avvio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 del </a:t>
            </a:r>
            <a:r>
              <a:rPr sz="2000" b="1" spc="-48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procedimento,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 per</a:t>
            </a:r>
            <a:r>
              <a:rPr sz="20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gli</a:t>
            </a:r>
            <a:r>
              <a:rPr sz="20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affidamenti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 i</a:t>
            </a:r>
            <a:r>
              <a:rPr sz="20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cui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all’articolo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 1</a:t>
            </a:r>
            <a:r>
              <a:rPr sz="20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affidamenti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sottosoglia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);</a:t>
            </a:r>
            <a:endParaRPr sz="2000">
              <a:latin typeface="Times New Roman"/>
              <a:cs typeface="Times New Roman"/>
            </a:endParaRPr>
          </a:p>
          <a:p>
            <a:pPr marL="355600" indent="-343535" algn="just">
              <a:lnSpc>
                <a:spcPct val="100000"/>
              </a:lnSpc>
              <a:spcBef>
                <a:spcPts val="480"/>
              </a:spcBef>
              <a:buFont typeface="Wingdings"/>
              <a:buChar char=""/>
              <a:tabLst>
                <a:tab pos="356235" algn="l"/>
              </a:tabLst>
            </a:pP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entro</a:t>
            </a:r>
            <a:r>
              <a:rPr sz="2000" b="1" spc="6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il</a:t>
            </a:r>
            <a:r>
              <a:rPr sz="2000" b="1" spc="6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termine</a:t>
            </a:r>
            <a:r>
              <a:rPr sz="2000" b="1" spc="6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</a:t>
            </a:r>
            <a:r>
              <a:rPr sz="2000" b="1" u="sng" spc="62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6</a:t>
            </a:r>
            <a:r>
              <a:rPr sz="2000" b="1" u="sng" spc="63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mesi</a:t>
            </a:r>
            <a:r>
              <a:rPr sz="2000" b="1" u="sng" spc="62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per</a:t>
            </a:r>
            <a:r>
              <a:rPr sz="2000" b="1" spc="58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gli</a:t>
            </a:r>
            <a:r>
              <a:rPr sz="2000" b="1" spc="6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affidamenti</a:t>
            </a:r>
            <a:r>
              <a:rPr sz="2000" b="1" spc="6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di</a:t>
            </a:r>
            <a:r>
              <a:rPr sz="2000" b="1" spc="6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cui</a:t>
            </a:r>
            <a:r>
              <a:rPr sz="2000" b="1" spc="6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all’articolo</a:t>
            </a:r>
            <a:r>
              <a:rPr sz="2000" b="1" spc="6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2000">
              <a:latin typeface="Times New Roman"/>
              <a:cs typeface="Times New Roman"/>
            </a:endParaRPr>
          </a:p>
          <a:p>
            <a:pPr marL="355600" algn="just">
              <a:lnSpc>
                <a:spcPct val="100000"/>
              </a:lnSpc>
              <a:spcBef>
                <a:spcPts val="5"/>
              </a:spcBef>
            </a:pP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affidamenti</a:t>
            </a:r>
            <a:r>
              <a:rPr sz="2000" b="1" u="sng" spc="-5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soprasoglia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).</a:t>
            </a:r>
            <a:endParaRPr sz="20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80"/>
              </a:spcBef>
            </a:pPr>
            <a:r>
              <a:rPr sz="2000" spc="-5" dirty="0">
                <a:latin typeface="Times New Roman"/>
                <a:cs typeface="Times New Roman"/>
              </a:rPr>
              <a:t>Sotto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questo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profilo,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si</a:t>
            </a:r>
            <a:r>
              <a:rPr sz="2000" spc="1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rileva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che,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mentre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nella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disposizione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relativa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all’ambito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applicazione</a:t>
            </a:r>
            <a:r>
              <a:rPr sz="2000" spc="16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del</a:t>
            </a:r>
            <a:r>
              <a:rPr sz="2000" spc="18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D.L.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si</a:t>
            </a:r>
            <a:r>
              <a:rPr sz="2000" spc="17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fa</a:t>
            </a:r>
            <a:r>
              <a:rPr sz="2000" spc="18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espresso</a:t>
            </a:r>
            <a:r>
              <a:rPr sz="2000" spc="18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riferimento</a:t>
            </a:r>
            <a:r>
              <a:rPr sz="2000" spc="18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alla</a:t>
            </a:r>
            <a:r>
              <a:rPr sz="2000" spc="16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determina</a:t>
            </a:r>
            <a:r>
              <a:rPr sz="2000" spc="1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17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contrarre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ad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altro</a:t>
            </a:r>
            <a:r>
              <a:rPr sz="2000" spc="4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atto equivalente, nella disposizione relativa alla definizione dei termini </a:t>
            </a:r>
            <a:r>
              <a:rPr sz="2000" dirty="0">
                <a:latin typeface="Times New Roman"/>
                <a:cs typeface="Times New Roman"/>
              </a:rPr>
              <a:t> di </a:t>
            </a:r>
            <a:r>
              <a:rPr sz="2000" spc="-5" dirty="0">
                <a:latin typeface="Times New Roman"/>
                <a:cs typeface="Times New Roman"/>
              </a:rPr>
              <a:t>conclusione delle procedure,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invece,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non</a:t>
            </a:r>
            <a:r>
              <a:rPr sz="2000" spc="4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vi è </a:t>
            </a:r>
            <a:r>
              <a:rPr sz="2000" spc="-5" dirty="0">
                <a:latin typeface="Times New Roman"/>
                <a:cs typeface="Times New Roman"/>
              </a:rPr>
              <a:t>la medesima formulazione, </a:t>
            </a:r>
            <a:r>
              <a:rPr sz="2000" dirty="0">
                <a:latin typeface="Times New Roman"/>
                <a:cs typeface="Times New Roman"/>
              </a:rPr>
              <a:t> bensì vi è un </a:t>
            </a:r>
            <a:r>
              <a:rPr sz="2000" spc="-5" dirty="0">
                <a:latin typeface="Times New Roman"/>
                <a:cs typeface="Times New Roman"/>
              </a:rPr>
              <a:t>generico riferimento alla “</a:t>
            </a:r>
            <a:r>
              <a:rPr sz="20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data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 </a:t>
            </a:r>
            <a:r>
              <a:rPr sz="20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adozione dell’atto </a:t>
            </a:r>
            <a:r>
              <a:rPr sz="20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 avvio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del 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procedimento</a:t>
            </a:r>
            <a:r>
              <a:rPr sz="2000" spc="-5" dirty="0">
                <a:latin typeface="Times New Roman"/>
                <a:cs typeface="Times New Roman"/>
              </a:rPr>
              <a:t>”.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34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112" y="131826"/>
            <a:ext cx="7702550" cy="12458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LE</a:t>
            </a:r>
            <a:r>
              <a:rPr spc="10" dirty="0"/>
              <a:t> </a:t>
            </a:r>
            <a:r>
              <a:rPr dirty="0"/>
              <a:t>MODIFICHE</a:t>
            </a:r>
            <a:r>
              <a:rPr spc="-150" dirty="0"/>
              <a:t> </a:t>
            </a:r>
            <a:r>
              <a:rPr dirty="0"/>
              <a:t>ALLE</a:t>
            </a:r>
            <a:r>
              <a:rPr spc="5" dirty="0"/>
              <a:t> </a:t>
            </a:r>
            <a:r>
              <a:rPr spc="-35" dirty="0"/>
              <a:t>FASI</a:t>
            </a:r>
            <a:r>
              <a:rPr spc="-20" dirty="0"/>
              <a:t> </a:t>
            </a:r>
            <a:r>
              <a:rPr dirty="0"/>
              <a:t>DELLA</a:t>
            </a:r>
            <a:r>
              <a:rPr spc="-90" dirty="0"/>
              <a:t> </a:t>
            </a:r>
            <a:r>
              <a:rPr dirty="0"/>
              <a:t>PROCEDURE</a:t>
            </a:r>
            <a:r>
              <a:rPr spc="-15" dirty="0"/>
              <a:t> </a:t>
            </a:r>
            <a:r>
              <a:rPr dirty="0"/>
              <a:t>DI</a:t>
            </a:r>
            <a:r>
              <a:rPr spc="5" dirty="0"/>
              <a:t> </a:t>
            </a:r>
            <a:r>
              <a:rPr dirty="0"/>
              <a:t>GARA</a:t>
            </a:r>
            <a:r>
              <a:rPr spc="-125" dirty="0"/>
              <a:t> </a:t>
            </a:r>
            <a:r>
              <a:rPr dirty="0"/>
              <a:t>E </a:t>
            </a:r>
            <a:r>
              <a:rPr spc="-5" dirty="0"/>
              <a:t>LE </a:t>
            </a:r>
            <a:r>
              <a:rPr spc="-484" dirty="0"/>
              <a:t> </a:t>
            </a:r>
            <a:r>
              <a:rPr dirty="0"/>
              <a:t>RESPONSABILITÀ DEL </a:t>
            </a:r>
            <a:r>
              <a:rPr spc="-45" dirty="0"/>
              <a:t>RUP. </a:t>
            </a:r>
            <a:r>
              <a:rPr dirty="0"/>
              <a:t>I TERMINI DI </a:t>
            </a:r>
            <a:r>
              <a:rPr spc="-5" dirty="0"/>
              <a:t>AFFIDAMENTO: </a:t>
            </a:r>
            <a:r>
              <a:rPr dirty="0"/>
              <a:t> INDICAZIONI SUL DIES A QUO</a:t>
            </a:r>
            <a:r>
              <a:rPr spc="5" dirty="0"/>
              <a:t> </a:t>
            </a:r>
            <a:r>
              <a:rPr dirty="0"/>
              <a:t>E DIES AD QUEM PER </a:t>
            </a:r>
            <a:r>
              <a:rPr spc="5" dirty="0"/>
              <a:t> </a:t>
            </a:r>
            <a:r>
              <a:rPr dirty="0"/>
              <a:t>CONCLUDERE</a:t>
            </a:r>
            <a:r>
              <a:rPr spc="-20" dirty="0"/>
              <a:t> </a:t>
            </a:r>
            <a:r>
              <a:rPr spc="-5" dirty="0"/>
              <a:t>LA</a:t>
            </a:r>
            <a:r>
              <a:rPr spc="-105" dirty="0"/>
              <a:t> </a:t>
            </a:r>
            <a:r>
              <a:rPr dirty="0"/>
              <a:t>PROCEDURA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4370" y="1654251"/>
            <a:ext cx="8269605" cy="4745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Si pone </a:t>
            </a:r>
            <a:r>
              <a:rPr sz="1800" dirty="0">
                <a:latin typeface="Times New Roman"/>
                <a:cs typeface="Times New Roman"/>
              </a:rPr>
              <a:t>quindi </a:t>
            </a:r>
            <a:r>
              <a:rPr sz="1800" spc="-5" dirty="0">
                <a:latin typeface="Times New Roman"/>
                <a:cs typeface="Times New Roman"/>
              </a:rPr>
              <a:t>la necessità, </a:t>
            </a:r>
            <a:r>
              <a:rPr sz="1800" dirty="0">
                <a:latin typeface="Times New Roman"/>
                <a:cs typeface="Times New Roman"/>
              </a:rPr>
              <a:t>ai </a:t>
            </a:r>
            <a:r>
              <a:rPr sz="1800" spc="-10" dirty="0">
                <a:latin typeface="Times New Roman"/>
                <a:cs typeface="Times New Roman"/>
              </a:rPr>
              <a:t>fini </a:t>
            </a:r>
            <a:r>
              <a:rPr sz="1800" spc="-5" dirty="0">
                <a:latin typeface="Times New Roman"/>
                <a:cs typeface="Times New Roman"/>
              </a:rPr>
              <a:t>del rispetto del termine,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individuare, </a:t>
            </a:r>
            <a:r>
              <a:rPr sz="1800" dirty="0">
                <a:latin typeface="Times New Roman"/>
                <a:cs typeface="Times New Roman"/>
              </a:rPr>
              <a:t>per </a:t>
            </a:r>
            <a:r>
              <a:rPr sz="1800" spc="-5" dirty="0">
                <a:latin typeface="Times New Roman"/>
                <a:cs typeface="Times New Roman"/>
              </a:rPr>
              <a:t>ciascuna </a:t>
            </a:r>
            <a:r>
              <a:rPr sz="1800" dirty="0">
                <a:latin typeface="Times New Roman"/>
                <a:cs typeface="Times New Roman"/>
              </a:rPr>
              <a:t> delle </a:t>
            </a:r>
            <a:r>
              <a:rPr sz="1800" spc="-5" dirty="0">
                <a:latin typeface="Times New Roman"/>
                <a:cs typeface="Times New Roman"/>
              </a:rPr>
              <a:t>procedure </a:t>
            </a:r>
            <a:r>
              <a:rPr sz="1800" dirty="0">
                <a:latin typeface="Times New Roman"/>
                <a:cs typeface="Times New Roman"/>
              </a:rPr>
              <a:t>previste </a:t>
            </a:r>
            <a:r>
              <a:rPr sz="1800" spc="-5" dirty="0">
                <a:latin typeface="Times New Roman"/>
                <a:cs typeface="Times New Roman"/>
              </a:rPr>
              <a:t>dal D.L. Semplificazioni, </a:t>
            </a:r>
            <a:r>
              <a:rPr sz="1800" dirty="0">
                <a:latin typeface="Times New Roman"/>
                <a:cs typeface="Times New Roman"/>
              </a:rPr>
              <a:t>l’atto di avvio del </a:t>
            </a:r>
            <a:r>
              <a:rPr sz="1800" spc="-5" dirty="0">
                <a:latin typeface="Times New Roman"/>
                <a:cs typeface="Times New Roman"/>
              </a:rPr>
              <a:t>procedimento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15" dirty="0">
                <a:latin typeface="Times New Roman"/>
                <a:cs typeface="Times New Roman"/>
              </a:rPr>
              <a:t>di 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aggiudicazione</a:t>
            </a:r>
            <a:r>
              <a:rPr sz="1800" dirty="0">
                <a:latin typeface="Times New Roman"/>
                <a:cs typeface="Times New Roman"/>
              </a:rPr>
              <a:t> 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individuazione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definitiva</a:t>
            </a:r>
            <a:r>
              <a:rPr sz="1800" dirty="0">
                <a:latin typeface="Times New Roman"/>
                <a:cs typeface="Times New Roman"/>
              </a:rPr>
              <a:t> del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contraente,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tenendo</a:t>
            </a:r>
            <a:r>
              <a:rPr sz="1800" dirty="0">
                <a:latin typeface="Times New Roman"/>
                <a:cs typeface="Times New Roman"/>
              </a:rPr>
              <a:t> conto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il </a:t>
            </a:r>
            <a:r>
              <a:rPr sz="1800" b="1" spc="-434" dirty="0"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procedimento amministrativo finalizzato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alla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stipula del contratto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d’appalto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è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un </a:t>
            </a:r>
            <a:r>
              <a:rPr sz="1800" b="1" spc="-5" dirty="0"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procedimento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complesso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che,</a:t>
            </a:r>
            <a:r>
              <a:rPr sz="18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in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relazione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alle</a:t>
            </a:r>
            <a:r>
              <a:rPr sz="18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diverse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procedure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di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scelta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del 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contraente</a:t>
            </a:r>
            <a:r>
              <a:rPr sz="18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(affidamento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diretto,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procedura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negoziata,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procedura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apertaecc.),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è 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composto</a:t>
            </a:r>
            <a:r>
              <a:rPr sz="1800" b="1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da</a:t>
            </a:r>
            <a:r>
              <a:rPr sz="18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più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fasi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sub-procedimenti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amministrativi.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9"/>
              </a:spcBef>
            </a:pPr>
            <a:r>
              <a:rPr sz="1800" spc="-5" dirty="0">
                <a:latin typeface="Times New Roman"/>
                <a:cs typeface="Times New Roman"/>
              </a:rPr>
              <a:t>Giova a </a:t>
            </a:r>
            <a:r>
              <a:rPr sz="1800" dirty="0">
                <a:latin typeface="Times New Roman"/>
                <a:cs typeface="Times New Roman"/>
              </a:rPr>
              <a:t>tal fine ricordare </a:t>
            </a:r>
            <a:r>
              <a:rPr sz="1800" spc="-5" dirty="0">
                <a:latin typeface="Times New Roman"/>
                <a:cs typeface="Times New Roman"/>
              </a:rPr>
              <a:t>che anche l’art. 32 </a:t>
            </a:r>
            <a:r>
              <a:rPr sz="1800" spc="-10" dirty="0">
                <a:latin typeface="Times New Roman"/>
                <a:cs typeface="Times New Roman"/>
              </a:rPr>
              <a:t>del </a:t>
            </a:r>
            <a:r>
              <a:rPr sz="1800" spc="-5" dirty="0">
                <a:latin typeface="Times New Roman"/>
                <a:cs typeface="Times New Roman"/>
              </a:rPr>
              <a:t>D.Lgs 50/2016, </a:t>
            </a:r>
            <a:r>
              <a:rPr sz="1800" dirty="0">
                <a:latin typeface="Times New Roman"/>
                <a:cs typeface="Times New Roman"/>
              </a:rPr>
              <a:t>nel </a:t>
            </a:r>
            <a:r>
              <a:rPr sz="1800" spc="-5" dirty="0">
                <a:latin typeface="Times New Roman"/>
                <a:cs typeface="Times New Roman"/>
              </a:rPr>
              <a:t>determinare </a:t>
            </a:r>
            <a:r>
              <a:rPr sz="1800" dirty="0">
                <a:latin typeface="Times New Roman"/>
                <a:cs typeface="Times New Roman"/>
              </a:rPr>
              <a:t>le </a:t>
            </a:r>
            <a:r>
              <a:rPr sz="1800" spc="-5" dirty="0">
                <a:latin typeface="Times New Roman"/>
                <a:cs typeface="Times New Roman"/>
              </a:rPr>
              <a:t>fasi </a:t>
            </a:r>
            <a:r>
              <a:rPr sz="1800" dirty="0">
                <a:latin typeface="Times New Roman"/>
                <a:cs typeface="Times New Roman"/>
              </a:rPr>
              <a:t> della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procedura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affidamento,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prevede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comma</a:t>
            </a:r>
            <a:r>
              <a:rPr sz="1800" dirty="0">
                <a:latin typeface="Times New Roman"/>
                <a:cs typeface="Times New Roman"/>
              </a:rPr>
              <a:t> 2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“</a:t>
            </a:r>
            <a:r>
              <a:rPr sz="1800" i="1" spc="-5" dirty="0">
                <a:latin typeface="Times New Roman"/>
                <a:cs typeface="Times New Roman"/>
              </a:rPr>
              <a:t>Prima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dell’avvio</a:t>
            </a:r>
            <a:r>
              <a:rPr sz="1800" i="1" spc="440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delle 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20" dirty="0">
                <a:latin typeface="Times New Roman"/>
                <a:cs typeface="Times New Roman"/>
              </a:rPr>
              <a:t>procedure </a:t>
            </a:r>
            <a:r>
              <a:rPr sz="1800" i="1" spc="-5" dirty="0">
                <a:latin typeface="Times New Roman"/>
                <a:cs typeface="Times New Roman"/>
              </a:rPr>
              <a:t>di </a:t>
            </a:r>
            <a:r>
              <a:rPr sz="1800" i="1" dirty="0">
                <a:latin typeface="Times New Roman"/>
                <a:cs typeface="Times New Roman"/>
              </a:rPr>
              <a:t>affidamento </a:t>
            </a:r>
            <a:r>
              <a:rPr sz="1800" i="1" spc="-5" dirty="0">
                <a:latin typeface="Times New Roman"/>
                <a:cs typeface="Times New Roman"/>
              </a:rPr>
              <a:t>dei contratti pubblici, </a:t>
            </a:r>
            <a:r>
              <a:rPr sz="1800" i="1" dirty="0">
                <a:latin typeface="Times New Roman"/>
                <a:cs typeface="Times New Roman"/>
              </a:rPr>
              <a:t>le </a:t>
            </a:r>
            <a:r>
              <a:rPr sz="1800" i="1" spc="-5" dirty="0">
                <a:latin typeface="Times New Roman"/>
                <a:cs typeface="Times New Roman"/>
              </a:rPr>
              <a:t>stazioni appaltanti </a:t>
            </a:r>
            <a:r>
              <a:rPr sz="1800" i="1" dirty="0">
                <a:latin typeface="Times New Roman"/>
                <a:cs typeface="Times New Roman"/>
              </a:rPr>
              <a:t>in </a:t>
            </a:r>
            <a:r>
              <a:rPr sz="1800" i="1" spc="-5" dirty="0">
                <a:latin typeface="Times New Roman"/>
                <a:cs typeface="Times New Roman"/>
              </a:rPr>
              <a:t>conformità ai 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15" dirty="0">
                <a:latin typeface="Times New Roman"/>
                <a:cs typeface="Times New Roman"/>
              </a:rPr>
              <a:t>propri</a:t>
            </a:r>
            <a:r>
              <a:rPr sz="1800" i="1" spc="-10" dirty="0">
                <a:latin typeface="Times New Roman"/>
                <a:cs typeface="Times New Roman"/>
              </a:rPr>
              <a:t> ordinamenti,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spc="-10" dirty="0">
                <a:latin typeface="Times New Roman"/>
                <a:cs typeface="Times New Roman"/>
              </a:rPr>
              <a:t>decretano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o determinano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di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10" dirty="0">
                <a:latin typeface="Times New Roman"/>
                <a:cs typeface="Times New Roman"/>
              </a:rPr>
              <a:t>contrarre,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individuando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gli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elementi 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essenziali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del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contratto</a:t>
            </a:r>
            <a:r>
              <a:rPr sz="1800" i="1" dirty="0">
                <a:latin typeface="Times New Roman"/>
                <a:cs typeface="Times New Roman"/>
              </a:rPr>
              <a:t> e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i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criteri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10" dirty="0">
                <a:latin typeface="Times New Roman"/>
                <a:cs typeface="Times New Roman"/>
              </a:rPr>
              <a:t>di</a:t>
            </a:r>
            <a:r>
              <a:rPr sz="1800" i="1" spc="-5" dirty="0">
                <a:latin typeface="Times New Roman"/>
                <a:cs typeface="Times New Roman"/>
              </a:rPr>
              <a:t> selezione</a:t>
            </a:r>
            <a:r>
              <a:rPr sz="1800" i="1" dirty="0">
                <a:latin typeface="Times New Roman"/>
                <a:cs typeface="Times New Roman"/>
              </a:rPr>
              <a:t> degli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operatori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economici</a:t>
            </a:r>
            <a:r>
              <a:rPr sz="1800" i="1" spc="44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e</a:t>
            </a:r>
            <a:r>
              <a:rPr sz="1800" i="1" spc="45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delle 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offerte…</a:t>
            </a:r>
            <a:r>
              <a:rPr sz="1800" dirty="0">
                <a:latin typeface="Times New Roman"/>
                <a:cs typeface="Times New Roman"/>
              </a:rPr>
              <a:t>”.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legislatore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2016</a:t>
            </a:r>
            <a:r>
              <a:rPr sz="1800" dirty="0">
                <a:latin typeface="Times New Roman"/>
                <a:cs typeface="Times New Roman"/>
              </a:rPr>
              <a:t> non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aveva,</a:t>
            </a:r>
            <a:r>
              <a:rPr sz="1800" dirty="0">
                <a:latin typeface="Times New Roman"/>
                <a:cs typeface="Times New Roman"/>
              </a:rPr>
              <a:t> quindi,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individuato</a:t>
            </a:r>
            <a:r>
              <a:rPr sz="1800" dirty="0">
                <a:latin typeface="Times New Roman"/>
                <a:cs typeface="Times New Roman"/>
              </a:rPr>
              <a:t> nella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determina</a:t>
            </a:r>
            <a:r>
              <a:rPr sz="1800" dirty="0">
                <a:latin typeface="Times New Roman"/>
                <a:cs typeface="Times New Roman"/>
              </a:rPr>
              <a:t> 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contrarre </a:t>
            </a:r>
            <a:r>
              <a:rPr sz="1800" spc="-5" dirty="0">
                <a:latin typeface="Times New Roman"/>
                <a:cs typeface="Times New Roman"/>
              </a:rPr>
              <a:t>l’atto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avvio del </a:t>
            </a:r>
            <a:r>
              <a:rPr sz="1800" dirty="0">
                <a:latin typeface="Times New Roman"/>
                <a:cs typeface="Times New Roman"/>
              </a:rPr>
              <a:t>procedimento in </a:t>
            </a:r>
            <a:r>
              <a:rPr sz="1800" spc="-5" dirty="0">
                <a:latin typeface="Times New Roman"/>
                <a:cs typeface="Times New Roman"/>
              </a:rPr>
              <a:t>quanto questa deve </a:t>
            </a:r>
            <a:r>
              <a:rPr sz="1800" dirty="0">
                <a:latin typeface="Times New Roman"/>
                <a:cs typeface="Times New Roman"/>
              </a:rPr>
              <a:t>essere </a:t>
            </a:r>
            <a:r>
              <a:rPr sz="1800" spc="-5" dirty="0">
                <a:latin typeface="Times New Roman"/>
                <a:cs typeface="Times New Roman"/>
              </a:rPr>
              <a:t>adottata “prima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dell’avvio”,</a:t>
            </a:r>
            <a:r>
              <a:rPr sz="1800" spc="2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volendo</a:t>
            </a:r>
            <a:r>
              <a:rPr sz="1800" spc="2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</a:t>
            </a:r>
            <a:r>
              <a:rPr sz="1800" spc="2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ciò</a:t>
            </a:r>
            <a:r>
              <a:rPr sz="1800" spc="24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affermare</a:t>
            </a:r>
            <a:r>
              <a:rPr sz="1800" spc="25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che</a:t>
            </a:r>
            <a:r>
              <a:rPr sz="1800" spc="2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l’avvio</a:t>
            </a:r>
            <a:r>
              <a:rPr sz="1800" spc="2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vero</a:t>
            </a:r>
            <a:r>
              <a:rPr sz="1800" spc="2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2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proprio</a:t>
            </a:r>
            <a:r>
              <a:rPr sz="1800" spc="2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avviene</a:t>
            </a:r>
            <a:r>
              <a:rPr sz="1800" spc="2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solo</a:t>
            </a:r>
            <a:r>
              <a:rPr sz="1800" spc="229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</a:t>
            </a:r>
            <a:r>
              <a:rPr sz="1800" spc="2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un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atto </a:t>
            </a:r>
            <a:r>
              <a:rPr sz="1800" spc="-5" dirty="0">
                <a:latin typeface="Times New Roman"/>
                <a:cs typeface="Times New Roman"/>
              </a:rPr>
              <a:t>successivo, avente valenza verso l’esterno, verso terzi, </a:t>
            </a:r>
            <a:r>
              <a:rPr sz="1800" dirty="0">
                <a:latin typeface="Times New Roman"/>
                <a:cs typeface="Times New Roman"/>
              </a:rPr>
              <a:t>e non con </a:t>
            </a:r>
            <a:r>
              <a:rPr sz="1800" spc="-5" dirty="0">
                <a:latin typeface="Times New Roman"/>
                <a:cs typeface="Times New Roman"/>
              </a:rPr>
              <a:t>la determina </a:t>
            </a:r>
            <a:r>
              <a:rPr sz="1800" dirty="0">
                <a:latin typeface="Times New Roman"/>
                <a:cs typeface="Times New Roman"/>
              </a:rPr>
              <a:t>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contrarre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che ha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valenza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interna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all’amministrazione.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35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1430" marR="5080" algn="ctr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LE</a:t>
            </a:r>
            <a:r>
              <a:rPr spc="5" dirty="0"/>
              <a:t> </a:t>
            </a:r>
            <a:r>
              <a:rPr dirty="0"/>
              <a:t>MODIFICHE</a:t>
            </a:r>
            <a:r>
              <a:rPr spc="-145" dirty="0"/>
              <a:t> </a:t>
            </a:r>
            <a:r>
              <a:rPr dirty="0"/>
              <a:t>ALLE</a:t>
            </a:r>
            <a:r>
              <a:rPr spc="5" dirty="0"/>
              <a:t> </a:t>
            </a:r>
            <a:r>
              <a:rPr spc="-35" dirty="0"/>
              <a:t>FASI</a:t>
            </a:r>
            <a:r>
              <a:rPr spc="-15" dirty="0"/>
              <a:t> </a:t>
            </a:r>
            <a:r>
              <a:rPr dirty="0"/>
              <a:t>DELLA</a:t>
            </a:r>
            <a:r>
              <a:rPr spc="-90" dirty="0"/>
              <a:t> </a:t>
            </a:r>
            <a:r>
              <a:rPr dirty="0"/>
              <a:t>PROCEDURE</a:t>
            </a:r>
            <a:r>
              <a:rPr spc="-15" dirty="0"/>
              <a:t> </a:t>
            </a:r>
            <a:r>
              <a:rPr dirty="0"/>
              <a:t>DI GARA</a:t>
            </a:r>
            <a:r>
              <a:rPr spc="-120" dirty="0"/>
              <a:t> </a:t>
            </a:r>
            <a:r>
              <a:rPr dirty="0"/>
              <a:t>E LE </a:t>
            </a:r>
            <a:r>
              <a:rPr spc="-484" dirty="0"/>
              <a:t> </a:t>
            </a:r>
            <a:r>
              <a:rPr dirty="0"/>
              <a:t>RESPONSABILITÀ DEL </a:t>
            </a:r>
            <a:r>
              <a:rPr spc="-45" dirty="0"/>
              <a:t>RUP. </a:t>
            </a:r>
            <a:r>
              <a:rPr dirty="0"/>
              <a:t>I TERMINI DI </a:t>
            </a:r>
            <a:r>
              <a:rPr spc="-5" dirty="0"/>
              <a:t>AFFIDAMENTO: </a:t>
            </a:r>
            <a:r>
              <a:rPr dirty="0"/>
              <a:t> INDICAZIONI SUL DIES A QUO</a:t>
            </a:r>
            <a:r>
              <a:rPr spc="5" dirty="0"/>
              <a:t> </a:t>
            </a:r>
            <a:r>
              <a:rPr dirty="0"/>
              <a:t>E DIES AD QUEM PER </a:t>
            </a:r>
            <a:r>
              <a:rPr spc="5" dirty="0"/>
              <a:t> </a:t>
            </a:r>
            <a:r>
              <a:rPr dirty="0"/>
              <a:t>CONCLUDERE</a:t>
            </a:r>
            <a:r>
              <a:rPr spc="-20" dirty="0"/>
              <a:t> </a:t>
            </a:r>
            <a:r>
              <a:rPr dirty="0"/>
              <a:t>LA</a:t>
            </a:r>
            <a:r>
              <a:rPr spc="-110" dirty="0"/>
              <a:t> </a:t>
            </a:r>
            <a:r>
              <a:rPr dirty="0"/>
              <a:t>PROCEDURA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58267" y="1455801"/>
            <a:ext cx="8351520" cy="4580255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530"/>
              </a:spcBef>
            </a:pP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Procedura</a:t>
            </a:r>
            <a:r>
              <a:rPr sz="18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art.</a:t>
            </a:r>
            <a:r>
              <a:rPr sz="1800" b="1" u="sng" spc="-2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1,</a:t>
            </a:r>
            <a:r>
              <a:rPr sz="18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comma 2,</a:t>
            </a:r>
            <a:r>
              <a:rPr sz="18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lett.</a:t>
            </a:r>
            <a:r>
              <a:rPr sz="1800" b="1" u="sng" spc="-2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b)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riferimento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procedure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cui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all’articolo</a:t>
            </a:r>
            <a:r>
              <a:rPr sz="1800" dirty="0">
                <a:latin typeface="Times New Roman"/>
                <a:cs typeface="Times New Roman"/>
              </a:rPr>
              <a:t> 1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D.L.,</a:t>
            </a:r>
            <a:r>
              <a:rPr sz="1800" dirty="0">
                <a:latin typeface="Times New Roman"/>
                <a:cs typeface="Times New Roman"/>
              </a:rPr>
              <a:t> nel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caso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procedura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negoziata senza bando, </a:t>
            </a:r>
            <a:r>
              <a:rPr sz="1800" spc="-5" dirty="0">
                <a:latin typeface="Times New Roman"/>
                <a:cs typeface="Times New Roman"/>
              </a:rPr>
              <a:t>tenuto conto della definizione </a:t>
            </a:r>
            <a:r>
              <a:rPr sz="1800" dirty="0">
                <a:latin typeface="Times New Roman"/>
                <a:cs typeface="Times New Roman"/>
              </a:rPr>
              <a:t>di cui </a:t>
            </a:r>
            <a:r>
              <a:rPr sz="1800" spc="-5" dirty="0">
                <a:latin typeface="Times New Roman"/>
                <a:cs typeface="Times New Roman"/>
              </a:rPr>
              <a:t>all’art. </a:t>
            </a:r>
            <a:r>
              <a:rPr sz="1800" dirty="0">
                <a:latin typeface="Times New Roman"/>
                <a:cs typeface="Times New Roman"/>
              </a:rPr>
              <a:t>3 </a:t>
            </a:r>
            <a:r>
              <a:rPr sz="1800" spc="-5" dirty="0">
                <a:latin typeface="Times New Roman"/>
                <a:cs typeface="Times New Roman"/>
              </a:rPr>
              <a:t>comma </a:t>
            </a:r>
            <a:r>
              <a:rPr sz="1800" spc="-10" dirty="0">
                <a:latin typeface="Times New Roman"/>
                <a:cs typeface="Times New Roman"/>
              </a:rPr>
              <a:t>1, </a:t>
            </a:r>
            <a:r>
              <a:rPr sz="1800" spc="-5" dirty="0">
                <a:latin typeface="Times New Roman"/>
                <a:cs typeface="Times New Roman"/>
              </a:rPr>
              <a:t>lettera uuu </a:t>
            </a:r>
            <a:r>
              <a:rPr sz="1800" dirty="0">
                <a:latin typeface="Times New Roman"/>
                <a:cs typeface="Times New Roman"/>
              </a:rPr>
              <a:t> del </a:t>
            </a:r>
            <a:r>
              <a:rPr sz="1800" spc="-5" dirty="0">
                <a:latin typeface="Times New Roman"/>
                <a:cs typeface="Times New Roman"/>
              </a:rPr>
              <a:t>D.lgs 50/20162 </a:t>
            </a:r>
            <a:r>
              <a:rPr sz="1800" dirty="0">
                <a:latin typeface="Times New Roman"/>
                <a:cs typeface="Times New Roman"/>
              </a:rPr>
              <a:t>( </a:t>
            </a:r>
            <a:r>
              <a:rPr sz="1800" spc="-20" dirty="0">
                <a:latin typeface="Times New Roman"/>
                <a:cs typeface="Times New Roman"/>
              </a:rPr>
              <a:t>«</a:t>
            </a:r>
            <a:r>
              <a:rPr sz="1800" i="1" spc="-20" dirty="0">
                <a:latin typeface="Times New Roman"/>
                <a:cs typeface="Times New Roman"/>
              </a:rPr>
              <a:t>procedure </a:t>
            </a:r>
            <a:r>
              <a:rPr sz="1800" i="1" dirty="0">
                <a:latin typeface="Times New Roman"/>
                <a:cs typeface="Times New Roman"/>
              </a:rPr>
              <a:t>negoziate», le </a:t>
            </a:r>
            <a:r>
              <a:rPr sz="1800" i="1" spc="-20" dirty="0">
                <a:latin typeface="Times New Roman"/>
                <a:cs typeface="Times New Roman"/>
              </a:rPr>
              <a:t>procedure </a:t>
            </a:r>
            <a:r>
              <a:rPr sz="1800" i="1" spc="-5" dirty="0">
                <a:latin typeface="Times New Roman"/>
                <a:cs typeface="Times New Roman"/>
              </a:rPr>
              <a:t>di affidamento </a:t>
            </a:r>
            <a:r>
              <a:rPr sz="1800" i="1" dirty="0">
                <a:latin typeface="Times New Roman"/>
                <a:cs typeface="Times New Roman"/>
              </a:rPr>
              <a:t>in </a:t>
            </a:r>
            <a:r>
              <a:rPr sz="1800" i="1" spc="-5" dirty="0">
                <a:latin typeface="Times New Roman"/>
                <a:cs typeface="Times New Roman"/>
              </a:rPr>
              <a:t>cui </a:t>
            </a:r>
            <a:r>
              <a:rPr sz="1800" i="1" dirty="0">
                <a:latin typeface="Times New Roman"/>
                <a:cs typeface="Times New Roman"/>
              </a:rPr>
              <a:t>le </a:t>
            </a:r>
            <a:r>
              <a:rPr sz="1800" i="1" spc="-5" dirty="0">
                <a:latin typeface="Times New Roman"/>
                <a:cs typeface="Times New Roman"/>
              </a:rPr>
              <a:t>stazioni </a:t>
            </a:r>
            <a:r>
              <a:rPr sz="1800" i="1" dirty="0">
                <a:latin typeface="Times New Roman"/>
                <a:cs typeface="Times New Roman"/>
              </a:rPr>
              <a:t> appaltanti </a:t>
            </a:r>
            <a:r>
              <a:rPr sz="1800" i="1" spc="-5" dirty="0">
                <a:latin typeface="Times New Roman"/>
                <a:cs typeface="Times New Roman"/>
              </a:rPr>
              <a:t>consultano gli </a:t>
            </a:r>
            <a:r>
              <a:rPr sz="1800" i="1" dirty="0">
                <a:latin typeface="Times New Roman"/>
                <a:cs typeface="Times New Roman"/>
              </a:rPr>
              <a:t>operatori </a:t>
            </a:r>
            <a:r>
              <a:rPr sz="1800" i="1" spc="-5" dirty="0">
                <a:latin typeface="Times New Roman"/>
                <a:cs typeface="Times New Roman"/>
              </a:rPr>
              <a:t>economici </a:t>
            </a:r>
            <a:r>
              <a:rPr sz="1800" i="1" dirty="0">
                <a:latin typeface="Times New Roman"/>
                <a:cs typeface="Times New Roman"/>
              </a:rPr>
              <a:t>da </a:t>
            </a:r>
            <a:r>
              <a:rPr sz="1800" i="1" spc="-20" dirty="0">
                <a:latin typeface="Times New Roman"/>
                <a:cs typeface="Times New Roman"/>
              </a:rPr>
              <a:t>loro </a:t>
            </a:r>
            <a:r>
              <a:rPr sz="1800" i="1" dirty="0">
                <a:latin typeface="Times New Roman"/>
                <a:cs typeface="Times New Roman"/>
              </a:rPr>
              <a:t>scelti e </a:t>
            </a:r>
            <a:r>
              <a:rPr sz="1800" i="1" spc="-5" dirty="0">
                <a:latin typeface="Times New Roman"/>
                <a:cs typeface="Times New Roman"/>
              </a:rPr>
              <a:t>negoziano </a:t>
            </a:r>
            <a:r>
              <a:rPr sz="1800" i="1" dirty="0">
                <a:latin typeface="Times New Roman"/>
                <a:cs typeface="Times New Roman"/>
              </a:rPr>
              <a:t>con uno o più </a:t>
            </a:r>
            <a:r>
              <a:rPr sz="1800" i="1" spc="-15" dirty="0">
                <a:latin typeface="Times New Roman"/>
                <a:cs typeface="Times New Roman"/>
              </a:rPr>
              <a:t>di </a:t>
            </a:r>
            <a:r>
              <a:rPr sz="1800" i="1" spc="-10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essi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le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condizioni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dell'appalto</a:t>
            </a:r>
            <a:r>
              <a:rPr sz="1800" spc="-5" dirty="0">
                <a:latin typeface="Times New Roman"/>
                <a:cs typeface="Times New Roman"/>
              </a:rPr>
              <a:t>”),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l’atto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“avvio”</a:t>
            </a:r>
            <a:r>
              <a:rPr sz="1800" dirty="0">
                <a:latin typeface="Times New Roman"/>
                <a:cs typeface="Times New Roman"/>
              </a:rPr>
              <a:t> della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procedura,</a:t>
            </a:r>
            <a:r>
              <a:rPr sz="1800" dirty="0">
                <a:latin typeface="Times New Roman"/>
                <a:cs typeface="Times New Roman"/>
              </a:rPr>
              <a:t> per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il</a:t>
            </a:r>
            <a:r>
              <a:rPr sz="1800" spc="4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calcolo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termine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per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pervenire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all’aggiudicazione</a:t>
            </a:r>
            <a:r>
              <a:rPr sz="1800" dirty="0">
                <a:latin typeface="Times New Roman"/>
                <a:cs typeface="Times New Roman"/>
              </a:rPr>
              <a:t> 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all’individuazione definitiva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4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contraente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(dies</a:t>
            </a:r>
            <a:r>
              <a:rPr sz="1800" dirty="0">
                <a:latin typeface="Times New Roman"/>
                <a:cs typeface="Times New Roman"/>
              </a:rPr>
              <a:t> 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quo),</a:t>
            </a:r>
            <a:r>
              <a:rPr sz="1800" dirty="0">
                <a:latin typeface="Times New Roman"/>
                <a:cs typeface="Times New Roman"/>
              </a:rPr>
              <a:t> è </a:t>
            </a:r>
            <a:r>
              <a:rPr sz="1800" spc="-5" dirty="0">
                <a:latin typeface="Times New Roman"/>
                <a:cs typeface="Times New Roman"/>
              </a:rPr>
              <a:t>da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rinvenire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nell’invio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lettera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invito</a:t>
            </a:r>
            <a:r>
              <a:rPr sz="1800" dirty="0">
                <a:latin typeface="Times New Roman"/>
                <a:cs typeface="Times New Roman"/>
              </a:rPr>
              <a:t> agli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operatori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economici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precedentemente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individuati.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Dunque,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il</a:t>
            </a:r>
            <a:r>
              <a:rPr sz="18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termine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4</a:t>
            </a:r>
            <a:r>
              <a:rPr sz="18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mesi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decorre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dal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momento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dell’invio della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lettera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 invito, sia nel caso in cui l’individuazione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degli operatori </a:t>
            </a:r>
            <a:r>
              <a:rPr sz="1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economici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avvenga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seguito di indagine di mercato sia </a:t>
            </a:r>
            <a:r>
              <a:rPr sz="18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nel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caso di utilizzo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degli </a:t>
            </a:r>
            <a:r>
              <a:rPr sz="1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elenchi</a:t>
            </a:r>
            <a:r>
              <a:rPr sz="1800" b="1" u="sng" spc="-2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precostituiti</a:t>
            </a:r>
            <a:r>
              <a:rPr sz="1800" spc="-5" dirty="0"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40"/>
              </a:spcBef>
            </a:pPr>
            <a:r>
              <a:rPr sz="1800" spc="-20" dirty="0">
                <a:latin typeface="Times New Roman"/>
                <a:cs typeface="Times New Roman"/>
              </a:rPr>
              <a:t>L’indagine </a:t>
            </a:r>
            <a:r>
              <a:rPr sz="1800" dirty="0">
                <a:latin typeface="Times New Roman"/>
                <a:cs typeface="Times New Roman"/>
              </a:rPr>
              <a:t>di mercato </a:t>
            </a:r>
            <a:r>
              <a:rPr sz="1800" spc="-5" dirty="0">
                <a:latin typeface="Times New Roman"/>
                <a:cs typeface="Times New Roman"/>
              </a:rPr>
              <a:t>è, infatti, </a:t>
            </a:r>
            <a:r>
              <a:rPr sz="1800" dirty="0">
                <a:latin typeface="Times New Roman"/>
                <a:cs typeface="Times New Roman"/>
              </a:rPr>
              <a:t>propedeutica </a:t>
            </a:r>
            <a:r>
              <a:rPr sz="1800" spc="-5" dirty="0">
                <a:latin typeface="Times New Roman"/>
                <a:cs typeface="Times New Roman"/>
              </a:rPr>
              <a:t>alla fase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negoziazione vera </a:t>
            </a:r>
            <a:r>
              <a:rPr sz="1800" dirty="0">
                <a:latin typeface="Times New Roman"/>
                <a:cs typeface="Times New Roman"/>
              </a:rPr>
              <a:t>e propria;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dunque, per tale </a:t>
            </a:r>
            <a:r>
              <a:rPr sz="1800" spc="-5" dirty="0">
                <a:latin typeface="Times New Roman"/>
                <a:cs typeface="Times New Roman"/>
              </a:rPr>
              <a:t>ragione, si ritiene che </a:t>
            </a:r>
            <a:r>
              <a:rPr sz="1800" spc="-10" dirty="0">
                <a:latin typeface="Times New Roman"/>
                <a:cs typeface="Times New Roman"/>
              </a:rPr>
              <a:t>sia </a:t>
            </a:r>
            <a:r>
              <a:rPr sz="1800" spc="-5" dirty="0">
                <a:latin typeface="Times New Roman"/>
                <a:cs typeface="Times New Roman"/>
              </a:rPr>
              <a:t>esclusa </a:t>
            </a:r>
            <a:r>
              <a:rPr sz="1800" dirty="0">
                <a:latin typeface="Times New Roman"/>
                <a:cs typeface="Times New Roman"/>
              </a:rPr>
              <a:t>dal </a:t>
            </a:r>
            <a:r>
              <a:rPr sz="1800" spc="-5" dirty="0">
                <a:latin typeface="Times New Roman"/>
                <a:cs typeface="Times New Roman"/>
              </a:rPr>
              <a:t>sub-procedimento amministrativo </a:t>
            </a:r>
            <a:r>
              <a:rPr sz="1800" dirty="0">
                <a:latin typeface="Times New Roman"/>
                <a:cs typeface="Times New Roman"/>
              </a:rPr>
              <a:t> finalizzato </a:t>
            </a:r>
            <a:r>
              <a:rPr sz="1800" spc="-5" dirty="0">
                <a:latin typeface="Times New Roman"/>
                <a:cs typeface="Times New Roman"/>
              </a:rPr>
              <a:t>all’individuazione del </a:t>
            </a:r>
            <a:r>
              <a:rPr sz="1800" dirty="0">
                <a:latin typeface="Times New Roman"/>
                <a:cs typeface="Times New Roman"/>
              </a:rPr>
              <a:t>contraente </a:t>
            </a:r>
            <a:r>
              <a:rPr sz="1800" spc="-5" dirty="0">
                <a:latin typeface="Times New Roman"/>
                <a:cs typeface="Times New Roman"/>
              </a:rPr>
              <a:t>della </a:t>
            </a:r>
            <a:r>
              <a:rPr sz="1800" spc="-45" dirty="0">
                <a:latin typeface="Times New Roman"/>
                <a:cs typeface="Times New Roman"/>
              </a:rPr>
              <a:t>P.A.; </a:t>
            </a:r>
            <a:r>
              <a:rPr sz="1800" spc="-5" dirty="0">
                <a:latin typeface="Times New Roman"/>
                <a:cs typeface="Times New Roman"/>
              </a:rPr>
              <a:t>analoghe argomentazioni </a:t>
            </a:r>
            <a:r>
              <a:rPr sz="1800" dirty="0">
                <a:latin typeface="Times New Roman"/>
                <a:cs typeface="Times New Roman"/>
              </a:rPr>
              <a:t>valgono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nel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caso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cui l’individuazione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degli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operatori economici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avvenga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tramite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elenco.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19734" y="140334"/>
            <a:ext cx="7702550" cy="12458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LE</a:t>
            </a:r>
            <a:r>
              <a:rPr spc="10" dirty="0"/>
              <a:t> </a:t>
            </a:r>
            <a:r>
              <a:rPr dirty="0"/>
              <a:t>MODIFICHE</a:t>
            </a:r>
            <a:r>
              <a:rPr spc="-150" dirty="0"/>
              <a:t> </a:t>
            </a:r>
            <a:r>
              <a:rPr dirty="0"/>
              <a:t>ALLE</a:t>
            </a:r>
            <a:r>
              <a:rPr spc="5" dirty="0"/>
              <a:t> </a:t>
            </a:r>
            <a:r>
              <a:rPr spc="-35" dirty="0"/>
              <a:t>FASI</a:t>
            </a:r>
            <a:r>
              <a:rPr spc="-20" dirty="0"/>
              <a:t> </a:t>
            </a:r>
            <a:r>
              <a:rPr dirty="0"/>
              <a:t>DELLA</a:t>
            </a:r>
            <a:r>
              <a:rPr spc="-90" dirty="0"/>
              <a:t> </a:t>
            </a:r>
            <a:r>
              <a:rPr dirty="0"/>
              <a:t>PROCEDURE</a:t>
            </a:r>
            <a:r>
              <a:rPr spc="-15" dirty="0"/>
              <a:t> </a:t>
            </a:r>
            <a:r>
              <a:rPr dirty="0"/>
              <a:t>DI</a:t>
            </a:r>
            <a:r>
              <a:rPr spc="5" dirty="0"/>
              <a:t> </a:t>
            </a:r>
            <a:r>
              <a:rPr dirty="0"/>
              <a:t>GARA</a:t>
            </a:r>
            <a:r>
              <a:rPr spc="-125" dirty="0"/>
              <a:t> </a:t>
            </a:r>
            <a:r>
              <a:rPr dirty="0"/>
              <a:t>E </a:t>
            </a:r>
            <a:r>
              <a:rPr spc="-5" dirty="0"/>
              <a:t>LE </a:t>
            </a:r>
            <a:r>
              <a:rPr spc="-484" dirty="0"/>
              <a:t> </a:t>
            </a:r>
            <a:r>
              <a:rPr dirty="0"/>
              <a:t>RESPONSABILITÀ DEL </a:t>
            </a:r>
            <a:r>
              <a:rPr spc="-45" dirty="0"/>
              <a:t>RUP. </a:t>
            </a:r>
            <a:r>
              <a:rPr dirty="0"/>
              <a:t>I TERMINI DI AFFIDAMENTO: </a:t>
            </a:r>
            <a:r>
              <a:rPr spc="5" dirty="0"/>
              <a:t> </a:t>
            </a:r>
            <a:r>
              <a:rPr dirty="0"/>
              <a:t>INDICAZIONI SUL DIES A QUO</a:t>
            </a:r>
            <a:r>
              <a:rPr spc="5" dirty="0"/>
              <a:t> </a:t>
            </a:r>
            <a:r>
              <a:rPr dirty="0"/>
              <a:t>E DIES AD QUEM PER </a:t>
            </a:r>
            <a:r>
              <a:rPr spc="5" dirty="0"/>
              <a:t> </a:t>
            </a:r>
            <a:r>
              <a:rPr dirty="0"/>
              <a:t>CONCLUDERE</a:t>
            </a:r>
            <a:r>
              <a:rPr spc="-20" dirty="0"/>
              <a:t> </a:t>
            </a:r>
            <a:r>
              <a:rPr dirty="0"/>
              <a:t>LA</a:t>
            </a:r>
            <a:r>
              <a:rPr spc="-110" dirty="0"/>
              <a:t> </a:t>
            </a:r>
            <a:r>
              <a:rPr dirty="0"/>
              <a:t>PROCEDURA</a:t>
            </a:r>
          </a:p>
        </p:txBody>
      </p:sp>
      <p:sp>
        <p:nvSpPr>
          <p:cNvPr id="3" name="object 3"/>
          <p:cNvSpPr/>
          <p:nvPr/>
        </p:nvSpPr>
        <p:spPr>
          <a:xfrm>
            <a:off x="342963" y="3694557"/>
            <a:ext cx="8456930" cy="12700"/>
          </a:xfrm>
          <a:custGeom>
            <a:avLst/>
            <a:gdLst/>
            <a:ahLst/>
            <a:cxnLst/>
            <a:rect l="l" t="t" r="r" b="b"/>
            <a:pathLst>
              <a:path w="8456930" h="12700">
                <a:moveTo>
                  <a:pt x="8456612" y="0"/>
                </a:moveTo>
                <a:lnTo>
                  <a:pt x="0" y="0"/>
                </a:lnTo>
                <a:lnTo>
                  <a:pt x="0" y="12192"/>
                </a:lnTo>
                <a:lnTo>
                  <a:pt x="8456612" y="12192"/>
                </a:lnTo>
                <a:lnTo>
                  <a:pt x="8456612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42963" y="3968877"/>
            <a:ext cx="8456930" cy="12700"/>
          </a:xfrm>
          <a:custGeom>
            <a:avLst/>
            <a:gdLst/>
            <a:ahLst/>
            <a:cxnLst/>
            <a:rect l="l" t="t" r="r" b="b"/>
            <a:pathLst>
              <a:path w="8456930" h="12700">
                <a:moveTo>
                  <a:pt x="8456612" y="0"/>
                </a:moveTo>
                <a:lnTo>
                  <a:pt x="0" y="0"/>
                </a:lnTo>
                <a:lnTo>
                  <a:pt x="0" y="12192"/>
                </a:lnTo>
                <a:lnTo>
                  <a:pt x="8456612" y="12192"/>
                </a:lnTo>
                <a:lnTo>
                  <a:pt x="8456612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42963" y="4791836"/>
            <a:ext cx="8456930" cy="12700"/>
          </a:xfrm>
          <a:custGeom>
            <a:avLst/>
            <a:gdLst/>
            <a:ahLst/>
            <a:cxnLst/>
            <a:rect l="l" t="t" r="r" b="b"/>
            <a:pathLst>
              <a:path w="8456930" h="12700">
                <a:moveTo>
                  <a:pt x="8456612" y="0"/>
                </a:moveTo>
                <a:lnTo>
                  <a:pt x="0" y="0"/>
                </a:lnTo>
                <a:lnTo>
                  <a:pt x="0" y="12192"/>
                </a:lnTo>
                <a:lnTo>
                  <a:pt x="8456612" y="12192"/>
                </a:lnTo>
                <a:lnTo>
                  <a:pt x="845661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42963" y="5066157"/>
            <a:ext cx="8456930" cy="12700"/>
          </a:xfrm>
          <a:custGeom>
            <a:avLst/>
            <a:gdLst/>
            <a:ahLst/>
            <a:cxnLst/>
            <a:rect l="l" t="t" r="r" b="b"/>
            <a:pathLst>
              <a:path w="8456930" h="12700">
                <a:moveTo>
                  <a:pt x="8456612" y="0"/>
                </a:moveTo>
                <a:lnTo>
                  <a:pt x="0" y="0"/>
                </a:lnTo>
                <a:lnTo>
                  <a:pt x="0" y="12192"/>
                </a:lnTo>
                <a:lnTo>
                  <a:pt x="8456612" y="12192"/>
                </a:lnTo>
                <a:lnTo>
                  <a:pt x="845661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30200" y="1510665"/>
            <a:ext cx="8484870" cy="49644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Anche l’ANAC, nella delibera 413 </a:t>
            </a:r>
            <a:r>
              <a:rPr sz="1800" dirty="0">
                <a:latin typeface="Times New Roman"/>
                <a:cs typeface="Times New Roman"/>
              </a:rPr>
              <a:t>dell’8 </a:t>
            </a:r>
            <a:r>
              <a:rPr sz="1800" spc="-5" dirty="0">
                <a:latin typeface="Times New Roman"/>
                <a:cs typeface="Times New Roman"/>
              </a:rPr>
              <a:t>maggio </a:t>
            </a:r>
            <a:r>
              <a:rPr sz="1800" dirty="0">
                <a:latin typeface="Times New Roman"/>
                <a:cs typeface="Times New Roman"/>
              </a:rPr>
              <a:t>2019, </a:t>
            </a:r>
            <a:r>
              <a:rPr sz="1800" spc="-5" dirty="0">
                <a:latin typeface="Times New Roman"/>
                <a:cs typeface="Times New Roman"/>
              </a:rPr>
              <a:t>ritiene </a:t>
            </a:r>
            <a:r>
              <a:rPr sz="1800" dirty="0">
                <a:latin typeface="Times New Roman"/>
                <a:cs typeface="Times New Roman"/>
              </a:rPr>
              <a:t>che </a:t>
            </a:r>
            <a:r>
              <a:rPr sz="1800" spc="-5" dirty="0">
                <a:latin typeface="Times New Roman"/>
                <a:cs typeface="Times New Roman"/>
              </a:rPr>
              <a:t>“In </a:t>
            </a:r>
            <a:r>
              <a:rPr sz="1800" dirty="0">
                <a:latin typeface="Times New Roman"/>
                <a:cs typeface="Times New Roman"/>
              </a:rPr>
              <a:t>base alla lettura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congiunta </a:t>
            </a:r>
            <a:r>
              <a:rPr sz="1800" spc="-5" dirty="0">
                <a:latin typeface="Times New Roman"/>
                <a:cs typeface="Times New Roman"/>
              </a:rPr>
              <a:t>del citato </a:t>
            </a:r>
            <a:r>
              <a:rPr sz="1800" dirty="0">
                <a:latin typeface="Times New Roman"/>
                <a:cs typeface="Times New Roman"/>
              </a:rPr>
              <a:t>art. </a:t>
            </a:r>
            <a:r>
              <a:rPr sz="1800" spc="-5" dirty="0">
                <a:latin typeface="Times New Roman"/>
                <a:cs typeface="Times New Roman"/>
              </a:rPr>
              <a:t>36 del Codice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delle Linee guida ANAC </a:t>
            </a:r>
            <a:r>
              <a:rPr sz="1800" dirty="0">
                <a:latin typeface="Times New Roman"/>
                <a:cs typeface="Times New Roman"/>
              </a:rPr>
              <a:t>n. </a:t>
            </a:r>
            <a:r>
              <a:rPr sz="1800" spc="-10" dirty="0">
                <a:latin typeface="Times New Roman"/>
                <a:cs typeface="Times New Roman"/>
              </a:rPr>
              <a:t>4, </a:t>
            </a:r>
            <a:r>
              <a:rPr sz="1800" spc="-5" dirty="0">
                <a:latin typeface="Times New Roman"/>
                <a:cs typeface="Times New Roman"/>
              </a:rPr>
              <a:t>si </a:t>
            </a:r>
            <a:r>
              <a:rPr sz="1800" dirty="0">
                <a:latin typeface="Times New Roman"/>
                <a:cs typeface="Times New Roman"/>
              </a:rPr>
              <a:t>può </a:t>
            </a:r>
            <a:r>
              <a:rPr sz="1800" spc="-5" dirty="0">
                <a:latin typeface="Times New Roman"/>
                <a:cs typeface="Times New Roman"/>
              </a:rPr>
              <a:t>rilevare </a:t>
            </a:r>
            <a:r>
              <a:rPr sz="1800" dirty="0">
                <a:latin typeface="Times New Roman"/>
                <a:cs typeface="Times New Roman"/>
              </a:rPr>
              <a:t>che,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nel caso in cui </a:t>
            </a:r>
            <a:r>
              <a:rPr sz="1800" spc="-5" dirty="0">
                <a:latin typeface="Times New Roman"/>
                <a:cs typeface="Times New Roman"/>
              </a:rPr>
              <a:t>la stazione </a:t>
            </a:r>
            <a:r>
              <a:rPr sz="1800" dirty="0">
                <a:latin typeface="Times New Roman"/>
                <a:cs typeface="Times New Roman"/>
              </a:rPr>
              <a:t>appaltante </a:t>
            </a:r>
            <a:r>
              <a:rPr sz="1800" spc="-5" dirty="0">
                <a:latin typeface="Times New Roman"/>
                <a:cs typeface="Times New Roman"/>
              </a:rPr>
              <a:t>faccia ricorso </a:t>
            </a:r>
            <a:r>
              <a:rPr sz="1800" dirty="0">
                <a:latin typeface="Times New Roman"/>
                <a:cs typeface="Times New Roman"/>
              </a:rPr>
              <a:t>ad una </a:t>
            </a:r>
            <a:r>
              <a:rPr sz="1800" spc="-5" dirty="0">
                <a:latin typeface="Times New Roman"/>
                <a:cs typeface="Times New Roman"/>
              </a:rPr>
              <a:t>procedura negoziata, preceduta </a:t>
            </a:r>
            <a:r>
              <a:rPr sz="1800" dirty="0">
                <a:latin typeface="Times New Roman"/>
                <a:cs typeface="Times New Roman"/>
              </a:rPr>
              <a:t> dalla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pubblicazione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un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avviso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</a:t>
            </a:r>
            <a:r>
              <a:rPr sz="1800" dirty="0">
                <a:latin typeface="Times New Roman"/>
                <a:cs typeface="Times New Roman"/>
              </a:rPr>
              <a:t> indagine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mercato,</a:t>
            </a:r>
            <a:r>
              <a:rPr sz="1800" dirty="0">
                <a:latin typeface="Times New Roman"/>
                <a:cs typeface="Times New Roman"/>
              </a:rPr>
              <a:t> 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procedura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4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scelta</a:t>
            </a:r>
            <a:r>
              <a:rPr sz="1800" spc="4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contraente </a:t>
            </a:r>
            <a:r>
              <a:rPr sz="1800" dirty="0">
                <a:latin typeface="Times New Roman"/>
                <a:cs typeface="Times New Roman"/>
              </a:rPr>
              <a:t>è </a:t>
            </a:r>
            <a:r>
              <a:rPr sz="1800" spc="-5" dirty="0">
                <a:latin typeface="Times New Roman"/>
                <a:cs typeface="Times New Roman"/>
              </a:rPr>
              <a:t>strutturata </a:t>
            </a:r>
            <a:r>
              <a:rPr sz="1800" dirty="0">
                <a:latin typeface="Times New Roman"/>
                <a:cs typeface="Times New Roman"/>
              </a:rPr>
              <a:t>in due </a:t>
            </a:r>
            <a:r>
              <a:rPr sz="1800" spc="-10" dirty="0">
                <a:latin typeface="Times New Roman"/>
                <a:cs typeface="Times New Roman"/>
              </a:rPr>
              <a:t>fasi </a:t>
            </a:r>
            <a:r>
              <a:rPr sz="1800" spc="-5" dirty="0">
                <a:latin typeface="Times New Roman"/>
                <a:cs typeface="Times New Roman"/>
              </a:rPr>
              <a:t>(la fase preliminare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manifestazione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interesse </a:t>
            </a:r>
            <a:r>
              <a:rPr sz="1800" dirty="0">
                <a:latin typeface="Times New Roman"/>
                <a:cs typeface="Times New Roman"/>
              </a:rPr>
              <a:t>o </a:t>
            </a:r>
            <a:r>
              <a:rPr sz="1800" spc="-5" dirty="0">
                <a:latin typeface="Times New Roman"/>
                <a:cs typeface="Times New Roman"/>
              </a:rPr>
              <a:t>cd. </a:t>
            </a:r>
            <a:r>
              <a:rPr sz="1800" dirty="0">
                <a:latin typeface="Times New Roman"/>
                <a:cs typeface="Times New Roman"/>
              </a:rPr>
              <a:t> prequalifica e </a:t>
            </a:r>
            <a:r>
              <a:rPr sz="1800" spc="-5" dirty="0">
                <a:latin typeface="Times New Roman"/>
                <a:cs typeface="Times New Roman"/>
              </a:rPr>
              <a:t>quella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formulazione dell’offerta), le quali, </a:t>
            </a:r>
            <a:r>
              <a:rPr sz="1800" dirty="0">
                <a:latin typeface="Times New Roman"/>
                <a:cs typeface="Times New Roman"/>
              </a:rPr>
              <a:t>ancorché </a:t>
            </a:r>
            <a:r>
              <a:rPr sz="1800" spc="-5" dirty="0">
                <a:latin typeface="Times New Roman"/>
                <a:cs typeface="Times New Roman"/>
              </a:rPr>
              <a:t>legate </a:t>
            </a:r>
            <a:r>
              <a:rPr sz="1800" dirty="0">
                <a:latin typeface="Times New Roman"/>
                <a:cs typeface="Times New Roman"/>
              </a:rPr>
              <a:t>da un </a:t>
            </a:r>
            <a:r>
              <a:rPr sz="1800" spc="-5" dirty="0">
                <a:latin typeface="Times New Roman"/>
                <a:cs typeface="Times New Roman"/>
              </a:rPr>
              <a:t>nesso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stretta </a:t>
            </a:r>
            <a:r>
              <a:rPr sz="1800" spc="-5" dirty="0">
                <a:latin typeface="Times New Roman"/>
                <a:cs typeface="Times New Roman"/>
              </a:rPr>
              <a:t>strumentalità </a:t>
            </a:r>
            <a:r>
              <a:rPr sz="1800" dirty="0">
                <a:latin typeface="Times New Roman"/>
                <a:cs typeface="Times New Roman"/>
              </a:rPr>
              <a:t>sono, </a:t>
            </a:r>
            <a:r>
              <a:rPr sz="1800" spc="-5" dirty="0">
                <a:latin typeface="Times New Roman"/>
                <a:cs typeface="Times New Roman"/>
              </a:rPr>
              <a:t>tuttavia, autonome, dal momento </a:t>
            </a:r>
            <a:r>
              <a:rPr sz="1800" dirty="0">
                <a:latin typeface="Times New Roman"/>
                <a:cs typeface="Times New Roman"/>
              </a:rPr>
              <a:t>che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solo con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la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trasmissione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della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lettera</a:t>
            </a:r>
            <a:r>
              <a:rPr sz="1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di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invito</a:t>
            </a:r>
            <a:r>
              <a:rPr sz="1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si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instaura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una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relazione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giuridicamente</a:t>
            </a:r>
            <a:r>
              <a:rPr sz="1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vincolante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tra </a:t>
            </a:r>
            <a:r>
              <a:rPr sz="1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l’operatore economico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e la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stazione appaltante, facendo acquisire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al primo la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qualità </a:t>
            </a:r>
            <a:r>
              <a:rPr sz="1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di </a:t>
            </a:r>
            <a:r>
              <a:rPr sz="1800" b="1" spc="-43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“candidato</a:t>
            </a:r>
            <a:r>
              <a:rPr sz="1800" spc="-5" dirty="0">
                <a:latin typeface="Times New Roman"/>
                <a:cs typeface="Times New Roman"/>
              </a:rPr>
              <a:t>” alla procedura (ai sensi </a:t>
            </a:r>
            <a:r>
              <a:rPr sz="1800" dirty="0">
                <a:latin typeface="Times New Roman"/>
                <a:cs typeface="Times New Roman"/>
              </a:rPr>
              <a:t>dell’art. 3, </a:t>
            </a:r>
            <a:r>
              <a:rPr sz="1800" spc="-5" dirty="0">
                <a:latin typeface="Times New Roman"/>
                <a:cs typeface="Times New Roman"/>
              </a:rPr>
              <a:t>comma </a:t>
            </a:r>
            <a:r>
              <a:rPr sz="1800" dirty="0">
                <a:latin typeface="Times New Roman"/>
                <a:cs typeface="Times New Roman"/>
              </a:rPr>
              <a:t>1, </a:t>
            </a:r>
            <a:r>
              <a:rPr sz="1800" spc="-5" dirty="0">
                <a:latin typeface="Times New Roman"/>
                <a:cs typeface="Times New Roman"/>
              </a:rPr>
              <a:t>lett. </a:t>
            </a:r>
            <a:r>
              <a:rPr sz="1800" dirty="0">
                <a:latin typeface="Times New Roman"/>
                <a:cs typeface="Times New Roman"/>
              </a:rPr>
              <a:t>bb) del </a:t>
            </a:r>
            <a:r>
              <a:rPr sz="1800" spc="-5" dirty="0">
                <a:latin typeface="Times New Roman"/>
                <a:cs typeface="Times New Roman"/>
              </a:rPr>
              <a:t>Codice) </a:t>
            </a:r>
            <a:r>
              <a:rPr sz="1800" dirty="0">
                <a:latin typeface="Times New Roman"/>
                <a:cs typeface="Times New Roman"/>
              </a:rPr>
              <a:t>nonché di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“offerente” (ai sensi dell’art. </a:t>
            </a:r>
            <a:r>
              <a:rPr sz="1800" spc="-10" dirty="0">
                <a:latin typeface="Times New Roman"/>
                <a:cs typeface="Times New Roman"/>
              </a:rPr>
              <a:t>3, </a:t>
            </a:r>
            <a:r>
              <a:rPr sz="1800" spc="-5" dirty="0">
                <a:latin typeface="Times New Roman"/>
                <a:cs typeface="Times New Roman"/>
              </a:rPr>
              <a:t>comma </a:t>
            </a:r>
            <a:r>
              <a:rPr sz="1800" dirty="0">
                <a:latin typeface="Times New Roman"/>
                <a:cs typeface="Times New Roman"/>
              </a:rPr>
              <a:t>1, lett. bb)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ovvero di soggetto che, mediante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la 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presentazione dell’offerta, assume un effettivo </a:t>
            </a:r>
            <a:r>
              <a:rPr sz="1800" b="1" dirty="0">
                <a:latin typeface="Times New Roman"/>
                <a:cs typeface="Times New Roman"/>
              </a:rPr>
              <a:t>e </a:t>
            </a:r>
            <a:r>
              <a:rPr sz="1800" b="1" spc="-5" dirty="0">
                <a:latin typeface="Times New Roman"/>
                <a:cs typeface="Times New Roman"/>
              </a:rPr>
              <a:t>concreto </a:t>
            </a:r>
            <a:r>
              <a:rPr sz="1800" b="1" dirty="0">
                <a:latin typeface="Times New Roman"/>
                <a:cs typeface="Times New Roman"/>
              </a:rPr>
              <a:t>impegno </a:t>
            </a:r>
            <a:r>
              <a:rPr sz="1800" b="1" spc="-5" dirty="0">
                <a:latin typeface="Times New Roman"/>
                <a:cs typeface="Times New Roman"/>
              </a:rPr>
              <a:t>nei </a:t>
            </a:r>
            <a:r>
              <a:rPr sz="1800" b="1" spc="-10" dirty="0">
                <a:latin typeface="Times New Roman"/>
                <a:cs typeface="Times New Roman"/>
              </a:rPr>
              <a:t>confronti </a:t>
            </a:r>
            <a:r>
              <a:rPr sz="1800" b="1" dirty="0">
                <a:latin typeface="Times New Roman"/>
                <a:cs typeface="Times New Roman"/>
              </a:rPr>
              <a:t>della 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stazione appaltante anche sotto l’aspetto della modalità di partecipazione alla </a:t>
            </a:r>
            <a:r>
              <a:rPr sz="1800" b="1" dirty="0">
                <a:latin typeface="Times New Roman"/>
                <a:cs typeface="Times New Roman"/>
              </a:rPr>
              <a:t>gara e </a:t>
            </a:r>
            <a:r>
              <a:rPr sz="1800" b="1" spc="-10" dirty="0">
                <a:latin typeface="Times New Roman"/>
                <a:cs typeface="Times New Roman"/>
              </a:rPr>
              <a:t>di </a:t>
            </a:r>
            <a:r>
              <a:rPr sz="1800" b="1" spc="-5" dirty="0"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esecuzione del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contratto</a:t>
            </a:r>
            <a:r>
              <a:rPr sz="1800" dirty="0">
                <a:latin typeface="Times New Roman"/>
                <a:cs typeface="Times New Roman"/>
              </a:rPr>
              <a:t>” </a:t>
            </a:r>
            <a:r>
              <a:rPr sz="1800" spc="-25" dirty="0">
                <a:latin typeface="Times New Roman"/>
                <a:cs typeface="Times New Roman"/>
              </a:rPr>
              <a:t>(cfr. </a:t>
            </a:r>
            <a:r>
              <a:rPr sz="1800" spc="-50" dirty="0">
                <a:latin typeface="Times New Roman"/>
                <a:cs typeface="Times New Roman"/>
              </a:rPr>
              <a:t>TAR </a:t>
            </a:r>
            <a:r>
              <a:rPr sz="1800" dirty="0">
                <a:latin typeface="Times New Roman"/>
                <a:cs typeface="Times New Roman"/>
              </a:rPr>
              <a:t>Friuli </a:t>
            </a:r>
            <a:r>
              <a:rPr sz="1800" spc="-35" dirty="0">
                <a:latin typeface="Times New Roman"/>
                <a:cs typeface="Times New Roman"/>
              </a:rPr>
              <a:t>Venezia </a:t>
            </a:r>
            <a:r>
              <a:rPr sz="1800" spc="-5" dirty="0">
                <a:latin typeface="Times New Roman"/>
                <a:cs typeface="Times New Roman"/>
              </a:rPr>
              <a:t>Giulia, sez. </a:t>
            </a:r>
            <a:r>
              <a:rPr sz="1800" dirty="0">
                <a:latin typeface="Times New Roman"/>
                <a:cs typeface="Times New Roman"/>
              </a:rPr>
              <a:t>I, 23 </a:t>
            </a:r>
            <a:r>
              <a:rPr sz="1800" spc="-5" dirty="0">
                <a:latin typeface="Times New Roman"/>
                <a:cs typeface="Times New Roman"/>
              </a:rPr>
              <a:t>luglio 2018, </a:t>
            </a:r>
            <a:r>
              <a:rPr sz="1800" dirty="0">
                <a:latin typeface="Times New Roman"/>
                <a:cs typeface="Times New Roman"/>
              </a:rPr>
              <a:t>n. </a:t>
            </a:r>
            <a:r>
              <a:rPr sz="1800" spc="-5" dirty="0">
                <a:latin typeface="Times New Roman"/>
                <a:cs typeface="Times New Roman"/>
              </a:rPr>
              <a:t>259, </a:t>
            </a:r>
            <a:r>
              <a:rPr sz="1800" dirty="0">
                <a:latin typeface="Times New Roman"/>
                <a:cs typeface="Times New Roman"/>
              </a:rPr>
              <a:t> nonché</a:t>
            </a:r>
            <a:r>
              <a:rPr sz="1800" spc="229" dirty="0">
                <a:latin typeface="Times New Roman"/>
                <a:cs typeface="Times New Roman"/>
              </a:rPr>
              <a:t> </a:t>
            </a:r>
            <a:r>
              <a:rPr sz="1800" spc="-50" dirty="0">
                <a:latin typeface="Times New Roman"/>
                <a:cs typeface="Times New Roman"/>
              </a:rPr>
              <a:t>TAR</a:t>
            </a:r>
            <a:r>
              <a:rPr sz="1800" spc="229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Campania,</a:t>
            </a:r>
            <a:r>
              <a:rPr sz="1800" spc="2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Napoli,</a:t>
            </a:r>
            <a:r>
              <a:rPr sz="1800" spc="2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sez.</a:t>
            </a:r>
            <a:r>
              <a:rPr sz="1800" spc="2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VIII,</a:t>
            </a:r>
            <a:r>
              <a:rPr sz="1800" spc="2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14</a:t>
            </a:r>
            <a:r>
              <a:rPr sz="1800" spc="229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marzo</a:t>
            </a:r>
            <a:r>
              <a:rPr sz="1800" spc="229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2019,</a:t>
            </a:r>
            <a:r>
              <a:rPr sz="1800" spc="24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n.</a:t>
            </a:r>
            <a:r>
              <a:rPr sz="1800" spc="2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1431,</a:t>
            </a:r>
            <a:r>
              <a:rPr sz="1800" spc="2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secondo</a:t>
            </a:r>
            <a:r>
              <a:rPr sz="1800" spc="2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la</a:t>
            </a:r>
            <a:r>
              <a:rPr sz="1800" spc="2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quale</a:t>
            </a:r>
            <a:r>
              <a:rPr sz="1800" spc="2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“</a:t>
            </a:r>
            <a:r>
              <a:rPr sz="1800" i="1" spc="-5" dirty="0">
                <a:latin typeface="Times New Roman"/>
                <a:cs typeface="Times New Roman"/>
              </a:rPr>
              <a:t>la </a:t>
            </a:r>
            <a:r>
              <a:rPr sz="1800" i="1" spc="-434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fase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esplorativa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e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la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fase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di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vera</a:t>
            </a:r>
            <a:r>
              <a:rPr sz="1800" i="1" dirty="0">
                <a:latin typeface="Times New Roman"/>
                <a:cs typeface="Times New Roman"/>
              </a:rPr>
              <a:t> e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15" dirty="0">
                <a:latin typeface="Times New Roman"/>
                <a:cs typeface="Times New Roman"/>
              </a:rPr>
              <a:t>propria</a:t>
            </a:r>
            <a:r>
              <a:rPr sz="1800" i="1" spc="-1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competizione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–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o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di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gara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15" dirty="0">
                <a:latin typeface="Times New Roman"/>
                <a:cs typeface="Times New Roman"/>
              </a:rPr>
              <a:t>ancorché</a:t>
            </a:r>
            <a:r>
              <a:rPr sz="1800" i="1" spc="42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con 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10" dirty="0">
                <a:latin typeface="Times New Roman"/>
                <a:cs typeface="Times New Roman"/>
              </a:rPr>
              <a:t>procedura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negoziata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–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devono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15" dirty="0">
                <a:latin typeface="Times New Roman"/>
                <a:cs typeface="Times New Roman"/>
              </a:rPr>
              <a:t>essere</a:t>
            </a:r>
            <a:r>
              <a:rPr sz="1800" i="1" spc="-1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tenute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nettamente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distinte”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dal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momento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che </a:t>
            </a:r>
            <a:r>
              <a:rPr sz="1800" i="1" dirty="0">
                <a:latin typeface="Times New Roman"/>
                <a:cs typeface="Times New Roman"/>
              </a:rPr>
              <a:t> nell’avviso</a:t>
            </a:r>
            <a:r>
              <a:rPr sz="1800" i="1" spc="50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pubblico</a:t>
            </a:r>
            <a:r>
              <a:rPr sz="1800" i="1" spc="6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di</a:t>
            </a:r>
            <a:r>
              <a:rPr sz="1800" i="1" spc="60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manifestazione</a:t>
            </a:r>
            <a:r>
              <a:rPr sz="1800" i="1" spc="6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di</a:t>
            </a:r>
            <a:r>
              <a:rPr sz="1800" i="1" spc="60" dirty="0">
                <a:latin typeface="Times New Roman"/>
                <a:cs typeface="Times New Roman"/>
              </a:rPr>
              <a:t> </a:t>
            </a:r>
            <a:r>
              <a:rPr sz="1800" i="1" spc="-10" dirty="0">
                <a:latin typeface="Times New Roman"/>
                <a:cs typeface="Times New Roman"/>
              </a:rPr>
              <a:t>interesse</a:t>
            </a:r>
            <a:r>
              <a:rPr sz="1800" i="1" spc="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“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non</a:t>
            </a:r>
            <a:r>
              <a:rPr sz="1800" b="1" u="sng" spc="4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vi</a:t>
            </a:r>
            <a:r>
              <a:rPr sz="1800" b="1" u="sng" spc="5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è</a:t>
            </a:r>
            <a:r>
              <a:rPr sz="1800" b="1" u="sng" spc="7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ancora</a:t>
            </a:r>
            <a:r>
              <a:rPr sz="1800" b="1" u="sng" spc="7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alcuna</a:t>
            </a:r>
            <a:r>
              <a:rPr sz="1800" b="1" u="sng" spc="7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selezione</a:t>
            </a:r>
            <a:r>
              <a:rPr sz="1800" b="1" u="sng" spc="7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tra</a:t>
            </a:r>
            <a:r>
              <a:rPr sz="1800" b="1" u="sng" spc="6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30200" y="6449669"/>
            <a:ext cx="61525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partecipanti</a:t>
            </a:r>
            <a:r>
              <a:rPr sz="18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l’interesse</a:t>
            </a:r>
            <a:r>
              <a:rPr sz="18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perseguito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è</a:t>
            </a:r>
            <a:r>
              <a:rPr sz="18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solo</a:t>
            </a:r>
            <a:r>
              <a:rPr sz="18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tipo</a:t>
            </a:r>
            <a:r>
              <a:rPr sz="1800" b="1" u="sng" spc="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esplorativo</a:t>
            </a:r>
            <a:r>
              <a:rPr sz="1800" dirty="0">
                <a:latin typeface="Times New Roman"/>
                <a:cs typeface="Times New Roman"/>
              </a:rPr>
              <a:t>”).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427211" y="6426809"/>
            <a:ext cx="18097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36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37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35940" y="214325"/>
            <a:ext cx="8075295" cy="51562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6215" marR="192405" algn="ctr">
              <a:lnSpc>
                <a:spcPct val="100000"/>
              </a:lnSpc>
              <a:spcBef>
                <a:spcPts val="105"/>
              </a:spcBef>
            </a:pPr>
            <a:r>
              <a:rPr sz="2000" b="1" spc="-5" dirty="0">
                <a:latin typeface="Times New Roman"/>
                <a:cs typeface="Times New Roman"/>
              </a:rPr>
              <a:t>LE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MODIFICHE</a:t>
            </a:r>
            <a:r>
              <a:rPr sz="2000" b="1" spc="-1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ALLE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35" dirty="0">
                <a:latin typeface="Times New Roman"/>
                <a:cs typeface="Times New Roman"/>
              </a:rPr>
              <a:t>FASI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DELLA</a:t>
            </a:r>
            <a:r>
              <a:rPr sz="2000" b="1" spc="-9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PROCEDURE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DI GARA</a:t>
            </a:r>
            <a:r>
              <a:rPr sz="2000" b="1" spc="-1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E LE </a:t>
            </a:r>
            <a:r>
              <a:rPr sz="2000" b="1" spc="-484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RESPONSABILITÀ DEL </a:t>
            </a:r>
            <a:r>
              <a:rPr sz="2000" b="1" spc="-45" dirty="0">
                <a:latin typeface="Times New Roman"/>
                <a:cs typeface="Times New Roman"/>
              </a:rPr>
              <a:t>RUP. </a:t>
            </a:r>
            <a:r>
              <a:rPr sz="2000" b="1" dirty="0">
                <a:latin typeface="Times New Roman"/>
                <a:cs typeface="Times New Roman"/>
              </a:rPr>
              <a:t>I TERMINI DI </a:t>
            </a:r>
            <a:r>
              <a:rPr sz="2000" b="1" spc="-5" dirty="0">
                <a:latin typeface="Times New Roman"/>
                <a:cs typeface="Times New Roman"/>
              </a:rPr>
              <a:t>AFFIDAMENTO: </a:t>
            </a:r>
            <a:r>
              <a:rPr sz="2000" b="1" dirty="0">
                <a:latin typeface="Times New Roman"/>
                <a:cs typeface="Times New Roman"/>
              </a:rPr>
              <a:t> INDICAZIONI SUL DIES A QUO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E DIES AD QUEM PER 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CONCLUDERE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LA</a:t>
            </a:r>
            <a:r>
              <a:rPr sz="2000" b="1" spc="-1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PROCEDURA</a:t>
            </a:r>
            <a:endParaRPr sz="20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1505"/>
              </a:spcBef>
            </a:pPr>
            <a:r>
              <a:rPr sz="2000" dirty="0">
                <a:latin typeface="Times New Roman"/>
                <a:cs typeface="Times New Roman"/>
              </a:rPr>
              <a:t>Secondo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consolidata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giurisprudenza,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infatti,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“</a:t>
            </a:r>
            <a:r>
              <a:rPr sz="2000" i="1" spc="-5" dirty="0">
                <a:latin typeface="Times New Roman"/>
                <a:cs typeface="Times New Roman"/>
              </a:rPr>
              <a:t>la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c.d.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fase</a:t>
            </a:r>
            <a:r>
              <a:rPr sz="2000" i="1" dirty="0">
                <a:latin typeface="Times New Roman"/>
                <a:cs typeface="Times New Roman"/>
              </a:rPr>
              <a:t> di</a:t>
            </a:r>
            <a:r>
              <a:rPr sz="2000" i="1" spc="5" dirty="0">
                <a:latin typeface="Times New Roman"/>
                <a:cs typeface="Times New Roman"/>
              </a:rPr>
              <a:t> </a:t>
            </a:r>
            <a:r>
              <a:rPr sz="2000" i="1" spc="-10" dirty="0">
                <a:latin typeface="Times New Roman"/>
                <a:cs typeface="Times New Roman"/>
              </a:rPr>
              <a:t>prequalifica, </a:t>
            </a:r>
            <a:r>
              <a:rPr sz="2000" i="1" spc="-5" dirty="0">
                <a:latin typeface="Times New Roman"/>
                <a:cs typeface="Times New Roman"/>
              </a:rPr>
              <a:t> costituisce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una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fase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15" dirty="0">
                <a:latin typeface="Times New Roman"/>
                <a:cs typeface="Times New Roman"/>
              </a:rPr>
              <a:t>preliminare,</a:t>
            </a:r>
            <a:r>
              <a:rPr sz="2000" i="1" spc="-10" dirty="0">
                <a:latin typeface="Times New Roman"/>
                <a:cs typeface="Times New Roman"/>
              </a:rPr>
              <a:t> </a:t>
            </a:r>
            <a:r>
              <a:rPr sz="2000" i="1" spc="-15" dirty="0">
                <a:latin typeface="Times New Roman"/>
                <a:cs typeface="Times New Roman"/>
              </a:rPr>
              <a:t>prodromica</a:t>
            </a:r>
            <a:r>
              <a:rPr sz="2000" i="1" spc="-10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alla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gara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vera</a:t>
            </a:r>
            <a:r>
              <a:rPr sz="2000" i="1" dirty="0">
                <a:latin typeface="Times New Roman"/>
                <a:cs typeface="Times New Roman"/>
              </a:rPr>
              <a:t> e</a:t>
            </a:r>
            <a:r>
              <a:rPr sz="2000" i="1" spc="500" dirty="0">
                <a:latin typeface="Times New Roman"/>
                <a:cs typeface="Times New Roman"/>
              </a:rPr>
              <a:t> </a:t>
            </a:r>
            <a:r>
              <a:rPr sz="2000" i="1" spc="-15" dirty="0">
                <a:latin typeface="Times New Roman"/>
                <a:cs typeface="Times New Roman"/>
              </a:rPr>
              <a:t>propria, </a:t>
            </a:r>
            <a:r>
              <a:rPr sz="2000" i="1" spc="-10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mediante la quale </a:t>
            </a:r>
            <a:r>
              <a:rPr sz="2000" i="1" spc="-10" dirty="0">
                <a:latin typeface="Times New Roman"/>
                <a:cs typeface="Times New Roman"/>
              </a:rPr>
              <a:t>la </a:t>
            </a:r>
            <a:r>
              <a:rPr sz="2000" i="1" spc="-5" dirty="0">
                <a:latin typeface="Times New Roman"/>
                <a:cs typeface="Times New Roman"/>
              </a:rPr>
              <a:t>stazione appaltante </a:t>
            </a:r>
            <a:r>
              <a:rPr sz="2000" i="1" dirty="0">
                <a:latin typeface="Times New Roman"/>
                <a:cs typeface="Times New Roman"/>
              </a:rPr>
              <a:t>si </a:t>
            </a:r>
            <a:r>
              <a:rPr sz="2000" i="1" spc="-5" dirty="0">
                <a:latin typeface="Times New Roman"/>
                <a:cs typeface="Times New Roman"/>
              </a:rPr>
              <a:t>limita </a:t>
            </a:r>
            <a:r>
              <a:rPr sz="2000" i="1" dirty="0">
                <a:latin typeface="Times New Roman"/>
                <a:cs typeface="Times New Roman"/>
              </a:rPr>
              <a:t>a </a:t>
            </a:r>
            <a:r>
              <a:rPr sz="2000" i="1" spc="-15" dirty="0">
                <a:latin typeface="Times New Roman"/>
                <a:cs typeface="Times New Roman"/>
              </a:rPr>
              <a:t>verificare </a:t>
            </a:r>
            <a:r>
              <a:rPr sz="2000" i="1" spc="-10" dirty="0">
                <a:latin typeface="Times New Roman"/>
                <a:cs typeface="Times New Roman"/>
              </a:rPr>
              <a:t>la </a:t>
            </a:r>
            <a:r>
              <a:rPr sz="2000" i="1" spc="-5" dirty="0">
                <a:latin typeface="Times New Roman"/>
                <a:cs typeface="Times New Roman"/>
              </a:rPr>
              <a:t>disponibilità </a:t>
            </a:r>
            <a:r>
              <a:rPr sz="2000" i="1" dirty="0">
                <a:latin typeface="Times New Roman"/>
                <a:cs typeface="Times New Roman"/>
              </a:rPr>
              <a:t> del </a:t>
            </a:r>
            <a:r>
              <a:rPr sz="2000" i="1" spc="-15" dirty="0">
                <a:latin typeface="Times New Roman"/>
                <a:cs typeface="Times New Roman"/>
              </a:rPr>
              <a:t>mercato </a:t>
            </a:r>
            <a:r>
              <a:rPr sz="2000" i="1" spc="-10" dirty="0">
                <a:latin typeface="Times New Roman"/>
                <a:cs typeface="Times New Roman"/>
              </a:rPr>
              <a:t>e, </a:t>
            </a:r>
            <a:r>
              <a:rPr sz="2000" i="1" spc="-5" dirty="0">
                <a:latin typeface="Times New Roman"/>
                <a:cs typeface="Times New Roman"/>
              </a:rPr>
              <a:t>quindi, ad </a:t>
            </a:r>
            <a:r>
              <a:rPr sz="2000" i="1" spc="-15" dirty="0">
                <a:latin typeface="Times New Roman"/>
                <a:cs typeface="Times New Roman"/>
              </a:rPr>
              <a:t>individuare </a:t>
            </a:r>
            <a:r>
              <a:rPr sz="2000" i="1" spc="-10" dirty="0">
                <a:latin typeface="Times New Roman"/>
                <a:cs typeface="Times New Roman"/>
              </a:rPr>
              <a:t>la </a:t>
            </a:r>
            <a:r>
              <a:rPr sz="2000" i="1" spc="-5" dirty="0">
                <a:latin typeface="Times New Roman"/>
                <a:cs typeface="Times New Roman"/>
              </a:rPr>
              <a:t>platea </a:t>
            </a:r>
            <a:r>
              <a:rPr sz="2000" i="1" dirty="0">
                <a:latin typeface="Times New Roman"/>
                <a:cs typeface="Times New Roman"/>
              </a:rPr>
              <a:t>dei </a:t>
            </a:r>
            <a:r>
              <a:rPr sz="2000" i="1" spc="-5" dirty="0">
                <a:latin typeface="Times New Roman"/>
                <a:cs typeface="Times New Roman"/>
              </a:rPr>
              <a:t>potenziali </a:t>
            </a:r>
            <a:r>
              <a:rPr sz="2000" i="1" spc="-10" dirty="0">
                <a:latin typeface="Times New Roman"/>
                <a:cs typeface="Times New Roman"/>
              </a:rPr>
              <a:t>concorrenti da </a:t>
            </a:r>
            <a:r>
              <a:rPr sz="2000" i="1" spc="-5" dirty="0">
                <a:latin typeface="Times New Roman"/>
                <a:cs typeface="Times New Roman"/>
              </a:rPr>
              <a:t> </a:t>
            </a:r>
            <a:r>
              <a:rPr sz="2000" i="1" spc="-15" dirty="0">
                <a:latin typeface="Times New Roman"/>
                <a:cs typeface="Times New Roman"/>
              </a:rPr>
              <a:t>invitare </a:t>
            </a:r>
            <a:r>
              <a:rPr sz="2000" i="1" spc="-5" dirty="0">
                <a:latin typeface="Times New Roman"/>
                <a:cs typeface="Times New Roman"/>
              </a:rPr>
              <a:t>alla </a:t>
            </a:r>
            <a:r>
              <a:rPr sz="2000" i="1" spc="-10" dirty="0">
                <a:latin typeface="Times New Roman"/>
                <a:cs typeface="Times New Roman"/>
              </a:rPr>
              <a:t>procedura </a:t>
            </a:r>
            <a:r>
              <a:rPr sz="2000" i="1" dirty="0">
                <a:latin typeface="Times New Roman"/>
                <a:cs typeface="Times New Roman"/>
              </a:rPr>
              <a:t>di </a:t>
            </a:r>
            <a:r>
              <a:rPr sz="2000" i="1" spc="-5" dirty="0">
                <a:latin typeface="Times New Roman"/>
                <a:cs typeface="Times New Roman"/>
              </a:rPr>
              <a:t>affidamento </a:t>
            </a:r>
            <a:r>
              <a:rPr sz="2000" i="1" spc="-10" dirty="0">
                <a:latin typeface="Times New Roman"/>
                <a:cs typeface="Times New Roman"/>
              </a:rPr>
              <a:t>in </a:t>
            </a:r>
            <a:r>
              <a:rPr sz="2000" i="1" spc="-5" dirty="0">
                <a:latin typeface="Times New Roman"/>
                <a:cs typeface="Times New Roman"/>
              </a:rPr>
              <a:t>senso </a:t>
            </a:r>
            <a:r>
              <a:rPr sz="2000" i="1" spc="-15" dirty="0">
                <a:latin typeface="Times New Roman"/>
                <a:cs typeface="Times New Roman"/>
              </a:rPr>
              <a:t>proprio mentre </a:t>
            </a:r>
            <a:r>
              <a:rPr sz="2000" i="1" spc="-5" dirty="0">
                <a:latin typeface="Times New Roman"/>
                <a:cs typeface="Times New Roman"/>
              </a:rPr>
              <a:t>solo </a:t>
            </a:r>
            <a:r>
              <a:rPr sz="2000" i="1" spc="-10" dirty="0">
                <a:latin typeface="Times New Roman"/>
                <a:cs typeface="Times New Roman"/>
              </a:rPr>
              <a:t>in </a:t>
            </a:r>
            <a:r>
              <a:rPr sz="2000" i="1" spc="-5" dirty="0">
                <a:latin typeface="Times New Roman"/>
                <a:cs typeface="Times New Roman"/>
              </a:rPr>
              <a:t>fase </a:t>
            </a:r>
            <a:r>
              <a:rPr sz="2000" i="1" spc="5" dirty="0">
                <a:latin typeface="Times New Roman"/>
                <a:cs typeface="Times New Roman"/>
              </a:rPr>
              <a:t>di </a:t>
            </a:r>
            <a:r>
              <a:rPr sz="2000" i="1" spc="10" dirty="0">
                <a:latin typeface="Times New Roman"/>
                <a:cs typeface="Times New Roman"/>
              </a:rPr>
              <a:t> </a:t>
            </a:r>
            <a:r>
              <a:rPr sz="2000" i="1" spc="-10" dirty="0">
                <a:latin typeface="Times New Roman"/>
                <a:cs typeface="Times New Roman"/>
              </a:rPr>
              <a:t>presentazione </a:t>
            </a:r>
            <a:r>
              <a:rPr sz="2000" i="1" dirty="0">
                <a:latin typeface="Times New Roman"/>
                <a:cs typeface="Times New Roman"/>
              </a:rPr>
              <a:t>delle </a:t>
            </a:r>
            <a:r>
              <a:rPr sz="2000" i="1" spc="-5" dirty="0">
                <a:latin typeface="Times New Roman"/>
                <a:cs typeface="Times New Roman"/>
              </a:rPr>
              <a:t>offerte </a:t>
            </a:r>
            <a:r>
              <a:rPr sz="2000" i="1" dirty="0">
                <a:latin typeface="Times New Roman"/>
                <a:cs typeface="Times New Roman"/>
              </a:rPr>
              <a:t>è </a:t>
            </a:r>
            <a:r>
              <a:rPr sz="2000" i="1" spc="-5" dirty="0">
                <a:latin typeface="Times New Roman"/>
                <a:cs typeface="Times New Roman"/>
              </a:rPr>
              <a:t>necessario </a:t>
            </a:r>
            <a:r>
              <a:rPr sz="2000" i="1" spc="-25" dirty="0">
                <a:latin typeface="Times New Roman"/>
                <a:cs typeface="Times New Roman"/>
              </a:rPr>
              <a:t>provare </a:t>
            </a:r>
            <a:r>
              <a:rPr sz="2000" i="1" spc="-5" dirty="0">
                <a:latin typeface="Times New Roman"/>
                <a:cs typeface="Times New Roman"/>
              </a:rPr>
              <a:t>in </a:t>
            </a:r>
            <a:r>
              <a:rPr sz="2000" i="1" spc="-15" dirty="0">
                <a:latin typeface="Times New Roman"/>
                <a:cs typeface="Times New Roman"/>
              </a:rPr>
              <a:t>concreto </a:t>
            </a:r>
            <a:r>
              <a:rPr sz="2000" i="1" spc="-10" dirty="0">
                <a:latin typeface="Times New Roman"/>
                <a:cs typeface="Times New Roman"/>
              </a:rPr>
              <a:t>la </a:t>
            </a:r>
            <a:r>
              <a:rPr sz="2000" i="1" spc="-5" dirty="0">
                <a:latin typeface="Times New Roman"/>
                <a:cs typeface="Times New Roman"/>
              </a:rPr>
              <a:t>sussistenza dei 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15" dirty="0">
                <a:latin typeface="Times New Roman"/>
                <a:cs typeface="Times New Roman"/>
              </a:rPr>
              <a:t>requisiti</a:t>
            </a:r>
            <a:r>
              <a:rPr sz="2000" i="1" spc="-1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di </a:t>
            </a:r>
            <a:r>
              <a:rPr sz="2000" i="1" spc="-20" dirty="0">
                <a:latin typeface="Times New Roman"/>
                <a:cs typeface="Times New Roman"/>
              </a:rPr>
              <a:t>ordine</a:t>
            </a:r>
            <a:r>
              <a:rPr sz="2000" i="1" spc="-1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generale e</a:t>
            </a:r>
            <a:r>
              <a:rPr sz="2000" i="1" spc="5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speciale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10" dirty="0">
                <a:latin typeface="Times New Roman"/>
                <a:cs typeface="Times New Roman"/>
              </a:rPr>
              <a:t>in</a:t>
            </a:r>
            <a:r>
              <a:rPr sz="2000" i="1" spc="-5" dirty="0">
                <a:latin typeface="Times New Roman"/>
                <a:cs typeface="Times New Roman"/>
              </a:rPr>
              <a:t> capo</a:t>
            </a:r>
            <a:r>
              <a:rPr sz="2000" i="1" dirty="0">
                <a:latin typeface="Times New Roman"/>
                <a:cs typeface="Times New Roman"/>
              </a:rPr>
              <a:t> ai </a:t>
            </a:r>
            <a:r>
              <a:rPr sz="2000" i="1" spc="-5" dirty="0">
                <a:latin typeface="Times New Roman"/>
                <a:cs typeface="Times New Roman"/>
              </a:rPr>
              <a:t>soggetti</a:t>
            </a:r>
            <a:r>
              <a:rPr sz="2000" i="1" spc="490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invitati</a:t>
            </a:r>
            <a:r>
              <a:rPr sz="2000" spc="-5" dirty="0">
                <a:latin typeface="Times New Roman"/>
                <a:cs typeface="Times New Roman"/>
              </a:rPr>
              <a:t>”</a:t>
            </a:r>
            <a:r>
              <a:rPr sz="2000" spc="49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(Cons.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Stato, </a:t>
            </a:r>
            <a:r>
              <a:rPr sz="2000" dirty="0">
                <a:latin typeface="Times New Roman"/>
                <a:cs typeface="Times New Roman"/>
              </a:rPr>
              <a:t>sez. </a:t>
            </a:r>
            <a:r>
              <a:rPr sz="2000" spc="-85" dirty="0">
                <a:latin typeface="Times New Roman"/>
                <a:cs typeface="Times New Roman"/>
              </a:rPr>
              <a:t>IV,</a:t>
            </a:r>
            <a:r>
              <a:rPr sz="2000" spc="3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3 </a:t>
            </a:r>
            <a:r>
              <a:rPr sz="2000" spc="-5" dirty="0">
                <a:latin typeface="Times New Roman"/>
                <a:cs typeface="Times New Roman"/>
              </a:rPr>
              <a:t>luglio 2014, </a:t>
            </a:r>
            <a:r>
              <a:rPr sz="2000" dirty="0">
                <a:latin typeface="Times New Roman"/>
                <a:cs typeface="Times New Roman"/>
              </a:rPr>
              <a:t>n. </a:t>
            </a:r>
            <a:r>
              <a:rPr sz="2000" spc="-5" dirty="0">
                <a:latin typeface="Times New Roman"/>
                <a:cs typeface="Times New Roman"/>
              </a:rPr>
              <a:t>3344; </a:t>
            </a:r>
            <a:r>
              <a:rPr sz="2000" dirty="0">
                <a:latin typeface="Times New Roman"/>
                <a:cs typeface="Times New Roman"/>
              </a:rPr>
              <a:t>nonché </a:t>
            </a:r>
            <a:r>
              <a:rPr sz="2000" spc="-55" dirty="0">
                <a:latin typeface="Times New Roman"/>
                <a:cs typeface="Times New Roman"/>
              </a:rPr>
              <a:t>TAR</a:t>
            </a:r>
            <a:r>
              <a:rPr sz="2000" spc="39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Campania, Napoli, sez. </a:t>
            </a:r>
            <a:r>
              <a:rPr sz="2000" spc="-10" dirty="0">
                <a:latin typeface="Times New Roman"/>
                <a:cs typeface="Times New Roman"/>
              </a:rPr>
              <a:t>I, 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24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gennaio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2018,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n.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481).”</a:t>
            </a:r>
            <a:endParaRPr sz="20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484"/>
              </a:spcBef>
            </a:pPr>
            <a:r>
              <a:rPr sz="2000" spc="-5" dirty="0">
                <a:latin typeface="Times New Roman"/>
                <a:cs typeface="Times New Roman"/>
              </a:rPr>
              <a:t>La procedura </a:t>
            </a:r>
            <a:r>
              <a:rPr sz="2000" spc="-10" dirty="0">
                <a:latin typeface="Times New Roman"/>
                <a:cs typeface="Times New Roman"/>
              </a:rPr>
              <a:t>si </a:t>
            </a:r>
            <a:r>
              <a:rPr sz="2000" spc="-5" dirty="0">
                <a:latin typeface="Times New Roman"/>
                <a:cs typeface="Times New Roman"/>
              </a:rPr>
              <a:t>conclude con l’adozione </a:t>
            </a:r>
            <a:r>
              <a:rPr sz="2000" dirty="0">
                <a:latin typeface="Times New Roman"/>
                <a:cs typeface="Times New Roman"/>
              </a:rPr>
              <a:t>del </a:t>
            </a:r>
            <a:r>
              <a:rPr sz="2000" spc="-5" dirty="0">
                <a:latin typeface="Times New Roman"/>
                <a:cs typeface="Times New Roman"/>
              </a:rPr>
              <a:t>provvedimento </a:t>
            </a:r>
            <a:r>
              <a:rPr sz="2000" dirty="0">
                <a:latin typeface="Times New Roman"/>
                <a:cs typeface="Times New Roman"/>
              </a:rPr>
              <a:t>di </a:t>
            </a:r>
            <a:r>
              <a:rPr sz="2000" spc="-5" dirty="0">
                <a:latin typeface="Times New Roman"/>
                <a:cs typeface="Times New Roman"/>
              </a:rPr>
              <a:t>aggiudicazione,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ai </a:t>
            </a:r>
            <a:r>
              <a:rPr sz="2000" dirty="0">
                <a:latin typeface="Times New Roman"/>
                <a:cs typeface="Times New Roman"/>
              </a:rPr>
              <a:t>sensi </a:t>
            </a:r>
            <a:r>
              <a:rPr sz="2000" spc="-5" dirty="0">
                <a:latin typeface="Times New Roman"/>
                <a:cs typeface="Times New Roman"/>
              </a:rPr>
              <a:t>dell’art. </a:t>
            </a:r>
            <a:r>
              <a:rPr sz="2000" dirty="0">
                <a:latin typeface="Times New Roman"/>
                <a:cs typeface="Times New Roman"/>
              </a:rPr>
              <a:t>32, </a:t>
            </a:r>
            <a:r>
              <a:rPr sz="2000" spc="-10" dirty="0">
                <a:latin typeface="Times New Roman"/>
                <a:cs typeface="Times New Roman"/>
              </a:rPr>
              <a:t>comma </a:t>
            </a:r>
            <a:r>
              <a:rPr sz="2000" dirty="0">
                <a:latin typeface="Times New Roman"/>
                <a:cs typeface="Times New Roman"/>
              </a:rPr>
              <a:t>5 del </a:t>
            </a:r>
            <a:r>
              <a:rPr sz="2000" spc="-5" dirty="0">
                <a:latin typeface="Times New Roman"/>
                <a:cs typeface="Times New Roman"/>
              </a:rPr>
              <a:t>d.lgs. </a:t>
            </a:r>
            <a:r>
              <a:rPr sz="2000" dirty="0">
                <a:latin typeface="Times New Roman"/>
                <a:cs typeface="Times New Roman"/>
              </a:rPr>
              <a:t>n. </a:t>
            </a:r>
            <a:r>
              <a:rPr sz="2000" spc="-5" dirty="0">
                <a:latin typeface="Times New Roman"/>
                <a:cs typeface="Times New Roman"/>
              </a:rPr>
              <a:t>50/2016, con il </a:t>
            </a:r>
            <a:r>
              <a:rPr sz="2000" dirty="0">
                <a:latin typeface="Times New Roman"/>
                <a:cs typeface="Times New Roman"/>
              </a:rPr>
              <a:t>quale </a:t>
            </a:r>
            <a:r>
              <a:rPr sz="2000" spc="-10" dirty="0">
                <a:latin typeface="Times New Roman"/>
                <a:cs typeface="Times New Roman"/>
              </a:rPr>
              <a:t>si </a:t>
            </a:r>
            <a:r>
              <a:rPr sz="2000" dirty="0">
                <a:latin typeface="Times New Roman"/>
                <a:cs typeface="Times New Roman"/>
              </a:rPr>
              <a:t>procede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all’individuazione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definitiva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del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contraente.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38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7859" y="214325"/>
            <a:ext cx="7712075" cy="12465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LE</a:t>
            </a:r>
            <a:r>
              <a:rPr spc="5" dirty="0"/>
              <a:t> </a:t>
            </a:r>
            <a:r>
              <a:rPr dirty="0"/>
              <a:t>MODIFICHE</a:t>
            </a:r>
            <a:r>
              <a:rPr spc="-145" dirty="0"/>
              <a:t> </a:t>
            </a:r>
            <a:r>
              <a:rPr dirty="0"/>
              <a:t>ALLE</a:t>
            </a:r>
            <a:r>
              <a:rPr spc="10" dirty="0"/>
              <a:t> </a:t>
            </a:r>
            <a:r>
              <a:rPr spc="-35" dirty="0"/>
              <a:t>FASI</a:t>
            </a:r>
            <a:r>
              <a:rPr spc="-25" dirty="0"/>
              <a:t> </a:t>
            </a:r>
            <a:r>
              <a:rPr dirty="0"/>
              <a:t>DELLA</a:t>
            </a:r>
            <a:r>
              <a:rPr spc="-90" dirty="0"/>
              <a:t> </a:t>
            </a:r>
            <a:r>
              <a:rPr spc="5" dirty="0"/>
              <a:t>PROCEDURE</a:t>
            </a:r>
            <a:r>
              <a:rPr spc="-10" dirty="0"/>
              <a:t> </a:t>
            </a:r>
            <a:r>
              <a:rPr dirty="0"/>
              <a:t>DI</a:t>
            </a:r>
            <a:r>
              <a:rPr spc="5" dirty="0"/>
              <a:t> GARA</a:t>
            </a:r>
            <a:r>
              <a:rPr spc="-125" dirty="0"/>
              <a:t> </a:t>
            </a:r>
            <a:r>
              <a:rPr dirty="0"/>
              <a:t>E LE </a:t>
            </a:r>
            <a:r>
              <a:rPr spc="-484" dirty="0"/>
              <a:t> </a:t>
            </a:r>
            <a:r>
              <a:rPr dirty="0"/>
              <a:t>RESPONSABILITÀ DEL </a:t>
            </a:r>
            <a:r>
              <a:rPr spc="-45" dirty="0"/>
              <a:t>RUP. </a:t>
            </a:r>
            <a:r>
              <a:rPr dirty="0"/>
              <a:t>I TERMINI DI </a:t>
            </a:r>
            <a:r>
              <a:rPr spc="-5" dirty="0"/>
              <a:t>AFFIDAMENTO: </a:t>
            </a:r>
            <a:r>
              <a:rPr dirty="0"/>
              <a:t> INDICAZIONI </a:t>
            </a:r>
            <a:r>
              <a:rPr spc="5" dirty="0"/>
              <a:t>SUL </a:t>
            </a:r>
            <a:r>
              <a:rPr dirty="0"/>
              <a:t>DIES A </a:t>
            </a:r>
            <a:r>
              <a:rPr spc="5" dirty="0"/>
              <a:t>QUO </a:t>
            </a:r>
            <a:r>
              <a:rPr dirty="0"/>
              <a:t>E DIES </a:t>
            </a:r>
            <a:r>
              <a:rPr spc="5" dirty="0"/>
              <a:t>AD QUEM </a:t>
            </a:r>
            <a:r>
              <a:rPr dirty="0"/>
              <a:t>PER </a:t>
            </a:r>
            <a:r>
              <a:rPr spc="5" dirty="0"/>
              <a:t> </a:t>
            </a:r>
            <a:r>
              <a:rPr dirty="0"/>
              <a:t>CONCLUDERE</a:t>
            </a:r>
            <a:r>
              <a:rPr spc="-20" dirty="0"/>
              <a:t> </a:t>
            </a:r>
            <a:r>
              <a:rPr dirty="0"/>
              <a:t>LA</a:t>
            </a:r>
            <a:r>
              <a:rPr spc="-110" dirty="0"/>
              <a:t> </a:t>
            </a:r>
            <a:r>
              <a:rPr dirty="0"/>
              <a:t>PROCEDURA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78381"/>
            <a:ext cx="8074659" cy="407416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484"/>
              </a:spcBef>
            </a:pP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Affidamenti</a:t>
            </a:r>
            <a:r>
              <a:rPr sz="1600" b="1" u="sng" spc="5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</a:t>
            </a:r>
            <a:r>
              <a:rPr sz="16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cui</a:t>
            </a:r>
            <a:r>
              <a:rPr sz="16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all’art.1,</a:t>
            </a:r>
            <a:r>
              <a:rPr sz="1600" b="1" u="sng" spc="2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1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comma</a:t>
            </a:r>
            <a:r>
              <a:rPr sz="1600" b="1" u="sng" spc="5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2,</a:t>
            </a:r>
            <a:r>
              <a:rPr sz="16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lett</a:t>
            </a:r>
            <a:r>
              <a:rPr sz="1600" b="1" u="sng" spc="2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a)</a:t>
            </a:r>
            <a:endParaRPr sz="1600">
              <a:latin typeface="Times New Roman"/>
              <a:cs typeface="Times New Roman"/>
            </a:endParaRPr>
          </a:p>
          <a:p>
            <a:pPr marL="12700" marR="7620" algn="just">
              <a:lnSpc>
                <a:spcPct val="100000"/>
              </a:lnSpc>
              <a:spcBef>
                <a:spcPts val="380"/>
              </a:spcBef>
            </a:pPr>
            <a:r>
              <a:rPr sz="1600" spc="-5" dirty="0">
                <a:latin typeface="Times New Roman"/>
                <a:cs typeface="Times New Roman"/>
              </a:rPr>
              <a:t>In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relazione</a:t>
            </a:r>
            <a:r>
              <a:rPr sz="1600" dirty="0">
                <a:latin typeface="Times New Roman"/>
                <a:cs typeface="Times New Roman"/>
              </a:rPr>
              <a:t> agli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affidamenti</a:t>
            </a:r>
            <a:r>
              <a:rPr sz="1600" dirty="0">
                <a:latin typeface="Times New Roman"/>
                <a:cs typeface="Times New Roman"/>
              </a:rPr>
              <a:t> diretti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di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cui</a:t>
            </a:r>
            <a:r>
              <a:rPr sz="1600" dirty="0">
                <a:latin typeface="Times New Roman"/>
                <a:cs typeface="Times New Roman"/>
              </a:rPr>
              <a:t> all’art.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1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comma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2</a:t>
            </a:r>
            <a:r>
              <a:rPr sz="1600" dirty="0">
                <a:latin typeface="Times New Roman"/>
                <a:cs typeface="Times New Roman"/>
              </a:rPr>
              <a:t> lett.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a),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sulla</a:t>
            </a:r>
            <a:r>
              <a:rPr sz="1600" spc="4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base</a:t>
            </a:r>
            <a:r>
              <a:rPr sz="1600" spc="39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delle 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considerazioni</a:t>
            </a:r>
            <a:r>
              <a:rPr sz="1600" spc="24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sopra</a:t>
            </a:r>
            <a:r>
              <a:rPr sz="1600" spc="2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svolte,</a:t>
            </a:r>
            <a:r>
              <a:rPr sz="1600" spc="235" dirty="0">
                <a:latin typeface="Times New Roman"/>
                <a:cs typeface="Times New Roman"/>
              </a:rPr>
              <a:t>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l’atto</a:t>
            </a:r>
            <a:r>
              <a:rPr sz="1600" b="1" u="sng" spc="23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</a:t>
            </a:r>
            <a:r>
              <a:rPr sz="1600" b="1" u="sng" spc="22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avvio</a:t>
            </a:r>
            <a:r>
              <a:rPr sz="1600" b="1" u="sng" spc="229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del</a:t>
            </a:r>
            <a:r>
              <a:rPr sz="1600" b="1" u="sng" spc="24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procedimento</a:t>
            </a:r>
            <a:r>
              <a:rPr sz="1600" b="1" u="sng" spc="229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da</a:t>
            </a:r>
            <a:r>
              <a:rPr sz="1600" b="1" u="sng" spc="24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prendere</a:t>
            </a:r>
            <a:r>
              <a:rPr sz="1600" b="1" u="sng" spc="22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in</a:t>
            </a:r>
            <a:r>
              <a:rPr sz="1600" b="1" u="sng" spc="23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considerazione </a:t>
            </a:r>
            <a:r>
              <a:rPr sz="1600" b="1" spc="-3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per la decorrenza del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termine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massimo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stabilito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dal D.L. per pervenire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all’aggiudicazione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o 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all’individuazione</a:t>
            </a:r>
            <a:r>
              <a:rPr sz="16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definitiva</a:t>
            </a:r>
            <a:r>
              <a:rPr sz="16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del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contraente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(di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due</a:t>
            </a:r>
            <a:r>
              <a:rPr sz="16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mesi)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è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da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rinvenire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nell’invio</a:t>
            </a:r>
            <a:r>
              <a:rPr sz="16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della </a:t>
            </a:r>
            <a:r>
              <a:rPr sz="1600" b="1" spc="-3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richiesta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offerta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all’operatore economico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scelto con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o senza </a:t>
            </a:r>
            <a:r>
              <a:rPr sz="16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previa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richiesta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 preventivi a 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più</a:t>
            </a:r>
            <a:r>
              <a:rPr sz="16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operatori</a:t>
            </a:r>
            <a:r>
              <a:rPr sz="1600" b="1" u="sng" spc="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economici</a:t>
            </a:r>
            <a:r>
              <a:rPr sz="1600" spc="-5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390"/>
              </a:spcBef>
            </a:pPr>
            <a:r>
              <a:rPr sz="1600" spc="-5" dirty="0">
                <a:latin typeface="Times New Roman"/>
                <a:cs typeface="Times New Roman"/>
              </a:rPr>
              <a:t>La </a:t>
            </a:r>
            <a:r>
              <a:rPr sz="1600" dirty="0">
                <a:latin typeface="Times New Roman"/>
                <a:cs typeface="Times New Roman"/>
              </a:rPr>
              <a:t>procedura </a:t>
            </a:r>
            <a:r>
              <a:rPr sz="1600" spc="5" dirty="0">
                <a:latin typeface="Times New Roman"/>
                <a:cs typeface="Times New Roman"/>
              </a:rPr>
              <a:t>si </a:t>
            </a:r>
            <a:r>
              <a:rPr sz="1600" spc="-5" dirty="0">
                <a:latin typeface="Times New Roman"/>
                <a:cs typeface="Times New Roman"/>
              </a:rPr>
              <a:t>conclude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con</a:t>
            </a:r>
            <a:r>
              <a:rPr sz="1600" dirty="0">
                <a:latin typeface="Times New Roman"/>
                <a:cs typeface="Times New Roman"/>
              </a:rPr>
              <a:t> l’adozione </a:t>
            </a:r>
            <a:r>
              <a:rPr sz="1600" spc="-5" dirty="0">
                <a:latin typeface="Times New Roman"/>
                <a:cs typeface="Times New Roman"/>
              </a:rPr>
              <a:t>della</a:t>
            </a:r>
            <a:r>
              <a:rPr sz="1600" dirty="0">
                <a:latin typeface="Times New Roman"/>
                <a:cs typeface="Times New Roman"/>
              </a:rPr>
              <a:t> determina </a:t>
            </a:r>
            <a:r>
              <a:rPr sz="1600" spc="-5" dirty="0">
                <a:latin typeface="Times New Roman"/>
                <a:cs typeface="Times New Roman"/>
              </a:rPr>
              <a:t>a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contrarre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o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atto</a:t>
            </a:r>
            <a:r>
              <a:rPr sz="1600" spc="-5" dirty="0">
                <a:latin typeface="Times New Roman"/>
                <a:cs typeface="Times New Roman"/>
              </a:rPr>
              <a:t> equivalente</a:t>
            </a:r>
            <a:r>
              <a:rPr sz="1600" spc="39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di </a:t>
            </a:r>
            <a:r>
              <a:rPr sz="1600" spc="-5" dirty="0">
                <a:latin typeface="Times New Roman"/>
                <a:cs typeface="Times New Roman"/>
              </a:rPr>
              <a:t>cui </a:t>
            </a:r>
            <a:r>
              <a:rPr sz="1600" dirty="0">
                <a:latin typeface="Times New Roman"/>
                <a:cs typeface="Times New Roman"/>
              </a:rPr>
              <a:t> all’art. 32, </a:t>
            </a:r>
            <a:r>
              <a:rPr sz="1600" spc="-5" dirty="0">
                <a:latin typeface="Times New Roman"/>
                <a:cs typeface="Times New Roman"/>
              </a:rPr>
              <a:t>comma 2 ((…)</a:t>
            </a:r>
            <a:r>
              <a:rPr sz="1600" i="1" spc="-5" dirty="0">
                <a:latin typeface="Times New Roman"/>
                <a:cs typeface="Times New Roman"/>
              </a:rPr>
              <a:t>la </a:t>
            </a:r>
            <a:r>
              <a:rPr sz="1600" i="1" spc="-10" dirty="0">
                <a:latin typeface="Times New Roman"/>
                <a:cs typeface="Times New Roman"/>
              </a:rPr>
              <a:t>procedura </a:t>
            </a:r>
            <a:r>
              <a:rPr sz="1600" i="1" dirty="0">
                <a:latin typeface="Times New Roman"/>
                <a:cs typeface="Times New Roman"/>
              </a:rPr>
              <a:t>di </a:t>
            </a:r>
            <a:r>
              <a:rPr sz="1600" i="1" spc="-5" dirty="0">
                <a:latin typeface="Times New Roman"/>
                <a:cs typeface="Times New Roman"/>
              </a:rPr>
              <a:t>cui </a:t>
            </a:r>
            <a:r>
              <a:rPr sz="1600" i="1" dirty="0">
                <a:latin typeface="Times New Roman"/>
                <a:cs typeface="Times New Roman"/>
              </a:rPr>
              <a:t>all'articolo 36, </a:t>
            </a:r>
            <a:r>
              <a:rPr sz="1600" i="1" spc="-5" dirty="0">
                <a:latin typeface="Times New Roman"/>
                <a:cs typeface="Times New Roman"/>
              </a:rPr>
              <a:t>comma </a:t>
            </a:r>
            <a:r>
              <a:rPr sz="1600" i="1" dirty="0">
                <a:latin typeface="Times New Roman"/>
                <a:cs typeface="Times New Roman"/>
              </a:rPr>
              <a:t>2, </a:t>
            </a:r>
            <a:r>
              <a:rPr sz="1600" i="1" spc="-10" dirty="0">
                <a:latin typeface="Times New Roman"/>
                <a:cs typeface="Times New Roman"/>
              </a:rPr>
              <a:t>lettere </a:t>
            </a:r>
            <a:r>
              <a:rPr sz="1600" i="1" spc="5" dirty="0">
                <a:latin typeface="Times New Roman"/>
                <a:cs typeface="Times New Roman"/>
              </a:rPr>
              <a:t>a) </a:t>
            </a:r>
            <a:r>
              <a:rPr sz="1600" i="1" spc="-5" dirty="0">
                <a:latin typeface="Times New Roman"/>
                <a:cs typeface="Times New Roman"/>
              </a:rPr>
              <a:t>e </a:t>
            </a:r>
            <a:r>
              <a:rPr sz="1600" i="1" dirty="0">
                <a:latin typeface="Times New Roman"/>
                <a:cs typeface="Times New Roman"/>
              </a:rPr>
              <a:t>b), </a:t>
            </a:r>
            <a:r>
              <a:rPr sz="1600" i="1" spc="-5" dirty="0">
                <a:latin typeface="Times New Roman"/>
                <a:cs typeface="Times New Roman"/>
              </a:rPr>
              <a:t>la </a:t>
            </a:r>
            <a:r>
              <a:rPr sz="1600" i="1" dirty="0">
                <a:latin typeface="Times New Roman"/>
                <a:cs typeface="Times New Roman"/>
              </a:rPr>
              <a:t>stazione </a:t>
            </a:r>
            <a:r>
              <a:rPr sz="1600" i="1" spc="5" dirty="0">
                <a:latin typeface="Times New Roman"/>
                <a:cs typeface="Times New Roman"/>
              </a:rPr>
              <a:t> </a:t>
            </a:r>
            <a:r>
              <a:rPr sz="1600" i="1" spc="-5" dirty="0">
                <a:latin typeface="Times New Roman"/>
                <a:cs typeface="Times New Roman"/>
              </a:rPr>
              <a:t>appaltante</a:t>
            </a:r>
            <a:r>
              <a:rPr sz="1600" i="1" dirty="0">
                <a:latin typeface="Times New Roman"/>
                <a:cs typeface="Times New Roman"/>
              </a:rPr>
              <a:t> </a:t>
            </a:r>
            <a:r>
              <a:rPr sz="1600" i="1" spc="-5" dirty="0">
                <a:latin typeface="Times New Roman"/>
                <a:cs typeface="Times New Roman"/>
              </a:rPr>
              <a:t>può</a:t>
            </a:r>
            <a:r>
              <a:rPr sz="1600" i="1" dirty="0">
                <a:latin typeface="Times New Roman"/>
                <a:cs typeface="Times New Roman"/>
              </a:rPr>
              <a:t> </a:t>
            </a:r>
            <a:r>
              <a:rPr sz="1600" i="1" spc="-15" dirty="0">
                <a:latin typeface="Times New Roman"/>
                <a:cs typeface="Times New Roman"/>
              </a:rPr>
              <a:t>procedere</a:t>
            </a:r>
            <a:r>
              <a:rPr sz="1600" i="1" spc="-10" dirty="0">
                <a:latin typeface="Times New Roman"/>
                <a:cs typeface="Times New Roman"/>
              </a:rPr>
              <a:t> </a:t>
            </a:r>
            <a:r>
              <a:rPr sz="1600" i="1" spc="-5" dirty="0">
                <a:latin typeface="Times New Roman"/>
                <a:cs typeface="Times New Roman"/>
              </a:rPr>
              <a:t>ad</a:t>
            </a:r>
            <a:r>
              <a:rPr sz="1600" i="1" dirty="0">
                <a:latin typeface="Times New Roman"/>
                <a:cs typeface="Times New Roman"/>
              </a:rPr>
              <a:t> affidamento</a:t>
            </a:r>
            <a:r>
              <a:rPr sz="1600" i="1" spc="5" dirty="0">
                <a:latin typeface="Times New Roman"/>
                <a:cs typeface="Times New Roman"/>
              </a:rPr>
              <a:t> </a:t>
            </a:r>
            <a:r>
              <a:rPr sz="1600" i="1" spc="-10" dirty="0">
                <a:latin typeface="Times New Roman"/>
                <a:cs typeface="Times New Roman"/>
              </a:rPr>
              <a:t>diretto</a:t>
            </a:r>
            <a:r>
              <a:rPr sz="1600" i="1" spc="-5" dirty="0">
                <a:latin typeface="Times New Roman"/>
                <a:cs typeface="Times New Roman"/>
              </a:rPr>
              <a:t> </a:t>
            </a:r>
            <a:r>
              <a:rPr sz="1600" i="1" dirty="0">
                <a:latin typeface="Times New Roman"/>
                <a:cs typeface="Times New Roman"/>
              </a:rPr>
              <a:t>tramite</a:t>
            </a:r>
            <a:r>
              <a:rPr sz="1600" i="1" spc="5" dirty="0">
                <a:latin typeface="Times New Roman"/>
                <a:cs typeface="Times New Roman"/>
              </a:rPr>
              <a:t> </a:t>
            </a:r>
            <a:r>
              <a:rPr sz="1600" i="1" dirty="0">
                <a:latin typeface="Times New Roman"/>
                <a:cs typeface="Times New Roman"/>
              </a:rPr>
              <a:t>determina</a:t>
            </a:r>
            <a:r>
              <a:rPr sz="1600" i="1" spc="5" dirty="0">
                <a:latin typeface="Times New Roman"/>
                <a:cs typeface="Times New Roman"/>
              </a:rPr>
              <a:t> </a:t>
            </a:r>
            <a:r>
              <a:rPr sz="1600" i="1" spc="-5" dirty="0">
                <a:latin typeface="Times New Roman"/>
                <a:cs typeface="Times New Roman"/>
              </a:rPr>
              <a:t>a</a:t>
            </a:r>
            <a:r>
              <a:rPr sz="1600" i="1" dirty="0">
                <a:latin typeface="Times New Roman"/>
                <a:cs typeface="Times New Roman"/>
              </a:rPr>
              <a:t> </a:t>
            </a:r>
            <a:r>
              <a:rPr sz="1600" i="1" spc="-10" dirty="0">
                <a:latin typeface="Times New Roman"/>
                <a:cs typeface="Times New Roman"/>
              </a:rPr>
              <a:t>contrarre,</a:t>
            </a:r>
            <a:r>
              <a:rPr sz="1600" i="1" spc="385" dirty="0">
                <a:latin typeface="Times New Roman"/>
                <a:cs typeface="Times New Roman"/>
              </a:rPr>
              <a:t> </a:t>
            </a:r>
            <a:r>
              <a:rPr sz="1600" i="1" spc="-5" dirty="0">
                <a:latin typeface="Times New Roman"/>
                <a:cs typeface="Times New Roman"/>
              </a:rPr>
              <a:t>o</a:t>
            </a:r>
            <a:r>
              <a:rPr sz="1600" i="1" spc="390" dirty="0">
                <a:latin typeface="Times New Roman"/>
                <a:cs typeface="Times New Roman"/>
              </a:rPr>
              <a:t> </a:t>
            </a:r>
            <a:r>
              <a:rPr sz="1600" i="1" spc="-5" dirty="0">
                <a:latin typeface="Times New Roman"/>
                <a:cs typeface="Times New Roman"/>
              </a:rPr>
              <a:t>atto </a:t>
            </a:r>
            <a:r>
              <a:rPr sz="1600" i="1" dirty="0">
                <a:latin typeface="Times New Roman"/>
                <a:cs typeface="Times New Roman"/>
              </a:rPr>
              <a:t> </a:t>
            </a:r>
            <a:r>
              <a:rPr sz="1600" i="1" spc="-5" dirty="0">
                <a:latin typeface="Times New Roman"/>
                <a:cs typeface="Times New Roman"/>
              </a:rPr>
              <a:t>equivalente,</a:t>
            </a:r>
            <a:r>
              <a:rPr sz="1600" i="1" dirty="0">
                <a:latin typeface="Times New Roman"/>
                <a:cs typeface="Times New Roman"/>
              </a:rPr>
              <a:t> </a:t>
            </a:r>
            <a:r>
              <a:rPr sz="1600" i="1" spc="-5" dirty="0">
                <a:latin typeface="Times New Roman"/>
                <a:cs typeface="Times New Roman"/>
              </a:rPr>
              <a:t>che</a:t>
            </a:r>
            <a:r>
              <a:rPr sz="1600" i="1" dirty="0">
                <a:latin typeface="Times New Roman"/>
                <a:cs typeface="Times New Roman"/>
              </a:rPr>
              <a:t> </a:t>
            </a:r>
            <a:r>
              <a:rPr sz="1600" i="1" spc="-5" dirty="0">
                <a:latin typeface="Times New Roman"/>
                <a:cs typeface="Times New Roman"/>
              </a:rPr>
              <a:t>contenga,</a:t>
            </a:r>
            <a:r>
              <a:rPr sz="1600" i="1" dirty="0">
                <a:latin typeface="Times New Roman"/>
                <a:cs typeface="Times New Roman"/>
              </a:rPr>
              <a:t> </a:t>
            </a:r>
            <a:r>
              <a:rPr sz="1600" i="1" spc="-5" dirty="0">
                <a:latin typeface="Times New Roman"/>
                <a:cs typeface="Times New Roman"/>
              </a:rPr>
              <a:t>in</a:t>
            </a:r>
            <a:r>
              <a:rPr sz="1600" i="1" dirty="0">
                <a:latin typeface="Times New Roman"/>
                <a:cs typeface="Times New Roman"/>
              </a:rPr>
              <a:t> </a:t>
            </a:r>
            <a:r>
              <a:rPr sz="1600" i="1" spc="-5" dirty="0">
                <a:latin typeface="Times New Roman"/>
                <a:cs typeface="Times New Roman"/>
              </a:rPr>
              <a:t>modo</a:t>
            </a:r>
            <a:r>
              <a:rPr sz="1600" i="1" dirty="0">
                <a:latin typeface="Times New Roman"/>
                <a:cs typeface="Times New Roman"/>
              </a:rPr>
              <a:t> </a:t>
            </a:r>
            <a:r>
              <a:rPr sz="1600" i="1" spc="-5" dirty="0">
                <a:latin typeface="Times New Roman"/>
                <a:cs typeface="Times New Roman"/>
              </a:rPr>
              <a:t>semplificato,</a:t>
            </a:r>
            <a:r>
              <a:rPr sz="1600" i="1" dirty="0">
                <a:latin typeface="Times New Roman"/>
                <a:cs typeface="Times New Roman"/>
              </a:rPr>
              <a:t> </a:t>
            </a:r>
            <a:r>
              <a:rPr sz="1600" i="1" spc="-5" dirty="0">
                <a:latin typeface="Times New Roman"/>
                <a:cs typeface="Times New Roman"/>
              </a:rPr>
              <a:t>l’oggetto</a:t>
            </a:r>
            <a:r>
              <a:rPr sz="1600" i="1" spc="390" dirty="0">
                <a:latin typeface="Times New Roman"/>
                <a:cs typeface="Times New Roman"/>
              </a:rPr>
              <a:t> </a:t>
            </a:r>
            <a:r>
              <a:rPr sz="1600" i="1" dirty="0">
                <a:latin typeface="Times New Roman"/>
                <a:cs typeface="Times New Roman"/>
              </a:rPr>
              <a:t>dell’affidamento,</a:t>
            </a:r>
            <a:r>
              <a:rPr sz="1600" i="1" spc="400" dirty="0">
                <a:latin typeface="Times New Roman"/>
                <a:cs typeface="Times New Roman"/>
              </a:rPr>
              <a:t> </a:t>
            </a:r>
            <a:r>
              <a:rPr sz="1600" i="1" spc="-5" dirty="0">
                <a:latin typeface="Times New Roman"/>
                <a:cs typeface="Times New Roman"/>
              </a:rPr>
              <a:t>l’importo,</a:t>
            </a:r>
            <a:r>
              <a:rPr sz="1600" i="1" spc="390" dirty="0">
                <a:latin typeface="Times New Roman"/>
                <a:cs typeface="Times New Roman"/>
              </a:rPr>
              <a:t> </a:t>
            </a:r>
            <a:r>
              <a:rPr sz="1600" i="1" spc="-5" dirty="0">
                <a:latin typeface="Times New Roman"/>
                <a:cs typeface="Times New Roman"/>
              </a:rPr>
              <a:t>il </a:t>
            </a:r>
            <a:r>
              <a:rPr sz="1600" i="1" dirty="0">
                <a:latin typeface="Times New Roman"/>
                <a:cs typeface="Times New Roman"/>
              </a:rPr>
              <a:t> </a:t>
            </a:r>
            <a:r>
              <a:rPr sz="1600" i="1" spc="-10" dirty="0">
                <a:latin typeface="Times New Roman"/>
                <a:cs typeface="Times New Roman"/>
              </a:rPr>
              <a:t>fornitore, </a:t>
            </a:r>
            <a:r>
              <a:rPr sz="1600" i="1" dirty="0">
                <a:latin typeface="Times New Roman"/>
                <a:cs typeface="Times New Roman"/>
              </a:rPr>
              <a:t>le ragioni </a:t>
            </a:r>
            <a:r>
              <a:rPr sz="1600" i="1" spc="-5" dirty="0">
                <a:latin typeface="Times New Roman"/>
                <a:cs typeface="Times New Roman"/>
              </a:rPr>
              <a:t>della </a:t>
            </a:r>
            <a:r>
              <a:rPr sz="1600" i="1" dirty="0">
                <a:latin typeface="Times New Roman"/>
                <a:cs typeface="Times New Roman"/>
              </a:rPr>
              <a:t>scelta </a:t>
            </a:r>
            <a:r>
              <a:rPr sz="1600" i="1" spc="-5" dirty="0">
                <a:latin typeface="Times New Roman"/>
                <a:cs typeface="Times New Roman"/>
              </a:rPr>
              <a:t>del </a:t>
            </a:r>
            <a:r>
              <a:rPr sz="1600" i="1" spc="-10" dirty="0">
                <a:latin typeface="Times New Roman"/>
                <a:cs typeface="Times New Roman"/>
              </a:rPr>
              <a:t>fornitore, </a:t>
            </a:r>
            <a:r>
              <a:rPr sz="1600" i="1" spc="-5" dirty="0">
                <a:latin typeface="Times New Roman"/>
                <a:cs typeface="Times New Roman"/>
              </a:rPr>
              <a:t>il possesso </a:t>
            </a:r>
            <a:r>
              <a:rPr sz="1600" i="1" dirty="0">
                <a:latin typeface="Times New Roman"/>
                <a:cs typeface="Times New Roman"/>
              </a:rPr>
              <a:t>da </a:t>
            </a:r>
            <a:r>
              <a:rPr sz="1600" i="1" spc="-5" dirty="0">
                <a:latin typeface="Times New Roman"/>
                <a:cs typeface="Times New Roman"/>
              </a:rPr>
              <a:t>parte sua dei </a:t>
            </a:r>
            <a:r>
              <a:rPr sz="1600" i="1" spc="-10" dirty="0">
                <a:latin typeface="Times New Roman"/>
                <a:cs typeface="Times New Roman"/>
              </a:rPr>
              <a:t>requisiti </a:t>
            </a:r>
            <a:r>
              <a:rPr sz="1600" i="1" spc="5" dirty="0">
                <a:latin typeface="Times New Roman"/>
                <a:cs typeface="Times New Roman"/>
              </a:rPr>
              <a:t>di </a:t>
            </a:r>
            <a:r>
              <a:rPr sz="1600" i="1" spc="-5" dirty="0">
                <a:latin typeface="Times New Roman"/>
                <a:cs typeface="Times New Roman"/>
              </a:rPr>
              <a:t>carattere </a:t>
            </a:r>
            <a:r>
              <a:rPr sz="1600" i="1" dirty="0">
                <a:latin typeface="Times New Roman"/>
                <a:cs typeface="Times New Roman"/>
              </a:rPr>
              <a:t> </a:t>
            </a:r>
            <a:r>
              <a:rPr sz="1600" i="1" spc="-5" dirty="0">
                <a:latin typeface="Times New Roman"/>
                <a:cs typeface="Times New Roman"/>
              </a:rPr>
              <a:t>generale,</a:t>
            </a:r>
            <a:r>
              <a:rPr sz="1600" i="1" dirty="0">
                <a:latin typeface="Times New Roman"/>
                <a:cs typeface="Times New Roman"/>
              </a:rPr>
              <a:t> </a:t>
            </a:r>
            <a:r>
              <a:rPr sz="1600" i="1" spc="-5" dirty="0">
                <a:latin typeface="Times New Roman"/>
                <a:cs typeface="Times New Roman"/>
              </a:rPr>
              <a:t>nonché</a:t>
            </a:r>
            <a:r>
              <a:rPr sz="1600" i="1" dirty="0">
                <a:latin typeface="Times New Roman"/>
                <a:cs typeface="Times New Roman"/>
              </a:rPr>
              <a:t> </a:t>
            </a:r>
            <a:r>
              <a:rPr sz="1600" i="1" spc="-5" dirty="0">
                <a:latin typeface="Times New Roman"/>
                <a:cs typeface="Times New Roman"/>
              </a:rPr>
              <a:t>il</a:t>
            </a:r>
            <a:r>
              <a:rPr sz="1600" i="1" dirty="0">
                <a:latin typeface="Times New Roman"/>
                <a:cs typeface="Times New Roman"/>
              </a:rPr>
              <a:t> </a:t>
            </a:r>
            <a:r>
              <a:rPr sz="1600" i="1" spc="-5" dirty="0">
                <a:latin typeface="Times New Roman"/>
                <a:cs typeface="Times New Roman"/>
              </a:rPr>
              <a:t>possesso</a:t>
            </a:r>
            <a:r>
              <a:rPr sz="1600" i="1" dirty="0">
                <a:latin typeface="Times New Roman"/>
                <a:cs typeface="Times New Roman"/>
              </a:rPr>
              <a:t> dei</a:t>
            </a:r>
            <a:r>
              <a:rPr sz="1600" i="1" spc="5" dirty="0">
                <a:latin typeface="Times New Roman"/>
                <a:cs typeface="Times New Roman"/>
              </a:rPr>
              <a:t> </a:t>
            </a:r>
            <a:r>
              <a:rPr sz="1600" i="1" spc="-10" dirty="0">
                <a:latin typeface="Times New Roman"/>
                <a:cs typeface="Times New Roman"/>
              </a:rPr>
              <a:t>requisiti</a:t>
            </a:r>
            <a:r>
              <a:rPr sz="1600" i="1" spc="-5" dirty="0">
                <a:latin typeface="Times New Roman"/>
                <a:cs typeface="Times New Roman"/>
              </a:rPr>
              <a:t> tecnico-professionali,</a:t>
            </a:r>
            <a:r>
              <a:rPr sz="1600" i="1" dirty="0">
                <a:latin typeface="Times New Roman"/>
                <a:cs typeface="Times New Roman"/>
              </a:rPr>
              <a:t> </a:t>
            </a:r>
            <a:r>
              <a:rPr sz="1600" i="1" spc="-5" dirty="0">
                <a:latin typeface="Times New Roman"/>
                <a:cs typeface="Times New Roman"/>
              </a:rPr>
              <a:t>ove</a:t>
            </a:r>
            <a:r>
              <a:rPr sz="1600" i="1" dirty="0">
                <a:latin typeface="Times New Roman"/>
                <a:cs typeface="Times New Roman"/>
              </a:rPr>
              <a:t> richiesti</a:t>
            </a:r>
            <a:r>
              <a:rPr sz="1600" dirty="0">
                <a:latin typeface="Times New Roman"/>
                <a:cs typeface="Times New Roman"/>
              </a:rPr>
              <a:t>”.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oppure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con 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l’adozione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del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provvedimento</a:t>
            </a:r>
            <a:r>
              <a:rPr sz="1600" dirty="0">
                <a:latin typeface="Times New Roman"/>
                <a:cs typeface="Times New Roman"/>
              </a:rPr>
              <a:t> di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aggiudicazione</a:t>
            </a:r>
            <a:r>
              <a:rPr sz="1600" dirty="0">
                <a:latin typeface="Times New Roman"/>
                <a:cs typeface="Times New Roman"/>
              </a:rPr>
              <a:t> ai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sensi</a:t>
            </a:r>
            <a:r>
              <a:rPr sz="1600" dirty="0">
                <a:latin typeface="Times New Roman"/>
                <a:cs typeface="Times New Roman"/>
              </a:rPr>
              <a:t> dell’art.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32,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comma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5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(</a:t>
            </a:r>
            <a:r>
              <a:rPr sz="1600" i="1" spc="-5" dirty="0">
                <a:latin typeface="Times New Roman"/>
                <a:cs typeface="Times New Roman"/>
              </a:rPr>
              <a:t>La</a:t>
            </a:r>
            <a:r>
              <a:rPr sz="1600" i="1" dirty="0">
                <a:latin typeface="Times New Roman"/>
                <a:cs typeface="Times New Roman"/>
              </a:rPr>
              <a:t> stazione </a:t>
            </a:r>
            <a:r>
              <a:rPr sz="1600" i="1" spc="-385" dirty="0">
                <a:latin typeface="Times New Roman"/>
                <a:cs typeface="Times New Roman"/>
              </a:rPr>
              <a:t> </a:t>
            </a:r>
            <a:r>
              <a:rPr sz="1600" i="1" spc="-5" dirty="0">
                <a:latin typeface="Times New Roman"/>
                <a:cs typeface="Times New Roman"/>
              </a:rPr>
              <a:t>appaltante, </a:t>
            </a:r>
            <a:r>
              <a:rPr sz="1600" i="1" spc="-10" dirty="0">
                <a:latin typeface="Times New Roman"/>
                <a:cs typeface="Times New Roman"/>
              </a:rPr>
              <a:t>previa </a:t>
            </a:r>
            <a:r>
              <a:rPr sz="1600" i="1" dirty="0">
                <a:latin typeface="Times New Roman"/>
                <a:cs typeface="Times New Roman"/>
              </a:rPr>
              <a:t>verifica della </a:t>
            </a:r>
            <a:r>
              <a:rPr sz="1600" i="1" spc="-10" dirty="0">
                <a:latin typeface="Times New Roman"/>
                <a:cs typeface="Times New Roman"/>
              </a:rPr>
              <a:t>proposta </a:t>
            </a:r>
            <a:r>
              <a:rPr sz="1600" i="1" spc="-5" dirty="0">
                <a:latin typeface="Times New Roman"/>
                <a:cs typeface="Times New Roman"/>
              </a:rPr>
              <a:t>di </a:t>
            </a:r>
            <a:r>
              <a:rPr sz="1600" i="1" dirty="0">
                <a:latin typeface="Times New Roman"/>
                <a:cs typeface="Times New Roman"/>
              </a:rPr>
              <a:t>aggiudicazione </a:t>
            </a:r>
            <a:r>
              <a:rPr sz="1600" i="1" spc="-5" dirty="0">
                <a:latin typeface="Times New Roman"/>
                <a:cs typeface="Times New Roman"/>
              </a:rPr>
              <a:t>ai </a:t>
            </a:r>
            <a:r>
              <a:rPr sz="1600" i="1" dirty="0">
                <a:latin typeface="Times New Roman"/>
                <a:cs typeface="Times New Roman"/>
              </a:rPr>
              <a:t>sensi dell’articolo </a:t>
            </a:r>
            <a:r>
              <a:rPr sz="1600" i="1" spc="-5" dirty="0">
                <a:latin typeface="Times New Roman"/>
                <a:cs typeface="Times New Roman"/>
              </a:rPr>
              <a:t>33,comma 1, </a:t>
            </a:r>
            <a:r>
              <a:rPr sz="1600" i="1" dirty="0">
                <a:latin typeface="Times New Roman"/>
                <a:cs typeface="Times New Roman"/>
              </a:rPr>
              <a:t> </a:t>
            </a:r>
            <a:r>
              <a:rPr sz="1600" i="1" spc="-10" dirty="0">
                <a:latin typeface="Times New Roman"/>
                <a:cs typeface="Times New Roman"/>
              </a:rPr>
              <a:t>provvede</a:t>
            </a:r>
            <a:r>
              <a:rPr sz="1600" i="1" spc="15" dirty="0">
                <a:latin typeface="Times New Roman"/>
                <a:cs typeface="Times New Roman"/>
              </a:rPr>
              <a:t> </a:t>
            </a:r>
            <a:r>
              <a:rPr sz="1600" i="1" spc="-5" dirty="0">
                <a:latin typeface="Times New Roman"/>
                <a:cs typeface="Times New Roman"/>
              </a:rPr>
              <a:t>all’aggiudicazione</a:t>
            </a:r>
            <a:r>
              <a:rPr sz="1600" spc="-5" dirty="0">
                <a:latin typeface="Times New Roman"/>
                <a:cs typeface="Times New Roman"/>
              </a:rPr>
              <a:t>”)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del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Codice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dei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contratti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pubblici.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39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1430" marR="5080" algn="ctr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LE</a:t>
            </a:r>
            <a:r>
              <a:rPr spc="5" dirty="0"/>
              <a:t> </a:t>
            </a:r>
            <a:r>
              <a:rPr dirty="0"/>
              <a:t>MODIFICHE</a:t>
            </a:r>
            <a:r>
              <a:rPr spc="-145" dirty="0"/>
              <a:t> </a:t>
            </a:r>
            <a:r>
              <a:rPr dirty="0"/>
              <a:t>ALLE</a:t>
            </a:r>
            <a:r>
              <a:rPr spc="5" dirty="0"/>
              <a:t> </a:t>
            </a:r>
            <a:r>
              <a:rPr spc="-35" dirty="0"/>
              <a:t>FASI</a:t>
            </a:r>
            <a:r>
              <a:rPr spc="-15" dirty="0"/>
              <a:t> </a:t>
            </a:r>
            <a:r>
              <a:rPr dirty="0"/>
              <a:t>DELLA</a:t>
            </a:r>
            <a:r>
              <a:rPr spc="-90" dirty="0"/>
              <a:t> </a:t>
            </a:r>
            <a:r>
              <a:rPr dirty="0"/>
              <a:t>PROCEDURE</a:t>
            </a:r>
            <a:r>
              <a:rPr spc="-15" dirty="0"/>
              <a:t> </a:t>
            </a:r>
            <a:r>
              <a:rPr dirty="0"/>
              <a:t>DI GARA</a:t>
            </a:r>
            <a:r>
              <a:rPr spc="-120" dirty="0"/>
              <a:t> </a:t>
            </a:r>
            <a:r>
              <a:rPr dirty="0"/>
              <a:t>E LE </a:t>
            </a:r>
            <a:r>
              <a:rPr spc="-484" dirty="0"/>
              <a:t> </a:t>
            </a:r>
            <a:r>
              <a:rPr dirty="0"/>
              <a:t>RESPONSABILITÀ DEL </a:t>
            </a:r>
            <a:r>
              <a:rPr spc="-45" dirty="0"/>
              <a:t>RUP. </a:t>
            </a:r>
            <a:r>
              <a:rPr dirty="0"/>
              <a:t>I TERMINI DI </a:t>
            </a:r>
            <a:r>
              <a:rPr spc="-5" dirty="0"/>
              <a:t>AFFIDAMENTO: </a:t>
            </a:r>
            <a:r>
              <a:rPr dirty="0"/>
              <a:t> INDICAZIONI SUL DIES A QUO</a:t>
            </a:r>
            <a:r>
              <a:rPr spc="5" dirty="0"/>
              <a:t> </a:t>
            </a:r>
            <a:r>
              <a:rPr dirty="0"/>
              <a:t>E DIES AD QUEM PER </a:t>
            </a:r>
            <a:r>
              <a:rPr spc="5" dirty="0"/>
              <a:t> </a:t>
            </a:r>
            <a:r>
              <a:rPr dirty="0"/>
              <a:t>CONCLUDERE</a:t>
            </a:r>
            <a:r>
              <a:rPr spc="-20" dirty="0"/>
              <a:t> </a:t>
            </a:r>
            <a:r>
              <a:rPr dirty="0"/>
              <a:t>LA</a:t>
            </a:r>
            <a:r>
              <a:rPr spc="-110" dirty="0"/>
              <a:t> </a:t>
            </a:r>
            <a:r>
              <a:rPr dirty="0"/>
              <a:t>PROCEDURA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64360"/>
            <a:ext cx="8075295" cy="362077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580"/>
              </a:spcBef>
            </a:pP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Affidamenti</a:t>
            </a:r>
            <a:r>
              <a:rPr sz="2000" b="1" u="sng" spc="-5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</a:t>
            </a:r>
            <a:r>
              <a:rPr sz="2000" b="1" u="sng" spc="-2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cui</a:t>
            </a:r>
            <a:r>
              <a:rPr sz="2000" b="1" u="sng" spc="-2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all’art.</a:t>
            </a:r>
            <a:r>
              <a:rPr sz="2000" b="1" u="sng" spc="-5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2</a:t>
            </a:r>
            <a:endParaRPr sz="20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latin typeface="Times New Roman"/>
                <a:cs typeface="Times New Roman"/>
              </a:rPr>
              <a:t>Nel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caso</a:t>
            </a:r>
            <a:r>
              <a:rPr sz="2000" dirty="0">
                <a:latin typeface="Times New Roman"/>
                <a:cs typeface="Times New Roman"/>
              </a:rPr>
              <a:t> di </a:t>
            </a:r>
            <a:r>
              <a:rPr sz="2000" spc="-5" dirty="0">
                <a:latin typeface="Times New Roman"/>
                <a:cs typeface="Times New Roman"/>
              </a:rPr>
              <a:t>procedura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aperta,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sulla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base</a:t>
            </a:r>
            <a:r>
              <a:rPr sz="2000" dirty="0">
                <a:latin typeface="Times New Roman"/>
                <a:cs typeface="Times New Roman"/>
              </a:rPr>
              <a:t> della </a:t>
            </a:r>
            <a:r>
              <a:rPr sz="2000" spc="-5" dirty="0">
                <a:latin typeface="Times New Roman"/>
                <a:cs typeface="Times New Roman"/>
              </a:rPr>
              <a:t>definizione</a:t>
            </a:r>
            <a:r>
              <a:rPr sz="2000" dirty="0">
                <a:latin typeface="Times New Roman"/>
                <a:cs typeface="Times New Roman"/>
              </a:rPr>
              <a:t> di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cui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all’art. </a:t>
            </a:r>
            <a:r>
              <a:rPr sz="2000" dirty="0">
                <a:latin typeface="Times New Roman"/>
                <a:cs typeface="Times New Roman"/>
              </a:rPr>
              <a:t>3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comma</a:t>
            </a:r>
            <a:r>
              <a:rPr sz="2000" dirty="0">
                <a:latin typeface="Times New Roman"/>
                <a:cs typeface="Times New Roman"/>
              </a:rPr>
              <a:t> 1,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lettera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sss)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«le</a:t>
            </a:r>
            <a:r>
              <a:rPr sz="2000" i="1" spc="5" dirty="0">
                <a:latin typeface="Times New Roman"/>
                <a:cs typeface="Times New Roman"/>
              </a:rPr>
              <a:t> </a:t>
            </a:r>
            <a:r>
              <a:rPr sz="2000" i="1" spc="-20" dirty="0">
                <a:latin typeface="Times New Roman"/>
                <a:cs typeface="Times New Roman"/>
              </a:rPr>
              <a:t>procedure</a:t>
            </a:r>
            <a:r>
              <a:rPr sz="2000" i="1" spc="-1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di</a:t>
            </a:r>
            <a:r>
              <a:rPr sz="2000" i="1" spc="5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affidamento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in</a:t>
            </a:r>
            <a:r>
              <a:rPr sz="2000" i="1" dirty="0">
                <a:latin typeface="Times New Roman"/>
                <a:cs typeface="Times New Roman"/>
              </a:rPr>
              <a:t> cui</a:t>
            </a:r>
            <a:r>
              <a:rPr sz="2000" i="1" spc="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ogni</a:t>
            </a:r>
            <a:r>
              <a:rPr sz="2000" i="1" spc="5" dirty="0">
                <a:latin typeface="Times New Roman"/>
                <a:cs typeface="Times New Roman"/>
              </a:rPr>
              <a:t> </a:t>
            </a:r>
            <a:r>
              <a:rPr sz="2000" i="1" spc="-10" dirty="0">
                <a:latin typeface="Times New Roman"/>
                <a:cs typeface="Times New Roman"/>
              </a:rPr>
              <a:t>operatore </a:t>
            </a:r>
            <a:r>
              <a:rPr sz="2000" i="1" spc="-484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economico </a:t>
            </a:r>
            <a:r>
              <a:rPr sz="2000" i="1" spc="-15" dirty="0">
                <a:latin typeface="Times New Roman"/>
                <a:cs typeface="Times New Roman"/>
              </a:rPr>
              <a:t>interessato </a:t>
            </a:r>
            <a:r>
              <a:rPr sz="2000" i="1" dirty="0">
                <a:latin typeface="Times New Roman"/>
                <a:cs typeface="Times New Roman"/>
              </a:rPr>
              <a:t>può </a:t>
            </a:r>
            <a:r>
              <a:rPr sz="2000" i="1" spc="-20" dirty="0">
                <a:latin typeface="Times New Roman"/>
                <a:cs typeface="Times New Roman"/>
              </a:rPr>
              <a:t>presentare </a:t>
            </a:r>
            <a:r>
              <a:rPr sz="2000" i="1" spc="-5" dirty="0">
                <a:latin typeface="Times New Roman"/>
                <a:cs typeface="Times New Roman"/>
              </a:rPr>
              <a:t>un'offerta</a:t>
            </a:r>
            <a:r>
              <a:rPr sz="2000" spc="-5" dirty="0"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e </a:t>
            </a:r>
            <a:r>
              <a:rPr sz="2000" spc="-5" dirty="0">
                <a:latin typeface="Times New Roman"/>
                <a:cs typeface="Times New Roman"/>
              </a:rPr>
              <a:t>dell’art. </a:t>
            </a:r>
            <a:r>
              <a:rPr sz="2000" dirty="0">
                <a:latin typeface="Times New Roman"/>
                <a:cs typeface="Times New Roman"/>
              </a:rPr>
              <a:t>60 del D.lgs n.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50/2016 </a:t>
            </a:r>
            <a:r>
              <a:rPr sz="2000" spc="5" dirty="0">
                <a:latin typeface="Times New Roman"/>
                <a:cs typeface="Times New Roman"/>
              </a:rPr>
              <a:t>ove </a:t>
            </a:r>
            <a:r>
              <a:rPr sz="2000" spc="-10" dirty="0">
                <a:latin typeface="Times New Roman"/>
                <a:cs typeface="Times New Roman"/>
              </a:rPr>
              <a:t>si </a:t>
            </a:r>
            <a:r>
              <a:rPr sz="2000" spc="-5" dirty="0">
                <a:latin typeface="Times New Roman"/>
                <a:cs typeface="Times New Roman"/>
              </a:rPr>
              <a:t>prevede </a:t>
            </a:r>
            <a:r>
              <a:rPr sz="2000" dirty="0">
                <a:latin typeface="Times New Roman"/>
                <a:cs typeface="Times New Roman"/>
              </a:rPr>
              <a:t>che </a:t>
            </a:r>
            <a:r>
              <a:rPr sz="2000" spc="-5" dirty="0">
                <a:latin typeface="Times New Roman"/>
                <a:cs typeface="Times New Roman"/>
              </a:rPr>
              <a:t>“</a:t>
            </a:r>
            <a:r>
              <a:rPr sz="2000" i="1" spc="-5" dirty="0">
                <a:latin typeface="Times New Roman"/>
                <a:cs typeface="Times New Roman"/>
              </a:rPr>
              <a:t>qualsiasi </a:t>
            </a:r>
            <a:r>
              <a:rPr sz="2000" i="1" spc="-15" dirty="0">
                <a:latin typeface="Times New Roman"/>
                <a:cs typeface="Times New Roman"/>
              </a:rPr>
              <a:t>operatore </a:t>
            </a:r>
            <a:r>
              <a:rPr sz="2000" i="1" spc="-5" dirty="0">
                <a:latin typeface="Times New Roman"/>
                <a:cs typeface="Times New Roman"/>
              </a:rPr>
              <a:t>economico </a:t>
            </a:r>
            <a:r>
              <a:rPr sz="2000" i="1" spc="-15" dirty="0">
                <a:latin typeface="Times New Roman"/>
                <a:cs typeface="Times New Roman"/>
              </a:rPr>
              <a:t>interessato </a:t>
            </a:r>
            <a:r>
              <a:rPr sz="2000" i="1" spc="-10" dirty="0">
                <a:latin typeface="Times New Roman"/>
                <a:cs typeface="Times New Roman"/>
              </a:rPr>
              <a:t>può </a:t>
            </a:r>
            <a:r>
              <a:rPr sz="2000" i="1" spc="-5" dirty="0">
                <a:latin typeface="Times New Roman"/>
                <a:cs typeface="Times New Roman"/>
              </a:rPr>
              <a:t> </a:t>
            </a:r>
            <a:r>
              <a:rPr sz="2000" i="1" spc="-20" dirty="0">
                <a:latin typeface="Times New Roman"/>
                <a:cs typeface="Times New Roman"/>
              </a:rPr>
              <a:t>presentare </a:t>
            </a:r>
            <a:r>
              <a:rPr sz="2000" i="1" spc="-5" dirty="0">
                <a:latin typeface="Times New Roman"/>
                <a:cs typeface="Times New Roman"/>
              </a:rPr>
              <a:t>un'offerta </a:t>
            </a:r>
            <a:r>
              <a:rPr sz="2000" i="1" spc="-10" dirty="0">
                <a:latin typeface="Times New Roman"/>
                <a:cs typeface="Times New Roman"/>
              </a:rPr>
              <a:t>in risposta </a:t>
            </a:r>
            <a:r>
              <a:rPr sz="2000" i="1" dirty="0">
                <a:latin typeface="Times New Roman"/>
                <a:cs typeface="Times New Roman"/>
              </a:rPr>
              <a:t>a </a:t>
            </a:r>
            <a:r>
              <a:rPr sz="2000" i="1" spc="-5" dirty="0">
                <a:latin typeface="Times New Roman"/>
                <a:cs typeface="Times New Roman"/>
              </a:rPr>
              <a:t>un avviso </a:t>
            </a:r>
            <a:r>
              <a:rPr sz="2000" i="1" dirty="0">
                <a:latin typeface="Times New Roman"/>
                <a:cs typeface="Times New Roman"/>
              </a:rPr>
              <a:t>di </a:t>
            </a:r>
            <a:r>
              <a:rPr sz="2000" i="1" spc="-5" dirty="0">
                <a:latin typeface="Times New Roman"/>
                <a:cs typeface="Times New Roman"/>
              </a:rPr>
              <a:t>indizione </a:t>
            </a:r>
            <a:r>
              <a:rPr sz="2000" i="1" dirty="0">
                <a:latin typeface="Times New Roman"/>
                <a:cs typeface="Times New Roman"/>
              </a:rPr>
              <a:t>di </a:t>
            </a:r>
            <a:r>
              <a:rPr sz="2000" i="1" spc="-5" dirty="0">
                <a:latin typeface="Times New Roman"/>
                <a:cs typeface="Times New Roman"/>
              </a:rPr>
              <a:t>gara”</a:t>
            </a:r>
            <a:r>
              <a:rPr sz="2000" spc="-5" dirty="0">
                <a:latin typeface="Times New Roman"/>
                <a:cs typeface="Times New Roman"/>
              </a:rPr>
              <a:t>, l’atto </a:t>
            </a:r>
            <a:r>
              <a:rPr sz="2000" spc="5" dirty="0">
                <a:latin typeface="Times New Roman"/>
                <a:cs typeface="Times New Roman"/>
              </a:rPr>
              <a:t>di 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avvio </a:t>
            </a:r>
            <a:r>
              <a:rPr sz="2000" dirty="0">
                <a:latin typeface="Times New Roman"/>
                <a:cs typeface="Times New Roman"/>
              </a:rPr>
              <a:t>del </a:t>
            </a:r>
            <a:r>
              <a:rPr sz="2000" spc="-5" dirty="0">
                <a:latin typeface="Times New Roman"/>
                <a:cs typeface="Times New Roman"/>
              </a:rPr>
              <a:t>procedimento che consente </a:t>
            </a:r>
            <a:r>
              <a:rPr sz="2000" dirty="0">
                <a:latin typeface="Times New Roman"/>
                <a:cs typeface="Times New Roman"/>
              </a:rPr>
              <a:t>agli </a:t>
            </a:r>
            <a:r>
              <a:rPr sz="2000" spc="-5" dirty="0">
                <a:latin typeface="Times New Roman"/>
                <a:cs typeface="Times New Roman"/>
              </a:rPr>
              <a:t>operatori di poter presentare </a:t>
            </a:r>
            <a:r>
              <a:rPr sz="2000" spc="-10" dirty="0">
                <a:latin typeface="Times New Roman"/>
                <a:cs typeface="Times New Roman"/>
              </a:rPr>
              <a:t>offerta </a:t>
            </a:r>
            <a:r>
              <a:rPr sz="2000" dirty="0">
                <a:latin typeface="Times New Roman"/>
                <a:cs typeface="Times New Roman"/>
              </a:rPr>
              <a:t>è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la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pubblicazione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del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bando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avviso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indizione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gara.</a:t>
            </a:r>
            <a:endParaRPr sz="2000">
              <a:latin typeface="Times New Roman"/>
              <a:cs typeface="Times New Roman"/>
            </a:endParaRPr>
          </a:p>
          <a:p>
            <a:pPr marL="12700" marR="5715" algn="just">
              <a:lnSpc>
                <a:spcPct val="99700"/>
              </a:lnSpc>
              <a:spcBef>
                <a:spcPts val="490"/>
              </a:spcBef>
            </a:pPr>
            <a:r>
              <a:rPr sz="2000" spc="-5" dirty="0">
                <a:latin typeface="Times New Roman"/>
                <a:cs typeface="Times New Roman"/>
              </a:rPr>
              <a:t>La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procedura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anche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in</a:t>
            </a:r>
            <a:r>
              <a:rPr sz="2000" spc="-5" dirty="0">
                <a:latin typeface="Times New Roman"/>
                <a:cs typeface="Times New Roman"/>
              </a:rPr>
              <a:t> questo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caso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si</a:t>
            </a:r>
            <a:r>
              <a:rPr sz="2000" spc="-5" dirty="0">
                <a:latin typeface="Times New Roman"/>
                <a:cs typeface="Times New Roman"/>
              </a:rPr>
              <a:t> conclude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con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l’adozione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del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provvedimento </a:t>
            </a:r>
            <a:r>
              <a:rPr sz="2000" dirty="0">
                <a:latin typeface="Times New Roman"/>
                <a:cs typeface="Times New Roman"/>
              </a:rPr>
              <a:t>di </a:t>
            </a:r>
            <a:r>
              <a:rPr sz="2000" spc="-5" dirty="0">
                <a:latin typeface="Times New Roman"/>
                <a:cs typeface="Times New Roman"/>
              </a:rPr>
              <a:t>aggiudicazione ai sensi dell’art. </a:t>
            </a:r>
            <a:r>
              <a:rPr sz="2000" dirty="0">
                <a:latin typeface="Times New Roman"/>
                <a:cs typeface="Times New Roman"/>
              </a:rPr>
              <a:t>32, </a:t>
            </a:r>
            <a:r>
              <a:rPr sz="2000" spc="-5" dirty="0">
                <a:latin typeface="Times New Roman"/>
                <a:cs typeface="Times New Roman"/>
              </a:rPr>
              <a:t>comma </a:t>
            </a:r>
            <a:r>
              <a:rPr sz="2000" dirty="0">
                <a:latin typeface="Times New Roman"/>
                <a:cs typeface="Times New Roman"/>
              </a:rPr>
              <a:t>5, </a:t>
            </a:r>
            <a:r>
              <a:rPr sz="2000" spc="-5" dirty="0">
                <a:latin typeface="Times New Roman"/>
                <a:cs typeface="Times New Roman"/>
              </a:rPr>
              <a:t>con il quale </a:t>
            </a:r>
            <a:r>
              <a:rPr sz="2000" dirty="0">
                <a:latin typeface="Times New Roman"/>
                <a:cs typeface="Times New Roman"/>
              </a:rPr>
              <a:t>si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procede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all’aggiudicazione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 </a:t>
            </a:r>
            <a:r>
              <a:rPr sz="2000" spc="-5" dirty="0">
                <a:latin typeface="Times New Roman"/>
                <a:cs typeface="Times New Roman"/>
              </a:rPr>
              <a:t>all’individuazione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definitiva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del contraente</a:t>
            </a:r>
            <a:r>
              <a:rPr sz="2400" dirty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4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9929" y="617601"/>
            <a:ext cx="7186930" cy="6375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pc="-10" dirty="0">
                <a:latin typeface="Calibri"/>
                <a:cs typeface="Calibri"/>
              </a:rPr>
              <a:t>GESTIONE</a:t>
            </a:r>
            <a:r>
              <a:rPr dirty="0">
                <a:latin typeface="Calibri"/>
                <a:cs typeface="Calibri"/>
              </a:rPr>
              <a:t> DELLE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PROCEDURE</a:t>
            </a:r>
            <a:r>
              <a:rPr spc="-1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SOTTOSOGLIA</a:t>
            </a:r>
            <a:r>
              <a:rPr spc="-3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DI CUI</a:t>
            </a:r>
            <a:r>
              <a:rPr dirty="0">
                <a:latin typeface="Calibri"/>
                <a:cs typeface="Calibri"/>
              </a:rPr>
              <a:t> </a:t>
            </a:r>
            <a:r>
              <a:rPr spc="-65" dirty="0">
                <a:latin typeface="Calibri"/>
                <a:cs typeface="Calibri"/>
              </a:rPr>
              <a:t>ALL’ART.1</a:t>
            </a:r>
            <a:r>
              <a:rPr spc="-1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DEL</a:t>
            </a:r>
            <a:r>
              <a:rPr spc="1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DL</a:t>
            </a:r>
          </a:p>
          <a:p>
            <a:pPr marL="4445" algn="ctr">
              <a:lnSpc>
                <a:spcPct val="100000"/>
              </a:lnSpc>
              <a:spcBef>
                <a:spcPts val="10"/>
              </a:spcBef>
            </a:pPr>
            <a:r>
              <a:rPr dirty="0">
                <a:latin typeface="Calibri"/>
                <a:cs typeface="Calibri"/>
              </a:rPr>
              <a:t>76/2020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02437" y="1743837"/>
            <a:ext cx="8209280" cy="4086860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30"/>
              </a:spcBef>
            </a:pPr>
            <a:r>
              <a:rPr sz="1800" dirty="0">
                <a:latin typeface="Times New Roman"/>
                <a:cs typeface="Times New Roman"/>
              </a:rPr>
              <a:t>b.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almeno</a:t>
            </a:r>
            <a:r>
              <a:rPr sz="1800" dirty="0">
                <a:latin typeface="Times New Roman"/>
                <a:cs typeface="Times New Roman"/>
              </a:rPr>
              <a:t> 10 operatori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lavori da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350.000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euro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fino al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valore 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milione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euro;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latin typeface="Times New Roman"/>
                <a:cs typeface="Times New Roman"/>
              </a:rPr>
              <a:t>c.</a:t>
            </a:r>
            <a:r>
              <a:rPr sz="1800" spc="38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3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almeno</a:t>
            </a:r>
            <a:r>
              <a:rPr sz="1800" spc="38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15</a:t>
            </a:r>
            <a:r>
              <a:rPr sz="1800" spc="36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operatori</a:t>
            </a:r>
            <a:r>
              <a:rPr sz="1800" spc="38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per</a:t>
            </a:r>
            <a:r>
              <a:rPr sz="1800" spc="3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lavori</a:t>
            </a:r>
            <a:r>
              <a:rPr sz="1800" spc="39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36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valore</a:t>
            </a:r>
            <a:r>
              <a:rPr sz="1800" spc="38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</a:t>
            </a:r>
            <a:r>
              <a:rPr sz="1800" spc="38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</a:t>
            </a:r>
            <a:r>
              <a:rPr sz="1800" spc="38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milione</a:t>
            </a:r>
            <a:r>
              <a:rPr sz="1800" spc="38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37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euro</a:t>
            </a:r>
            <a:r>
              <a:rPr sz="1800" spc="3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sino</a:t>
            </a:r>
            <a:r>
              <a:rPr sz="1800" spc="36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alla</a:t>
            </a:r>
            <a:r>
              <a:rPr sz="1800" spc="37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soglia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latin typeface="Times New Roman"/>
                <a:cs typeface="Times New Roman"/>
              </a:rPr>
              <a:t>europea.</a:t>
            </a:r>
            <a:endParaRPr sz="18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Gli affidamenti </a:t>
            </a:r>
            <a:r>
              <a:rPr sz="1800" dirty="0">
                <a:latin typeface="Times New Roman"/>
                <a:cs typeface="Times New Roman"/>
              </a:rPr>
              <a:t>dovranno </a:t>
            </a:r>
            <a:r>
              <a:rPr sz="1800" spc="-5" dirty="0">
                <a:latin typeface="Times New Roman"/>
                <a:cs typeface="Times New Roman"/>
              </a:rPr>
              <a:t>avvenire sempre </a:t>
            </a:r>
            <a:r>
              <a:rPr sz="1800" dirty="0">
                <a:latin typeface="Times New Roman"/>
                <a:cs typeface="Times New Roman"/>
              </a:rPr>
              <a:t>nel </a:t>
            </a:r>
            <a:r>
              <a:rPr sz="1800" spc="-5" dirty="0">
                <a:latin typeface="Times New Roman"/>
                <a:cs typeface="Times New Roman"/>
              </a:rPr>
              <a:t>rispetto del principio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rotazione </a:t>
            </a:r>
            <a:r>
              <a:rPr sz="1800" dirty="0">
                <a:latin typeface="Times New Roman"/>
                <a:cs typeface="Times New Roman"/>
              </a:rPr>
              <a:t>degli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inviti previo </a:t>
            </a:r>
            <a:r>
              <a:rPr sz="1800" spc="-5" dirty="0">
                <a:latin typeface="Times New Roman"/>
                <a:cs typeface="Times New Roman"/>
              </a:rPr>
              <a:t>esperimento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indagini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mercato oppure ricorrendo </a:t>
            </a:r>
            <a:r>
              <a:rPr sz="1800" dirty="0">
                <a:latin typeface="Times New Roman"/>
                <a:cs typeface="Times New Roman"/>
              </a:rPr>
              <a:t>ad </a:t>
            </a:r>
            <a:r>
              <a:rPr sz="1800" spc="-5" dirty="0">
                <a:latin typeface="Times New Roman"/>
                <a:cs typeface="Times New Roman"/>
              </a:rPr>
              <a:t>elenchi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operatori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economici, nonché </a:t>
            </a:r>
            <a:r>
              <a:rPr sz="1800" dirty="0">
                <a:latin typeface="Times New Roman"/>
                <a:cs typeface="Times New Roman"/>
              </a:rPr>
              <a:t>tenendo </a:t>
            </a:r>
            <a:r>
              <a:rPr sz="1800" spc="-5" dirty="0">
                <a:latin typeface="Times New Roman"/>
                <a:cs typeface="Times New Roman"/>
              </a:rPr>
              <a:t>conto anche </a:t>
            </a:r>
            <a:r>
              <a:rPr sz="1800" dirty="0">
                <a:latin typeface="Times New Roman"/>
                <a:cs typeface="Times New Roman"/>
              </a:rPr>
              <a:t>di una diversa </a:t>
            </a:r>
            <a:r>
              <a:rPr sz="1800" spc="-5" dirty="0">
                <a:latin typeface="Times New Roman"/>
                <a:cs typeface="Times New Roman"/>
              </a:rPr>
              <a:t>dislocazione territoriale delle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imprese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invitate.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latin typeface="Times New Roman"/>
                <a:cs typeface="Times New Roman"/>
              </a:rPr>
              <a:t>Le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procedure</a:t>
            </a:r>
            <a:r>
              <a:rPr sz="1800" dirty="0">
                <a:latin typeface="Times New Roman"/>
                <a:cs typeface="Times New Roman"/>
              </a:rPr>
              <a:t> negoziate,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fermi</a:t>
            </a:r>
            <a:r>
              <a:rPr sz="1800" dirty="0">
                <a:latin typeface="Times New Roman"/>
                <a:cs typeface="Times New Roman"/>
              </a:rPr>
              <a:t> 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principi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concorrenziali,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possono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essere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aggiudicate </a:t>
            </a:r>
            <a:r>
              <a:rPr sz="1800" dirty="0">
                <a:latin typeface="Times New Roman"/>
                <a:cs typeface="Times New Roman"/>
              </a:rPr>
              <a:t> secondo </a:t>
            </a:r>
            <a:r>
              <a:rPr sz="1800" spc="-5" dirty="0">
                <a:latin typeface="Times New Roman"/>
                <a:cs typeface="Times New Roman"/>
              </a:rPr>
              <a:t>il criterio dell'offerta economicamente </a:t>
            </a:r>
            <a:r>
              <a:rPr sz="1800" spc="-10" dirty="0">
                <a:latin typeface="Times New Roman"/>
                <a:cs typeface="Times New Roman"/>
              </a:rPr>
              <a:t>più </a:t>
            </a:r>
            <a:r>
              <a:rPr sz="1800" dirty="0">
                <a:latin typeface="Times New Roman"/>
                <a:cs typeface="Times New Roman"/>
              </a:rPr>
              <a:t>vantaggiosa </a:t>
            </a:r>
            <a:r>
              <a:rPr sz="1800" spc="-10" dirty="0">
                <a:latin typeface="Times New Roman"/>
                <a:cs typeface="Times New Roman"/>
              </a:rPr>
              <a:t>sia </a:t>
            </a:r>
            <a:r>
              <a:rPr sz="1800" spc="-5" dirty="0">
                <a:latin typeface="Times New Roman"/>
                <a:cs typeface="Times New Roman"/>
              </a:rPr>
              <a:t>sulla base del miglior </a:t>
            </a:r>
            <a:r>
              <a:rPr sz="1800" dirty="0">
                <a:latin typeface="Times New Roman"/>
                <a:cs typeface="Times New Roman"/>
              </a:rPr>
              <a:t> rapporto </a:t>
            </a:r>
            <a:r>
              <a:rPr sz="1800" spc="-5" dirty="0">
                <a:latin typeface="Times New Roman"/>
                <a:cs typeface="Times New Roman"/>
              </a:rPr>
              <a:t>qualità/prezzo, sia del minor </a:t>
            </a:r>
            <a:r>
              <a:rPr sz="1800" dirty="0">
                <a:latin typeface="Times New Roman"/>
                <a:cs typeface="Times New Roman"/>
              </a:rPr>
              <a:t>prezzo, in questo secondo caso </a:t>
            </a:r>
            <a:r>
              <a:rPr sz="1800" spc="-5" dirty="0">
                <a:latin typeface="Times New Roman"/>
                <a:cs typeface="Times New Roman"/>
              </a:rPr>
              <a:t>previa valutazione </a:t>
            </a:r>
            <a:r>
              <a:rPr sz="1800" dirty="0">
                <a:latin typeface="Times New Roman"/>
                <a:cs typeface="Times New Roman"/>
              </a:rPr>
              <a:t> dell’anomalia </a:t>
            </a:r>
            <a:r>
              <a:rPr sz="1800" spc="-5" dirty="0">
                <a:latin typeface="Times New Roman"/>
                <a:cs typeface="Times New Roman"/>
              </a:rPr>
              <a:t>dell’offerta (art. </a:t>
            </a:r>
            <a:r>
              <a:rPr sz="1800" dirty="0">
                <a:latin typeface="Times New Roman"/>
                <a:cs typeface="Times New Roman"/>
              </a:rPr>
              <a:t>1 </a:t>
            </a:r>
            <a:r>
              <a:rPr sz="1800" spc="-5" dirty="0">
                <a:latin typeface="Times New Roman"/>
                <a:cs typeface="Times New Roman"/>
              </a:rPr>
              <a:t>comma 3, </a:t>
            </a:r>
            <a:r>
              <a:rPr sz="1800" dirty="0">
                <a:latin typeface="Times New Roman"/>
                <a:cs typeface="Times New Roman"/>
              </a:rPr>
              <a:t>L. </a:t>
            </a:r>
            <a:r>
              <a:rPr sz="1800" spc="-5" dirty="0">
                <a:latin typeface="Times New Roman"/>
                <a:cs typeface="Times New Roman"/>
              </a:rPr>
              <a:t>120/2020), salvo quanto si dirà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merito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all’aggiudicazione </a:t>
            </a:r>
            <a:r>
              <a:rPr sz="1800" dirty="0">
                <a:latin typeface="Times New Roman"/>
                <a:cs typeface="Times New Roman"/>
              </a:rPr>
              <a:t>dei servizi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dirty="0">
                <a:latin typeface="Times New Roman"/>
                <a:cs typeface="Times New Roman"/>
              </a:rPr>
              <a:t>cui </a:t>
            </a:r>
            <a:r>
              <a:rPr sz="1800" spc="-5" dirty="0">
                <a:latin typeface="Times New Roman"/>
                <a:cs typeface="Times New Roman"/>
              </a:rPr>
              <a:t>all’art. </a:t>
            </a:r>
            <a:r>
              <a:rPr sz="1800" dirty="0">
                <a:latin typeface="Times New Roman"/>
                <a:cs typeface="Times New Roman"/>
              </a:rPr>
              <a:t>95, </a:t>
            </a:r>
            <a:r>
              <a:rPr sz="1800" spc="-5" dirty="0">
                <a:latin typeface="Times New Roman"/>
                <a:cs typeface="Times New Roman"/>
              </a:rPr>
              <a:t>comma </a:t>
            </a:r>
            <a:r>
              <a:rPr sz="1800" dirty="0">
                <a:latin typeface="Times New Roman"/>
                <a:cs typeface="Times New Roman"/>
              </a:rPr>
              <a:t>3, </a:t>
            </a:r>
            <a:r>
              <a:rPr sz="1800" spc="-5" dirty="0">
                <a:latin typeface="Times New Roman"/>
                <a:cs typeface="Times New Roman"/>
              </a:rPr>
              <a:t>delCodice. </a:t>
            </a:r>
            <a:r>
              <a:rPr sz="1800" dirty="0">
                <a:latin typeface="Times New Roman"/>
                <a:cs typeface="Times New Roman"/>
              </a:rPr>
              <a:t>Resta </a:t>
            </a:r>
            <a:r>
              <a:rPr sz="1800" spc="-5" dirty="0">
                <a:latin typeface="Times New Roman"/>
                <a:cs typeface="Times New Roman"/>
              </a:rPr>
              <a:t>ferma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necessaria </a:t>
            </a:r>
            <a:r>
              <a:rPr sz="1800" spc="-5" dirty="0">
                <a:latin typeface="Times New Roman"/>
                <a:cs typeface="Times New Roman"/>
              </a:rPr>
              <a:t>applicazione </a:t>
            </a:r>
            <a:r>
              <a:rPr sz="1800" dirty="0">
                <a:latin typeface="Times New Roman"/>
                <a:cs typeface="Times New Roman"/>
              </a:rPr>
              <a:t>delle </a:t>
            </a:r>
            <a:r>
              <a:rPr sz="1800" spc="-5" dirty="0">
                <a:latin typeface="Times New Roman"/>
                <a:cs typeface="Times New Roman"/>
              </a:rPr>
              <a:t>clausole sociali </a:t>
            </a:r>
            <a:r>
              <a:rPr sz="1800" dirty="0">
                <a:latin typeface="Times New Roman"/>
                <a:cs typeface="Times New Roman"/>
              </a:rPr>
              <a:t>di cui </a:t>
            </a:r>
            <a:r>
              <a:rPr sz="1800" spc="-5" dirty="0">
                <a:latin typeface="Times New Roman"/>
                <a:cs typeface="Times New Roman"/>
              </a:rPr>
              <a:t>all’art. </a:t>
            </a:r>
            <a:r>
              <a:rPr sz="1800" dirty="0">
                <a:latin typeface="Times New Roman"/>
                <a:cs typeface="Times New Roman"/>
              </a:rPr>
              <a:t>50 </a:t>
            </a:r>
            <a:r>
              <a:rPr sz="1800" spc="-5" dirty="0">
                <a:latin typeface="Times New Roman"/>
                <a:cs typeface="Times New Roman"/>
              </a:rPr>
              <a:t>del Codice, comeprevisto </a:t>
            </a:r>
            <a:r>
              <a:rPr sz="1800" dirty="0">
                <a:latin typeface="Times New Roman"/>
                <a:cs typeface="Times New Roman"/>
              </a:rPr>
              <a:t> dall’art.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36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comma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ultimo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periodo.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1430" marR="5080" algn="ctr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LE</a:t>
            </a:r>
            <a:r>
              <a:rPr spc="5" dirty="0"/>
              <a:t> </a:t>
            </a:r>
            <a:r>
              <a:rPr dirty="0"/>
              <a:t>MODIFICHE</a:t>
            </a:r>
            <a:r>
              <a:rPr spc="-145" dirty="0"/>
              <a:t> </a:t>
            </a:r>
            <a:r>
              <a:rPr dirty="0"/>
              <a:t>ALLE</a:t>
            </a:r>
            <a:r>
              <a:rPr spc="5" dirty="0"/>
              <a:t> </a:t>
            </a:r>
            <a:r>
              <a:rPr spc="-35" dirty="0"/>
              <a:t>FASI</a:t>
            </a:r>
            <a:r>
              <a:rPr spc="-15" dirty="0"/>
              <a:t> </a:t>
            </a:r>
            <a:r>
              <a:rPr dirty="0"/>
              <a:t>DELLA</a:t>
            </a:r>
            <a:r>
              <a:rPr spc="-90" dirty="0"/>
              <a:t> </a:t>
            </a:r>
            <a:r>
              <a:rPr dirty="0"/>
              <a:t>PROCEDURE</a:t>
            </a:r>
            <a:r>
              <a:rPr spc="-15" dirty="0"/>
              <a:t> </a:t>
            </a:r>
            <a:r>
              <a:rPr dirty="0"/>
              <a:t>DI GARA</a:t>
            </a:r>
            <a:r>
              <a:rPr spc="-120" dirty="0"/>
              <a:t> </a:t>
            </a:r>
            <a:r>
              <a:rPr dirty="0"/>
              <a:t>E LE </a:t>
            </a:r>
            <a:r>
              <a:rPr spc="-484" dirty="0"/>
              <a:t> </a:t>
            </a:r>
            <a:r>
              <a:rPr dirty="0"/>
              <a:t>RESPONSABILITÀ DEL </a:t>
            </a:r>
            <a:r>
              <a:rPr spc="-45" dirty="0"/>
              <a:t>RUP. </a:t>
            </a:r>
            <a:r>
              <a:rPr dirty="0"/>
              <a:t>I TERMINI DI </a:t>
            </a:r>
            <a:r>
              <a:rPr spc="-5" dirty="0"/>
              <a:t>AFFIDAMENTO: </a:t>
            </a:r>
            <a:r>
              <a:rPr dirty="0"/>
              <a:t> INDICAZIONI SUL DIES A QUO</a:t>
            </a:r>
            <a:r>
              <a:rPr spc="5" dirty="0"/>
              <a:t> </a:t>
            </a:r>
            <a:r>
              <a:rPr dirty="0"/>
              <a:t>E DIES AD QUEM PER </a:t>
            </a:r>
            <a:r>
              <a:rPr spc="5" dirty="0"/>
              <a:t> </a:t>
            </a:r>
            <a:r>
              <a:rPr dirty="0"/>
              <a:t>CONCLUDERE</a:t>
            </a:r>
            <a:r>
              <a:rPr spc="-20" dirty="0"/>
              <a:t> </a:t>
            </a:r>
            <a:r>
              <a:rPr dirty="0"/>
              <a:t>LA</a:t>
            </a:r>
            <a:r>
              <a:rPr spc="-110" dirty="0"/>
              <a:t> </a:t>
            </a:r>
            <a:r>
              <a:rPr dirty="0"/>
              <a:t>PROCEDURA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02437" y="1528187"/>
            <a:ext cx="8412480" cy="5074285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30"/>
              </a:spcBef>
            </a:pP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Box</a:t>
            </a:r>
            <a:r>
              <a:rPr sz="1800" b="1" u="sng" spc="-1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Riepilogativo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(dies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a</a:t>
            </a:r>
            <a:r>
              <a:rPr sz="18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quo</a:t>
            </a:r>
            <a:r>
              <a:rPr sz="18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</a:t>
            </a:r>
            <a:r>
              <a:rPr sz="18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dies</a:t>
            </a:r>
            <a:r>
              <a:rPr sz="18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ad quem)</a:t>
            </a:r>
            <a:endParaRPr sz="1800">
              <a:latin typeface="Times New Roman"/>
              <a:cs typeface="Times New Roman"/>
            </a:endParaRPr>
          </a:p>
          <a:p>
            <a:pPr marL="247015" indent="-234950">
              <a:lnSpc>
                <a:spcPct val="100000"/>
              </a:lnSpc>
              <a:spcBef>
                <a:spcPts val="430"/>
              </a:spcBef>
              <a:buAutoNum type="arabicParenR"/>
              <a:tabLst>
                <a:tab pos="247650" algn="l"/>
              </a:tabLst>
            </a:pPr>
            <a:r>
              <a:rPr sz="1800" b="1" spc="-5" dirty="0">
                <a:latin typeface="Times New Roman"/>
                <a:cs typeface="Times New Roman"/>
              </a:rPr>
              <a:t>AFFIDAMENTO</a:t>
            </a:r>
            <a:r>
              <a:rPr sz="1800" b="1" spc="-3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DIRETTO</a:t>
            </a:r>
            <a:endParaRPr sz="1800">
              <a:latin typeface="Times New Roman"/>
              <a:cs typeface="Times New Roman"/>
            </a:endParaRPr>
          </a:p>
          <a:p>
            <a:pPr marL="12700" marR="5080">
              <a:lnSpc>
                <a:spcPct val="110000"/>
              </a:lnSpc>
              <a:spcBef>
                <a:spcPts val="219"/>
              </a:spcBef>
            </a:pPr>
            <a:r>
              <a:rPr sz="18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AVVIO </a:t>
            </a:r>
            <a:r>
              <a:rPr sz="1800" dirty="0">
                <a:latin typeface="Times New Roman"/>
                <a:cs typeface="Times New Roman"/>
              </a:rPr>
              <a:t>(dies a quo): data di invio della richiesta di </a:t>
            </a:r>
            <a:r>
              <a:rPr sz="1800" spc="-10" dirty="0">
                <a:latin typeface="Times New Roman"/>
                <a:cs typeface="Times New Roman"/>
              </a:rPr>
              <a:t>offerta </a:t>
            </a:r>
            <a:r>
              <a:rPr sz="1800" dirty="0">
                <a:latin typeface="Times New Roman"/>
                <a:cs typeface="Times New Roman"/>
              </a:rPr>
              <a:t>all’operatore economico.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CONCLUSIONE</a:t>
            </a:r>
            <a:r>
              <a:rPr sz="1800" b="1" spc="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(dies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ad</a:t>
            </a:r>
            <a:r>
              <a:rPr sz="1800" spc="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quem):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provvedimento</a:t>
            </a:r>
            <a:r>
              <a:rPr sz="1800" spc="9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ai</a:t>
            </a:r>
            <a:r>
              <a:rPr sz="1800" spc="8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sensi</a:t>
            </a:r>
            <a:r>
              <a:rPr sz="1800" spc="8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art.</a:t>
            </a:r>
            <a:r>
              <a:rPr sz="1800" spc="9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32,</a:t>
            </a:r>
            <a:r>
              <a:rPr sz="1800" spc="8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co.</a:t>
            </a:r>
            <a:r>
              <a:rPr sz="1800" spc="9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2</a:t>
            </a:r>
            <a:r>
              <a:rPr sz="1800" spc="8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</a:t>
            </a:r>
            <a:r>
              <a:rPr sz="1800" spc="8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ai</a:t>
            </a:r>
            <a:r>
              <a:rPr sz="1800" spc="9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sensi</a:t>
            </a:r>
            <a:r>
              <a:rPr sz="1800" spc="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dell’art.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32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co. 5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d.lgs. 50/2016.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600">
              <a:latin typeface="Times New Roman"/>
              <a:cs typeface="Times New Roman"/>
            </a:endParaRPr>
          </a:p>
          <a:p>
            <a:pPr marL="259079" indent="-247015">
              <a:lnSpc>
                <a:spcPct val="100000"/>
              </a:lnSpc>
              <a:buAutoNum type="arabicParenR" startAt="2"/>
              <a:tabLst>
                <a:tab pos="259715" algn="l"/>
              </a:tabLst>
            </a:pPr>
            <a:r>
              <a:rPr sz="1800" b="1" spc="-5" dirty="0">
                <a:latin typeface="Times New Roman"/>
                <a:cs typeface="Times New Roman"/>
              </a:rPr>
              <a:t>PROCEDURA</a:t>
            </a:r>
            <a:r>
              <a:rPr sz="1800" b="1" spc="-110" dirty="0">
                <a:latin typeface="Times New Roman"/>
                <a:cs typeface="Times New Roman"/>
              </a:rPr>
              <a:t> </a:t>
            </a:r>
            <a:r>
              <a:rPr sz="1800" b="1" spc="-35" dirty="0">
                <a:latin typeface="Times New Roman"/>
                <a:cs typeface="Times New Roman"/>
              </a:rPr>
              <a:t>NEGOZIATA</a:t>
            </a:r>
            <a:endParaRPr sz="18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spcBef>
                <a:spcPts val="430"/>
              </a:spcBef>
              <a:tabLst>
                <a:tab pos="879475" algn="l"/>
                <a:tab pos="1458595" algn="l"/>
                <a:tab pos="1694814" algn="l"/>
                <a:tab pos="2312035" algn="l"/>
                <a:tab pos="2827655" algn="l"/>
                <a:tab pos="3140075" algn="l"/>
                <a:tab pos="3745229" algn="l"/>
                <a:tab pos="4323080" algn="l"/>
                <a:tab pos="5030470" algn="l"/>
                <a:tab pos="5342890" algn="l"/>
                <a:tab pos="6010275" algn="l"/>
                <a:tab pos="6487160" algn="l"/>
                <a:tab pos="7447280" algn="l"/>
              </a:tabLst>
            </a:pPr>
            <a:r>
              <a:rPr sz="1800" b="1" spc="-240" dirty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V</a:t>
            </a:r>
            <a:r>
              <a:rPr sz="18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V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IO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1800" dirty="0">
                <a:latin typeface="Times New Roman"/>
                <a:cs typeface="Times New Roman"/>
              </a:rPr>
              <a:t>(di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spc="-5" dirty="0">
                <a:latin typeface="Times New Roman"/>
                <a:cs typeface="Times New Roman"/>
              </a:rPr>
              <a:t>s</a:t>
            </a:r>
            <a:r>
              <a:rPr sz="1800" dirty="0">
                <a:latin typeface="Times New Roman"/>
                <a:cs typeface="Times New Roman"/>
              </a:rPr>
              <a:t>	a	quo):	d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ta	di	inv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o	</a:t>
            </a:r>
            <a:r>
              <a:rPr sz="1800" spc="-15" dirty="0">
                <a:latin typeface="Times New Roman"/>
                <a:cs typeface="Times New Roman"/>
              </a:rPr>
              <a:t>d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spc="-10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a	l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ra	di	in</a:t>
            </a:r>
            <a:r>
              <a:rPr sz="1800" spc="-10" dirty="0">
                <a:latin typeface="Times New Roman"/>
                <a:cs typeface="Times New Roman"/>
              </a:rPr>
              <a:t>v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o	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gli	oper</a:t>
            </a:r>
            <a:r>
              <a:rPr sz="1800" spc="-10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tori	econo</a:t>
            </a:r>
            <a:r>
              <a:rPr sz="1800" spc="-15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5" dirty="0">
                <a:latin typeface="Times New Roman"/>
                <a:cs typeface="Times New Roman"/>
              </a:rPr>
              <a:t>c</a:t>
            </a:r>
            <a:r>
              <a:rPr sz="1800" dirty="0">
                <a:latin typeface="Times New Roman"/>
                <a:cs typeface="Times New Roman"/>
              </a:rPr>
              <a:t>i  individuati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tramite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elenco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seguito 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indagine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mercato.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4"/>
              </a:spcBef>
              <a:tabLst>
                <a:tab pos="1845945" algn="l"/>
                <a:tab pos="2420620" algn="l"/>
                <a:tab pos="2767965" algn="l"/>
                <a:tab pos="3543935" algn="l"/>
              </a:tabLst>
            </a:pP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CONCLUSIONE	</a:t>
            </a:r>
            <a:r>
              <a:rPr sz="1800" spc="-5" dirty="0">
                <a:latin typeface="Times New Roman"/>
                <a:cs typeface="Times New Roman"/>
              </a:rPr>
              <a:t>(dies	</a:t>
            </a:r>
            <a:r>
              <a:rPr sz="1800" dirty="0">
                <a:latin typeface="Times New Roman"/>
                <a:cs typeface="Times New Roman"/>
              </a:rPr>
              <a:t>ad	</a:t>
            </a:r>
            <a:r>
              <a:rPr sz="1800" spc="-10" dirty="0">
                <a:latin typeface="Times New Roman"/>
                <a:cs typeface="Times New Roman"/>
              </a:rPr>
              <a:t>quem):	</a:t>
            </a:r>
            <a:r>
              <a:rPr sz="1800" spc="-5" dirty="0">
                <a:latin typeface="Times New Roman"/>
                <a:cs typeface="Times New Roman"/>
              </a:rPr>
              <a:t>provvedimento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latin typeface="Times New Roman"/>
                <a:cs typeface="Times New Roman"/>
              </a:rPr>
              <a:t>50/2016.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600">
              <a:latin typeface="Times New Roman"/>
              <a:cs typeface="Times New Roman"/>
            </a:endParaRPr>
          </a:p>
          <a:p>
            <a:pPr marL="259079" indent="-247015">
              <a:lnSpc>
                <a:spcPct val="100000"/>
              </a:lnSpc>
              <a:buAutoNum type="arabicParenR" startAt="3"/>
              <a:tabLst>
                <a:tab pos="259715" algn="l"/>
              </a:tabLst>
            </a:pPr>
            <a:r>
              <a:rPr sz="1800" b="1" spc="-5" dirty="0">
                <a:latin typeface="Times New Roman"/>
                <a:cs typeface="Times New Roman"/>
              </a:rPr>
              <a:t>PROCED</a:t>
            </a:r>
            <a:r>
              <a:rPr sz="1800" b="1" spc="-15" dirty="0">
                <a:latin typeface="Times New Roman"/>
                <a:cs typeface="Times New Roman"/>
              </a:rPr>
              <a:t>U</a:t>
            </a:r>
            <a:r>
              <a:rPr sz="1800" b="1" spc="-5" dirty="0">
                <a:latin typeface="Times New Roman"/>
                <a:cs typeface="Times New Roman"/>
              </a:rPr>
              <a:t>RA</a:t>
            </a:r>
            <a:r>
              <a:rPr sz="1800" b="1" spc="-18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APE</a:t>
            </a:r>
            <a:r>
              <a:rPr sz="1800" b="1" spc="-70" dirty="0">
                <a:latin typeface="Times New Roman"/>
                <a:cs typeface="Times New Roman"/>
              </a:rPr>
              <a:t>R</a:t>
            </a:r>
            <a:r>
              <a:rPr sz="1800" b="1" spc="-135" dirty="0">
                <a:latin typeface="Times New Roman"/>
                <a:cs typeface="Times New Roman"/>
              </a:rPr>
              <a:t>T</a:t>
            </a:r>
            <a:r>
              <a:rPr sz="1800" b="1" spc="-5" dirty="0">
                <a:latin typeface="Times New Roman"/>
                <a:cs typeface="Times New Roman"/>
              </a:rPr>
              <a:t>A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8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AVVIO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(dies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-5" dirty="0">
                <a:latin typeface="Times New Roman"/>
                <a:cs typeface="Times New Roman"/>
              </a:rPr>
              <a:t> quo):</a:t>
            </a:r>
            <a:r>
              <a:rPr sz="1800" dirty="0">
                <a:latin typeface="Times New Roman"/>
                <a:cs typeface="Times New Roman"/>
              </a:rPr>
              <a:t> data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invio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bando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alla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GUCE.</a:t>
            </a:r>
            <a:endParaRPr sz="1800">
              <a:latin typeface="Times New Roman"/>
              <a:cs typeface="Times New Roman"/>
            </a:endParaRPr>
          </a:p>
          <a:p>
            <a:pPr marL="12700" marR="3477260">
              <a:lnSpc>
                <a:spcPct val="100000"/>
              </a:lnSpc>
              <a:spcBef>
                <a:spcPts val="434"/>
              </a:spcBef>
              <a:tabLst>
                <a:tab pos="1845945" algn="l"/>
                <a:tab pos="2420620" algn="l"/>
                <a:tab pos="2767965" algn="l"/>
                <a:tab pos="3543935" algn="l"/>
              </a:tabLst>
            </a:pP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CON</a:t>
            </a:r>
            <a:r>
              <a:rPr sz="18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LUSIO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NE	</a:t>
            </a:r>
            <a:r>
              <a:rPr sz="1800" dirty="0">
                <a:latin typeface="Times New Roman"/>
                <a:cs typeface="Times New Roman"/>
              </a:rPr>
              <a:t>(di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spc="-5" dirty="0">
                <a:latin typeface="Times New Roman"/>
                <a:cs typeface="Times New Roman"/>
              </a:rPr>
              <a:t>s</a:t>
            </a:r>
            <a:r>
              <a:rPr sz="1800" dirty="0">
                <a:latin typeface="Times New Roman"/>
                <a:cs typeface="Times New Roman"/>
              </a:rPr>
              <a:t>	ad	q</a:t>
            </a:r>
            <a:r>
              <a:rPr sz="1800" spc="-15" dirty="0">
                <a:latin typeface="Times New Roman"/>
                <a:cs typeface="Times New Roman"/>
              </a:rPr>
              <a:t>u</a:t>
            </a:r>
            <a:r>
              <a:rPr sz="1800" spc="-10" dirty="0">
                <a:latin typeface="Times New Roman"/>
                <a:cs typeface="Times New Roman"/>
              </a:rPr>
              <a:t>e</a:t>
            </a:r>
            <a:r>
              <a:rPr sz="1800" spc="-5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):	provvedim</a:t>
            </a:r>
            <a:r>
              <a:rPr sz="1800" spc="-15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nto  50/2016.</a:t>
            </a:r>
            <a:endParaRPr sz="1800">
              <a:latin typeface="Times New Roman"/>
              <a:cs typeface="Times New Roman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5430265" y="4473430"/>
          <a:ext cx="3405503" cy="21724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09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80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8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2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32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457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6357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922741">
                <a:tc>
                  <a:txBody>
                    <a:bodyPr/>
                    <a:lstStyle/>
                    <a:p>
                      <a:pPr marR="26670" algn="ctr">
                        <a:lnSpc>
                          <a:spcPts val="1964"/>
                        </a:lnSpc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ai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ts val="1964"/>
                        </a:lnSpc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sensi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64"/>
                        </a:lnSpc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art.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964"/>
                        </a:lnSpc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32,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57785" algn="r">
                        <a:lnSpc>
                          <a:spcPts val="1964"/>
                        </a:lnSpc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comma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64"/>
                        </a:lnSpc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>
                        <a:lnSpc>
                          <a:spcPts val="1964"/>
                        </a:lnSpc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D.Lgs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421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R="2667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ai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6604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sensi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art.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32,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R="57785" algn="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comma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3302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D.Lgs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27940" algn="ctr">
                        <a:lnSpc>
                          <a:spcPts val="1400"/>
                        </a:lnSpc>
                        <a:spcBef>
                          <a:spcPts val="980"/>
                        </a:spcBef>
                      </a:pPr>
                      <a:r>
                        <a:rPr sz="1200" dirty="0">
                          <a:solidFill>
                            <a:srgbClr val="888888"/>
                          </a:solidFill>
                          <a:latin typeface="Calibri"/>
                          <a:cs typeface="Calibri"/>
                        </a:rPr>
                        <a:t>40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41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54554" y="453644"/>
            <a:ext cx="377253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LA</a:t>
            </a:r>
            <a:r>
              <a:rPr spc="-110" dirty="0"/>
              <a:t> </a:t>
            </a:r>
            <a:r>
              <a:rPr dirty="0"/>
              <a:t>STIPULA</a:t>
            </a:r>
            <a:r>
              <a:rPr spc="-110" dirty="0"/>
              <a:t> </a:t>
            </a:r>
            <a:r>
              <a:rPr dirty="0"/>
              <a:t>DEL</a:t>
            </a:r>
            <a:r>
              <a:rPr spc="-114" dirty="0"/>
              <a:t> </a:t>
            </a:r>
            <a:r>
              <a:rPr spc="5" dirty="0"/>
              <a:t>C</a:t>
            </a:r>
            <a:r>
              <a:rPr dirty="0"/>
              <a:t>ONTR</a:t>
            </a:r>
            <a:r>
              <a:rPr spc="-140" dirty="0"/>
              <a:t>A</a:t>
            </a:r>
            <a:r>
              <a:rPr dirty="0"/>
              <a:t>T</a:t>
            </a:r>
            <a:r>
              <a:rPr spc="-50" dirty="0"/>
              <a:t>T</a:t>
            </a:r>
            <a:r>
              <a:rPr dirty="0"/>
              <a:t>O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86334" y="951738"/>
            <a:ext cx="8630285" cy="5513070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315"/>
              </a:spcBef>
            </a:pPr>
            <a:r>
              <a:rPr sz="1800" dirty="0">
                <a:latin typeface="Times New Roman"/>
                <a:cs typeface="Times New Roman"/>
              </a:rPr>
              <a:t>Il legislatore, </a:t>
            </a:r>
            <a:r>
              <a:rPr sz="1800" spc="-5" dirty="0">
                <a:latin typeface="Times New Roman"/>
                <a:cs typeface="Times New Roman"/>
              </a:rPr>
              <a:t>sempre </a:t>
            </a:r>
            <a:r>
              <a:rPr sz="1800" dirty="0">
                <a:latin typeface="Times New Roman"/>
                <a:cs typeface="Times New Roman"/>
              </a:rPr>
              <a:t>con la </a:t>
            </a:r>
            <a:r>
              <a:rPr sz="1800" spc="-5" dirty="0">
                <a:latin typeface="Times New Roman"/>
                <a:cs typeface="Times New Roman"/>
              </a:rPr>
              <a:t>medesima </a:t>
            </a:r>
            <a:r>
              <a:rPr sz="1800" dirty="0">
                <a:latin typeface="Times New Roman"/>
                <a:cs typeface="Times New Roman"/>
              </a:rPr>
              <a:t>finalità, è intervenuto con gli articoli 4 e 8 del </a:t>
            </a:r>
            <a:r>
              <a:rPr sz="1800" spc="-5" dirty="0">
                <a:latin typeface="Times New Roman"/>
                <a:cs typeface="Times New Roman"/>
              </a:rPr>
              <a:t>D.L. </a:t>
            </a:r>
            <a:r>
              <a:rPr sz="1800" dirty="0">
                <a:latin typeface="Times New Roman"/>
                <a:cs typeface="Times New Roman"/>
              </a:rPr>
              <a:t> Semplificazioni</a:t>
            </a:r>
            <a:r>
              <a:rPr sz="1800" spc="3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apportando</a:t>
            </a:r>
            <a:r>
              <a:rPr sz="1800" spc="3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modifiche</a:t>
            </a:r>
            <a:r>
              <a:rPr sz="1800" spc="3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alla</a:t>
            </a:r>
            <a:r>
              <a:rPr sz="1800" spc="3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fase</a:t>
            </a:r>
            <a:r>
              <a:rPr sz="1800" spc="30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3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stipula</a:t>
            </a:r>
            <a:r>
              <a:rPr sz="1800" spc="3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dei</a:t>
            </a:r>
            <a:r>
              <a:rPr sz="1800" spc="3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contratti.</a:t>
            </a:r>
            <a:r>
              <a:rPr sz="1800" spc="3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3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particolare,</a:t>
            </a:r>
            <a:r>
              <a:rPr sz="1800" spc="3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l’art.</a:t>
            </a:r>
            <a:r>
              <a:rPr sz="1800" spc="229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4</a:t>
            </a:r>
            <a:r>
              <a:rPr sz="1800" spc="2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r>
              <a:rPr sz="1800" spc="229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Legge</a:t>
            </a:r>
            <a:r>
              <a:rPr sz="1800" spc="2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120/2020,</a:t>
            </a:r>
            <a:r>
              <a:rPr sz="1800" spc="2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è</a:t>
            </a:r>
            <a:r>
              <a:rPr sz="1800" spc="2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stata</a:t>
            </a:r>
            <a:r>
              <a:rPr sz="1800" spc="2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introdotta</a:t>
            </a:r>
            <a:r>
              <a:rPr sz="1800" spc="2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una</a:t>
            </a:r>
            <a:r>
              <a:rPr sz="1800" spc="2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modifica</a:t>
            </a:r>
            <a:r>
              <a:rPr sz="1800" spc="2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all’art.</a:t>
            </a:r>
            <a:r>
              <a:rPr sz="1800" spc="2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32</a:t>
            </a:r>
            <a:r>
              <a:rPr sz="1800" spc="2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2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d.lgs.</a:t>
            </a:r>
            <a:r>
              <a:rPr sz="1800" spc="229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n.</a:t>
            </a:r>
            <a:r>
              <a:rPr sz="1800" spc="2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50/16</a:t>
            </a:r>
            <a:endParaRPr sz="18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800" dirty="0">
                <a:latin typeface="Times New Roman"/>
                <a:cs typeface="Times New Roman"/>
              </a:rPr>
              <a:t>prevedendo</a:t>
            </a:r>
            <a:r>
              <a:rPr sz="1800" spc="5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che,</a:t>
            </a:r>
            <a:r>
              <a:rPr sz="1800" spc="5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divenuta</a:t>
            </a:r>
            <a:r>
              <a:rPr sz="1800" spc="509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efficace</a:t>
            </a:r>
            <a:r>
              <a:rPr sz="1800" spc="5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l’aggiudicazione,</a:t>
            </a:r>
            <a:r>
              <a:rPr sz="1800" spc="5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la</a:t>
            </a:r>
            <a:r>
              <a:rPr sz="1800" spc="5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stipula</a:t>
            </a:r>
            <a:r>
              <a:rPr sz="1800" spc="5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dovrà</a:t>
            </a:r>
            <a:r>
              <a:rPr sz="1800" spc="509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aver</a:t>
            </a:r>
            <a:r>
              <a:rPr sz="1800" spc="509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luogo</a:t>
            </a:r>
            <a:r>
              <a:rPr sz="1800" spc="5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entro</a:t>
            </a:r>
            <a:r>
              <a:rPr sz="1800" spc="49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</a:t>
            </a:r>
            <a:endParaRPr sz="18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800" spc="-5" dirty="0">
                <a:latin typeface="Times New Roman"/>
                <a:cs typeface="Times New Roman"/>
              </a:rPr>
              <a:t>successivi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60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giorni.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latin typeface="Times New Roman"/>
                <a:cs typeface="Times New Roman"/>
              </a:rPr>
              <a:t>Il legislatore ha poi </a:t>
            </a:r>
            <a:r>
              <a:rPr sz="1800" spc="-5" dirty="0">
                <a:latin typeface="Times New Roman"/>
                <a:cs typeface="Times New Roman"/>
              </a:rPr>
              <a:t>rafforzato </a:t>
            </a:r>
            <a:r>
              <a:rPr sz="1800" dirty="0">
                <a:latin typeface="Times New Roman"/>
                <a:cs typeface="Times New Roman"/>
              </a:rPr>
              <a:t>la cogenza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quanto </a:t>
            </a:r>
            <a:r>
              <a:rPr sz="1800" dirty="0">
                <a:latin typeface="Times New Roman"/>
                <a:cs typeface="Times New Roman"/>
              </a:rPr>
              <a:t>sopra, </a:t>
            </a:r>
            <a:r>
              <a:rPr sz="1800" spc="-5" dirty="0">
                <a:latin typeface="Times New Roman"/>
                <a:cs typeface="Times New Roman"/>
              </a:rPr>
              <a:t>prevedendo </a:t>
            </a:r>
            <a:r>
              <a:rPr sz="1800" dirty="0">
                <a:latin typeface="Times New Roman"/>
                <a:cs typeface="Times New Roman"/>
              </a:rPr>
              <a:t>che un </a:t>
            </a:r>
            <a:r>
              <a:rPr sz="1800" spc="-5" dirty="0">
                <a:latin typeface="Times New Roman"/>
                <a:cs typeface="Times New Roman"/>
              </a:rPr>
              <a:t>diverso termine </a:t>
            </a:r>
            <a:r>
              <a:rPr sz="1800" dirty="0">
                <a:latin typeface="Times New Roman"/>
                <a:cs typeface="Times New Roman"/>
              </a:rPr>
              <a:t> stabilito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bando</a:t>
            </a:r>
            <a:r>
              <a:rPr sz="1800" dirty="0">
                <a:latin typeface="Times New Roman"/>
                <a:cs typeface="Times New Roman"/>
              </a:rPr>
              <a:t> 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nell’invito,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oppure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concordato</a:t>
            </a:r>
            <a:r>
              <a:rPr sz="1800" dirty="0">
                <a:latin typeface="Times New Roman"/>
                <a:cs typeface="Times New Roman"/>
              </a:rPr>
              <a:t> con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l’aggiudicatario,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deve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trovare </a:t>
            </a:r>
            <a:r>
              <a:rPr sz="1800" dirty="0">
                <a:latin typeface="Times New Roman"/>
                <a:cs typeface="Times New Roman"/>
              </a:rPr>
              <a:t> giustificazione</a:t>
            </a:r>
            <a:r>
              <a:rPr sz="1800" spc="28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nell’interesse</a:t>
            </a:r>
            <a:r>
              <a:rPr sz="1800" spc="27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alla</a:t>
            </a:r>
            <a:r>
              <a:rPr sz="1800" spc="27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sollecita</a:t>
            </a:r>
            <a:r>
              <a:rPr sz="1800" spc="26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esecuzione</a:t>
            </a:r>
            <a:r>
              <a:rPr sz="1800" spc="28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spc="27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contratto.</a:t>
            </a:r>
            <a:r>
              <a:rPr sz="1800" spc="2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Infatti,</a:t>
            </a:r>
            <a:r>
              <a:rPr sz="1800" spc="25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è</a:t>
            </a:r>
            <a:r>
              <a:rPr sz="1800" spc="26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stato</a:t>
            </a:r>
            <a:r>
              <a:rPr sz="1800" spc="27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previsto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che il </a:t>
            </a:r>
            <a:r>
              <a:rPr sz="1800" spc="-5" dirty="0">
                <a:latin typeface="Times New Roman"/>
                <a:cs typeface="Times New Roman"/>
              </a:rPr>
              <a:t>mancato rispetto del termine suindicato </a:t>
            </a:r>
            <a:r>
              <a:rPr sz="1800" spc="-10" dirty="0">
                <a:latin typeface="Times New Roman"/>
                <a:cs typeface="Times New Roman"/>
              </a:rPr>
              <a:t>deve </a:t>
            </a:r>
            <a:r>
              <a:rPr sz="1800" spc="-5" dirty="0">
                <a:latin typeface="Times New Roman"/>
                <a:cs typeface="Times New Roman"/>
              </a:rPr>
              <a:t>essere motivato </a:t>
            </a:r>
            <a:r>
              <a:rPr sz="1800" dirty="0">
                <a:latin typeface="Times New Roman"/>
                <a:cs typeface="Times New Roman"/>
              </a:rPr>
              <a:t>con </a:t>
            </a:r>
            <a:r>
              <a:rPr sz="1800" spc="-5" dirty="0">
                <a:latin typeface="Times New Roman"/>
                <a:cs typeface="Times New Roman"/>
              </a:rPr>
              <a:t>specifico riferimento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“</a:t>
            </a:r>
            <a:r>
              <a:rPr sz="1800" i="1" spc="-10" dirty="0">
                <a:latin typeface="Times New Roman"/>
                <a:cs typeface="Times New Roman"/>
              </a:rPr>
              <a:t>all’interesse </a:t>
            </a:r>
            <a:r>
              <a:rPr sz="1800" i="1" spc="-5" dirty="0">
                <a:latin typeface="Times New Roman"/>
                <a:cs typeface="Times New Roman"/>
              </a:rPr>
              <a:t>della </a:t>
            </a:r>
            <a:r>
              <a:rPr sz="1800" i="1" dirty="0">
                <a:latin typeface="Times New Roman"/>
                <a:cs typeface="Times New Roman"/>
              </a:rPr>
              <a:t>stazione </a:t>
            </a:r>
            <a:r>
              <a:rPr sz="1800" i="1" spc="-5" dirty="0">
                <a:latin typeface="Times New Roman"/>
                <a:cs typeface="Times New Roman"/>
              </a:rPr>
              <a:t>appaltante </a:t>
            </a:r>
            <a:r>
              <a:rPr sz="1800" i="1" dirty="0">
                <a:latin typeface="Times New Roman"/>
                <a:cs typeface="Times New Roman"/>
              </a:rPr>
              <a:t>e a </a:t>
            </a:r>
            <a:r>
              <a:rPr sz="1800" i="1" spc="-5" dirty="0">
                <a:latin typeface="Times New Roman"/>
                <a:cs typeface="Times New Roman"/>
              </a:rPr>
              <a:t>quello </a:t>
            </a:r>
            <a:r>
              <a:rPr sz="1800" i="1" dirty="0">
                <a:latin typeface="Times New Roman"/>
                <a:cs typeface="Times New Roman"/>
              </a:rPr>
              <a:t>nazionale alla sollecita </a:t>
            </a:r>
            <a:r>
              <a:rPr sz="1800" i="1" spc="-5" dirty="0">
                <a:latin typeface="Times New Roman"/>
                <a:cs typeface="Times New Roman"/>
              </a:rPr>
              <a:t>esecuzione </a:t>
            </a:r>
            <a:r>
              <a:rPr sz="1800" i="1" dirty="0">
                <a:latin typeface="Times New Roman"/>
                <a:cs typeface="Times New Roman"/>
              </a:rPr>
              <a:t>del 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contratto e viene </a:t>
            </a:r>
            <a:r>
              <a:rPr sz="1800" i="1" spc="-5" dirty="0">
                <a:latin typeface="Times New Roman"/>
                <a:cs typeface="Times New Roman"/>
              </a:rPr>
              <a:t>valutato </a:t>
            </a:r>
            <a:r>
              <a:rPr sz="1800" i="1" dirty="0">
                <a:latin typeface="Times New Roman"/>
                <a:cs typeface="Times New Roman"/>
              </a:rPr>
              <a:t>ai fini della </a:t>
            </a:r>
            <a:r>
              <a:rPr sz="1800" i="1" spc="-10" dirty="0">
                <a:latin typeface="Times New Roman"/>
                <a:cs typeface="Times New Roman"/>
              </a:rPr>
              <a:t>responsabilità </a:t>
            </a:r>
            <a:r>
              <a:rPr sz="1800" i="1" spc="-5" dirty="0">
                <a:latin typeface="Times New Roman"/>
                <a:cs typeface="Times New Roman"/>
              </a:rPr>
              <a:t>erariale e </a:t>
            </a:r>
            <a:r>
              <a:rPr sz="1800" i="1" spc="-10" dirty="0">
                <a:latin typeface="Times New Roman"/>
                <a:cs typeface="Times New Roman"/>
              </a:rPr>
              <a:t>disciplinare del </a:t>
            </a:r>
            <a:r>
              <a:rPr sz="1800" i="1" spc="-5" dirty="0">
                <a:latin typeface="Times New Roman"/>
                <a:cs typeface="Times New Roman"/>
              </a:rPr>
              <a:t>dirigente 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10" dirty="0">
                <a:latin typeface="Times New Roman"/>
                <a:cs typeface="Times New Roman"/>
              </a:rPr>
              <a:t>preposto</a:t>
            </a:r>
            <a:r>
              <a:rPr sz="1800" spc="-10" dirty="0">
                <a:latin typeface="Times New Roman"/>
                <a:cs typeface="Times New Roman"/>
              </a:rPr>
              <a:t>”.</a:t>
            </a:r>
            <a:endParaRPr sz="18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430"/>
              </a:spcBef>
            </a:pPr>
            <a:r>
              <a:rPr sz="1800" spc="-5" dirty="0">
                <a:latin typeface="Times New Roman"/>
                <a:cs typeface="Times New Roman"/>
              </a:rPr>
              <a:t>“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Non</a:t>
            </a:r>
            <a:r>
              <a:rPr sz="1800" b="1" u="sng" spc="59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costituisce</a:t>
            </a:r>
            <a:r>
              <a:rPr sz="1800" b="1" u="sng" spc="60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giustificazione</a:t>
            </a:r>
            <a:r>
              <a:rPr sz="1800" b="1" u="sng" spc="60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per</a:t>
            </a:r>
            <a:r>
              <a:rPr sz="1800" b="1" u="sng" spc="5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la</a:t>
            </a:r>
            <a:r>
              <a:rPr sz="1800" b="1" u="sng" spc="59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mancata</a:t>
            </a:r>
            <a:r>
              <a:rPr sz="1800" b="1" u="sng" spc="59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stipula</a:t>
            </a:r>
            <a:r>
              <a:rPr sz="1800" b="1" u="sng" spc="60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la</a:t>
            </a:r>
            <a:r>
              <a:rPr sz="1800" b="1" u="sng" spc="59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pendenza</a:t>
            </a:r>
            <a:r>
              <a:rPr sz="1800" b="1" u="sng" spc="60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</a:t>
            </a:r>
            <a:r>
              <a:rPr sz="1800" b="1" u="sng" spc="60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un</a:t>
            </a:r>
            <a:r>
              <a:rPr sz="1800" b="1" u="sng" spc="59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ricorso</a:t>
            </a:r>
            <a:endParaRPr sz="18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5"/>
              </a:spcBef>
            </a:pP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giurisdizionale,</a:t>
            </a:r>
            <a:r>
              <a:rPr sz="1800" b="1" u="sng" spc="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salvo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non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sia</a:t>
            </a:r>
            <a:r>
              <a:rPr sz="1800" b="1" u="sng" spc="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stata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disposta</a:t>
            </a:r>
            <a:r>
              <a:rPr sz="1800" b="1" u="sng" spc="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</a:t>
            </a:r>
            <a:r>
              <a:rPr sz="1800" b="1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inibita</a:t>
            </a:r>
            <a:r>
              <a:rPr sz="18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la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stipulazione</a:t>
            </a:r>
            <a:r>
              <a:rPr sz="1800" b="1" u="sng" spc="3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del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contratto</a:t>
            </a:r>
            <a:r>
              <a:rPr sz="1800" dirty="0">
                <a:latin typeface="Times New Roman"/>
                <a:cs typeface="Times New Roman"/>
              </a:rPr>
              <a:t>”.</a:t>
            </a:r>
            <a:endParaRPr sz="18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latin typeface="Times New Roman"/>
                <a:cs typeface="Times New Roman"/>
              </a:rPr>
              <a:t>Il </a:t>
            </a:r>
            <a:r>
              <a:rPr sz="1800" spc="-5" dirty="0">
                <a:latin typeface="Times New Roman"/>
                <a:cs typeface="Times New Roman"/>
              </a:rPr>
              <a:t>legislatore </a:t>
            </a:r>
            <a:r>
              <a:rPr sz="1800" dirty="0">
                <a:latin typeface="Times New Roman"/>
                <a:cs typeface="Times New Roman"/>
              </a:rPr>
              <a:t>è così intervenuto sulla </a:t>
            </a:r>
            <a:r>
              <a:rPr sz="1800" spc="-5" dirty="0">
                <a:latin typeface="Times New Roman"/>
                <a:cs typeface="Times New Roman"/>
              </a:rPr>
              <a:t>diffusa problematica derivante dalla proposizione </a:t>
            </a:r>
            <a:r>
              <a:rPr sz="1800" spc="-15" dirty="0">
                <a:latin typeface="Times New Roman"/>
                <a:cs typeface="Times New Roman"/>
              </a:rPr>
              <a:t>di 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ricorsi</a:t>
            </a:r>
            <a:r>
              <a:rPr sz="1800" spc="3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giurisdizionali</a:t>
            </a:r>
            <a:r>
              <a:rPr sz="1800" spc="3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avverso</a:t>
            </a:r>
            <a:r>
              <a:rPr sz="1800" spc="3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</a:t>
            </a:r>
            <a:r>
              <a:rPr sz="1800" spc="3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aggiudicazioni</a:t>
            </a:r>
            <a:r>
              <a:rPr sz="1800" spc="3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che,</a:t>
            </a:r>
            <a:r>
              <a:rPr sz="1800" spc="3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3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fatto,</a:t>
            </a:r>
            <a:r>
              <a:rPr sz="1800" spc="3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comportano</a:t>
            </a:r>
            <a:r>
              <a:rPr sz="1800" spc="3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un</a:t>
            </a:r>
            <a:r>
              <a:rPr sz="1800" spc="3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differimento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nella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stipula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contratti</a:t>
            </a:r>
            <a:r>
              <a:rPr sz="1800" dirty="0">
                <a:latin typeface="Times New Roman"/>
                <a:cs typeface="Times New Roman"/>
              </a:rPr>
              <a:t> fino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definizione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lite,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almeno</a:t>
            </a:r>
            <a:r>
              <a:rPr sz="1800" dirty="0">
                <a:latin typeface="Times New Roman"/>
                <a:cs typeface="Times New Roman"/>
              </a:rPr>
              <a:t> 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primo</a:t>
            </a:r>
            <a:r>
              <a:rPr sz="1800" dirty="0">
                <a:latin typeface="Times New Roman"/>
                <a:cs typeface="Times New Roman"/>
              </a:rPr>
              <a:t> grado.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35" dirty="0">
                <a:latin typeface="Times New Roman"/>
                <a:cs typeface="Times New Roman"/>
              </a:rPr>
              <a:t>Tale 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problematica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rileva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soprattutto</a:t>
            </a:r>
            <a:r>
              <a:rPr sz="1800" dirty="0">
                <a:latin typeface="Times New Roman"/>
                <a:cs typeface="Times New Roman"/>
              </a:rPr>
              <a:t> 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considerazione</a:t>
            </a:r>
            <a:r>
              <a:rPr sz="1800" dirty="0">
                <a:latin typeface="Times New Roman"/>
                <a:cs typeface="Times New Roman"/>
              </a:rPr>
              <a:t> delle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conseguenze</a:t>
            </a:r>
            <a:r>
              <a:rPr sz="1800" dirty="0">
                <a:latin typeface="Times New Roman"/>
                <a:cs typeface="Times New Roman"/>
              </a:rPr>
              <a:t> 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termini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di 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responsabilità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caso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soccombenza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dell’amministrazione.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42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17242" y="640207"/>
            <a:ext cx="45078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LA</a:t>
            </a:r>
            <a:r>
              <a:rPr sz="2400" spc="-135" dirty="0"/>
              <a:t> </a:t>
            </a:r>
            <a:r>
              <a:rPr sz="2400" spc="-5" dirty="0"/>
              <a:t>S</a:t>
            </a:r>
            <a:r>
              <a:rPr sz="2400" spc="-15" dirty="0"/>
              <a:t>T</a:t>
            </a:r>
            <a:r>
              <a:rPr sz="2400" spc="-5" dirty="0"/>
              <a:t>IPU</a:t>
            </a:r>
            <a:r>
              <a:rPr sz="2400" spc="-15" dirty="0"/>
              <a:t>L</a:t>
            </a:r>
            <a:r>
              <a:rPr sz="2400" spc="-5" dirty="0"/>
              <a:t>A</a:t>
            </a:r>
            <a:r>
              <a:rPr sz="2400" spc="-105" dirty="0"/>
              <a:t> </a:t>
            </a:r>
            <a:r>
              <a:rPr sz="2400" spc="-5" dirty="0"/>
              <a:t>D</a:t>
            </a:r>
            <a:r>
              <a:rPr sz="2400" spc="-15" dirty="0"/>
              <a:t>E</a:t>
            </a:r>
            <a:r>
              <a:rPr sz="2400" dirty="0"/>
              <a:t>L</a:t>
            </a:r>
            <a:r>
              <a:rPr sz="2400" spc="-130" dirty="0"/>
              <a:t> </a:t>
            </a:r>
            <a:r>
              <a:rPr sz="2400" spc="-5" dirty="0"/>
              <a:t>CON</a:t>
            </a:r>
            <a:r>
              <a:rPr sz="2400" spc="-15" dirty="0"/>
              <a:t>T</a:t>
            </a:r>
            <a:r>
              <a:rPr sz="2400" spc="-5" dirty="0"/>
              <a:t>R</a:t>
            </a:r>
            <a:r>
              <a:rPr sz="2400" spc="-195" dirty="0"/>
              <a:t>A</a:t>
            </a:r>
            <a:r>
              <a:rPr sz="2400" dirty="0"/>
              <a:t>T</a:t>
            </a:r>
            <a:r>
              <a:rPr sz="2400" spc="-60" dirty="0"/>
              <a:t>T</a:t>
            </a:r>
            <a:r>
              <a:rPr sz="2400" dirty="0"/>
              <a:t>O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626234"/>
            <a:ext cx="8073390" cy="37020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In relazione a </a:t>
            </a:r>
            <a:r>
              <a:rPr sz="1800" spc="-5" dirty="0">
                <a:latin typeface="Times New Roman"/>
                <a:cs typeface="Times New Roman"/>
              </a:rPr>
              <a:t>ciò,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il legislatore </a:t>
            </a:r>
            <a:r>
              <a:rPr sz="1800" dirty="0">
                <a:latin typeface="Times New Roman"/>
                <a:cs typeface="Times New Roman"/>
              </a:rPr>
              <a:t>ha previsto </a:t>
            </a:r>
            <a:r>
              <a:rPr sz="1800" spc="-5" dirty="0">
                <a:latin typeface="Times New Roman"/>
                <a:cs typeface="Times New Roman"/>
              </a:rPr>
              <a:t>per </a:t>
            </a:r>
            <a:r>
              <a:rPr sz="1800" dirty="0">
                <a:latin typeface="Times New Roman"/>
                <a:cs typeface="Times New Roman"/>
              </a:rPr>
              <a:t>le </a:t>
            </a:r>
            <a:r>
              <a:rPr sz="1800" spc="-5" dirty="0">
                <a:latin typeface="Times New Roman"/>
                <a:cs typeface="Times New Roman"/>
              </a:rPr>
              <a:t>stazioni appaltanti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facoltà</a:t>
            </a:r>
            <a:r>
              <a:rPr sz="1800" dirty="0">
                <a:latin typeface="Times New Roman"/>
                <a:cs typeface="Times New Roman"/>
              </a:rPr>
              <a:t> di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stipulare </a:t>
            </a:r>
            <a:r>
              <a:rPr sz="1800" spc="-5" dirty="0">
                <a:latin typeface="Times New Roman"/>
                <a:cs typeface="Times New Roman"/>
              </a:rPr>
              <a:t>contratti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dirty="0">
                <a:latin typeface="Times New Roman"/>
                <a:cs typeface="Times New Roman"/>
              </a:rPr>
              <a:t>assicurazione </a:t>
            </a:r>
            <a:r>
              <a:rPr sz="1800" spc="-5" dirty="0">
                <a:latin typeface="Times New Roman"/>
                <a:cs typeface="Times New Roman"/>
              </a:rPr>
              <a:t>della propria responsabilità </a:t>
            </a:r>
            <a:r>
              <a:rPr sz="1800" dirty="0">
                <a:latin typeface="Times New Roman"/>
                <a:cs typeface="Times New Roman"/>
              </a:rPr>
              <a:t>civile </a:t>
            </a:r>
            <a:r>
              <a:rPr sz="1800" spc="-5" dirty="0">
                <a:latin typeface="Times New Roman"/>
                <a:cs typeface="Times New Roman"/>
              </a:rPr>
              <a:t>derivante </a:t>
            </a:r>
            <a:r>
              <a:rPr sz="1800" dirty="0">
                <a:latin typeface="Times New Roman"/>
                <a:cs typeface="Times New Roman"/>
              </a:rPr>
              <a:t>dalla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conclusione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 contratto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dalla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prosecuzione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sospensione</a:t>
            </a:r>
            <a:r>
              <a:rPr sz="1800" dirty="0">
                <a:latin typeface="Times New Roman"/>
                <a:cs typeface="Times New Roman"/>
              </a:rPr>
              <a:t> della sua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esecuzione.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0"/>
              </a:spcBef>
            </a:pPr>
            <a:r>
              <a:rPr sz="1800" spc="-30" dirty="0">
                <a:latin typeface="Times New Roman"/>
                <a:cs typeface="Times New Roman"/>
              </a:rPr>
              <a:t>Tale </a:t>
            </a:r>
            <a:r>
              <a:rPr sz="1800" spc="-5" dirty="0">
                <a:latin typeface="Times New Roman"/>
                <a:cs typeface="Times New Roman"/>
              </a:rPr>
              <a:t>previsione risulta </a:t>
            </a:r>
            <a:r>
              <a:rPr sz="1800" dirty="0">
                <a:latin typeface="Times New Roman"/>
                <a:cs typeface="Times New Roman"/>
              </a:rPr>
              <a:t>di non </a:t>
            </a:r>
            <a:r>
              <a:rPr sz="1800" spc="-5" dirty="0">
                <a:latin typeface="Times New Roman"/>
                <a:cs typeface="Times New Roman"/>
              </a:rPr>
              <a:t>immediata </a:t>
            </a:r>
            <a:r>
              <a:rPr sz="1800" dirty="0">
                <a:latin typeface="Times New Roman"/>
                <a:cs typeface="Times New Roman"/>
              </a:rPr>
              <a:t>applicazione, in quanto </a:t>
            </a:r>
            <a:r>
              <a:rPr sz="1800" spc="-5" dirty="0">
                <a:latin typeface="Times New Roman"/>
                <a:cs typeface="Times New Roman"/>
              </a:rPr>
              <a:t>anche l’individuazione </a:t>
            </a:r>
            <a:r>
              <a:rPr sz="1800" dirty="0">
                <a:latin typeface="Times New Roman"/>
                <a:cs typeface="Times New Roman"/>
              </a:rPr>
              <a:t> della compagnia assicuratrice </a:t>
            </a:r>
            <a:r>
              <a:rPr sz="1800" spc="-5" dirty="0">
                <a:latin typeface="Times New Roman"/>
                <a:cs typeface="Times New Roman"/>
              </a:rPr>
              <a:t>si </a:t>
            </a:r>
            <a:r>
              <a:rPr sz="1800" dirty="0">
                <a:latin typeface="Times New Roman"/>
                <a:cs typeface="Times New Roman"/>
              </a:rPr>
              <a:t>configura </a:t>
            </a:r>
            <a:r>
              <a:rPr sz="1800" spc="-5" dirty="0">
                <a:latin typeface="Times New Roman"/>
                <a:cs typeface="Times New Roman"/>
              </a:rPr>
              <a:t>come affidamento di </a:t>
            </a:r>
            <a:r>
              <a:rPr sz="1800" spc="-10" dirty="0">
                <a:latin typeface="Times New Roman"/>
                <a:cs typeface="Times New Roman"/>
              </a:rPr>
              <a:t>un </a:t>
            </a:r>
            <a:r>
              <a:rPr sz="1800" dirty="0">
                <a:latin typeface="Times New Roman"/>
                <a:cs typeface="Times New Roman"/>
              </a:rPr>
              <a:t>servizio ai </a:t>
            </a:r>
            <a:r>
              <a:rPr sz="1800" spc="-5" dirty="0">
                <a:latin typeface="Times New Roman"/>
                <a:cs typeface="Times New Roman"/>
              </a:rPr>
              <a:t>sensi </a:t>
            </a:r>
            <a:r>
              <a:rPr sz="1800" dirty="0">
                <a:latin typeface="Times New Roman"/>
                <a:cs typeface="Times New Roman"/>
              </a:rPr>
              <a:t>del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Codice </a:t>
            </a:r>
            <a:r>
              <a:rPr sz="1800" spc="-5" dirty="0">
                <a:latin typeface="Times New Roman"/>
                <a:cs typeface="Times New Roman"/>
              </a:rPr>
              <a:t>dei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contratti pubblici; conseguentemente,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richiede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tempo </a:t>
            </a:r>
            <a:r>
              <a:rPr sz="1800" dirty="0">
                <a:latin typeface="Times New Roman"/>
                <a:cs typeface="Times New Roman"/>
              </a:rPr>
              <a:t>per </a:t>
            </a:r>
            <a:r>
              <a:rPr sz="1800" spc="-5" dirty="0">
                <a:latin typeface="Times New Roman"/>
                <a:cs typeface="Times New Roman"/>
              </a:rPr>
              <a:t>l’espletamento </a:t>
            </a:r>
            <a:r>
              <a:rPr sz="1800" dirty="0">
                <a:latin typeface="Times New Roman"/>
                <a:cs typeface="Times New Roman"/>
              </a:rPr>
              <a:t> della </a:t>
            </a:r>
            <a:r>
              <a:rPr sz="1800" spc="-5" dirty="0">
                <a:latin typeface="Times New Roman"/>
                <a:cs typeface="Times New Roman"/>
              </a:rPr>
              <a:t>procedura, </a:t>
            </a:r>
            <a:r>
              <a:rPr sz="1800" dirty="0">
                <a:latin typeface="Times New Roman"/>
                <a:cs typeface="Times New Roman"/>
              </a:rPr>
              <a:t>non risolvendo la </a:t>
            </a:r>
            <a:r>
              <a:rPr sz="1800" spc="-5" dirty="0">
                <a:latin typeface="Times New Roman"/>
                <a:cs typeface="Times New Roman"/>
              </a:rPr>
              <a:t>problematica. Ne deriva </a:t>
            </a:r>
            <a:r>
              <a:rPr sz="1800" dirty="0">
                <a:latin typeface="Times New Roman"/>
                <a:cs typeface="Times New Roman"/>
              </a:rPr>
              <a:t>che le stazioni </a:t>
            </a:r>
            <a:r>
              <a:rPr sz="1800" spc="-5" dirty="0">
                <a:latin typeface="Times New Roman"/>
                <a:cs typeface="Times New Roman"/>
              </a:rPr>
              <a:t>appaltanti </a:t>
            </a:r>
            <a:r>
              <a:rPr sz="1800" dirty="0">
                <a:latin typeface="Times New Roman"/>
                <a:cs typeface="Times New Roman"/>
              </a:rPr>
              <a:t> dovranno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trovare un’altra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soluzione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rispettare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tale previsione.</a:t>
            </a:r>
            <a:endParaRPr sz="1800">
              <a:latin typeface="Times New Roman"/>
              <a:cs typeface="Times New Roman"/>
            </a:endParaRPr>
          </a:p>
          <a:p>
            <a:pPr marL="12700" marR="6350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Orbene, se non </a:t>
            </a:r>
            <a:r>
              <a:rPr sz="1800" dirty="0">
                <a:latin typeface="Times New Roman"/>
                <a:cs typeface="Times New Roman"/>
              </a:rPr>
              <a:t>è stata </a:t>
            </a:r>
            <a:r>
              <a:rPr sz="1800" spc="-5" dirty="0">
                <a:latin typeface="Times New Roman"/>
                <a:cs typeface="Times New Roman"/>
              </a:rPr>
              <a:t>inibita dal </a:t>
            </a:r>
            <a:r>
              <a:rPr sz="1800" dirty="0">
                <a:latin typeface="Times New Roman"/>
                <a:cs typeface="Times New Roman"/>
              </a:rPr>
              <a:t>giudice la </a:t>
            </a:r>
            <a:r>
              <a:rPr sz="1800" spc="-5" dirty="0">
                <a:latin typeface="Times New Roman"/>
                <a:cs typeface="Times New Roman"/>
              </a:rPr>
              <a:t>stipula </a:t>
            </a:r>
            <a:r>
              <a:rPr sz="1800" dirty="0">
                <a:latin typeface="Times New Roman"/>
                <a:cs typeface="Times New Roman"/>
              </a:rPr>
              <a:t>del contratto, </a:t>
            </a:r>
            <a:r>
              <a:rPr sz="1800" spc="-5" dirty="0">
                <a:latin typeface="Times New Roman"/>
                <a:cs typeface="Times New Roman"/>
              </a:rPr>
              <a:t>il termine dei 60 </a:t>
            </a:r>
            <a:r>
              <a:rPr sz="1800" dirty="0">
                <a:latin typeface="Times New Roman"/>
                <a:cs typeface="Times New Roman"/>
              </a:rPr>
              <a:t>trova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piena </a:t>
            </a:r>
            <a:r>
              <a:rPr sz="1800" spc="-5" dirty="0">
                <a:latin typeface="Times New Roman"/>
                <a:cs typeface="Times New Roman"/>
              </a:rPr>
              <a:t>applicazione;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al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fine, quindi, di non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incorrere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in responsabilità, si ritiene che 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una strada percorribile sia quella di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prevedere,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all’interno del contratto,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ai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sensi 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art.</a:t>
            </a:r>
            <a:r>
              <a:rPr sz="18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1353</a:t>
            </a:r>
            <a:r>
              <a:rPr sz="18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del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codice</a:t>
            </a:r>
            <a:r>
              <a:rPr sz="18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civile,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una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condizione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risolutiva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espressa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in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caso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 </a:t>
            </a:r>
            <a:r>
              <a:rPr sz="1800" b="1" spc="-434" dirty="0"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soccombenza</a:t>
            </a:r>
            <a:r>
              <a:rPr sz="1800" b="1" u="sng" spc="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della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S.A.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14752" y="349758"/>
            <a:ext cx="45078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LA</a:t>
            </a:r>
            <a:r>
              <a:rPr sz="2400" spc="-135" dirty="0"/>
              <a:t> </a:t>
            </a:r>
            <a:r>
              <a:rPr sz="2400" spc="-5" dirty="0"/>
              <a:t>S</a:t>
            </a:r>
            <a:r>
              <a:rPr sz="2400" spc="-15" dirty="0"/>
              <a:t>T</a:t>
            </a:r>
            <a:r>
              <a:rPr sz="2400" spc="-5" dirty="0"/>
              <a:t>IPU</a:t>
            </a:r>
            <a:r>
              <a:rPr sz="2400" spc="-15" dirty="0"/>
              <a:t>L</a:t>
            </a:r>
            <a:r>
              <a:rPr sz="2400" spc="-5" dirty="0"/>
              <a:t>A</a:t>
            </a:r>
            <a:r>
              <a:rPr sz="2400" spc="-105" dirty="0"/>
              <a:t> </a:t>
            </a:r>
            <a:r>
              <a:rPr sz="2400" spc="-5" dirty="0"/>
              <a:t>D</a:t>
            </a:r>
            <a:r>
              <a:rPr sz="2400" spc="-15" dirty="0"/>
              <a:t>E</a:t>
            </a:r>
            <a:r>
              <a:rPr sz="2400" dirty="0"/>
              <a:t>L</a:t>
            </a:r>
            <a:r>
              <a:rPr sz="2400" spc="-130" dirty="0"/>
              <a:t> </a:t>
            </a:r>
            <a:r>
              <a:rPr sz="2400" spc="-5" dirty="0"/>
              <a:t>CON</a:t>
            </a:r>
            <a:r>
              <a:rPr sz="2400" spc="-15" dirty="0"/>
              <a:t>T</a:t>
            </a:r>
            <a:r>
              <a:rPr sz="2400" spc="-5" dirty="0"/>
              <a:t>R</a:t>
            </a:r>
            <a:r>
              <a:rPr sz="2400" spc="-195" dirty="0"/>
              <a:t>A</a:t>
            </a:r>
            <a:r>
              <a:rPr sz="2400" dirty="0"/>
              <a:t>T</a:t>
            </a:r>
            <a:r>
              <a:rPr sz="2400" spc="-60" dirty="0"/>
              <a:t>T</a:t>
            </a:r>
            <a:r>
              <a:rPr sz="2400" dirty="0"/>
              <a:t>O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258267" y="862329"/>
            <a:ext cx="8423910" cy="54584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4604" algn="just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Nel caso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avveramento </a:t>
            </a:r>
            <a:r>
              <a:rPr sz="1800" dirty="0">
                <a:latin typeface="Times New Roman"/>
                <a:cs typeface="Times New Roman"/>
              </a:rPr>
              <a:t>della </a:t>
            </a:r>
            <a:r>
              <a:rPr sz="1800" spc="-5" dirty="0">
                <a:latin typeface="Times New Roman"/>
                <a:cs typeface="Times New Roman"/>
              </a:rPr>
              <a:t>condizione risolutiva, </a:t>
            </a:r>
            <a:r>
              <a:rPr sz="1800" dirty="0">
                <a:latin typeface="Times New Roman"/>
                <a:cs typeface="Times New Roman"/>
              </a:rPr>
              <a:t>al </a:t>
            </a:r>
            <a:r>
              <a:rPr sz="1800" spc="-5" dirty="0">
                <a:latin typeface="Times New Roman"/>
                <a:cs typeface="Times New Roman"/>
              </a:rPr>
              <a:t>fine </a:t>
            </a:r>
            <a:r>
              <a:rPr sz="1800" dirty="0">
                <a:latin typeface="Times New Roman"/>
                <a:cs typeface="Times New Roman"/>
              </a:rPr>
              <a:t>- ove possibile-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4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preservare, </a:t>
            </a:r>
            <a:r>
              <a:rPr sz="1800" dirty="0">
                <a:latin typeface="Times New Roman"/>
                <a:cs typeface="Times New Roman"/>
              </a:rPr>
              <a:t> in </a:t>
            </a:r>
            <a:r>
              <a:rPr sz="1800" spc="-5" dirty="0">
                <a:latin typeface="Times New Roman"/>
                <a:cs typeface="Times New Roman"/>
              </a:rPr>
              <a:t>caso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soccombenza, </a:t>
            </a:r>
            <a:r>
              <a:rPr sz="1800" dirty="0">
                <a:latin typeface="Times New Roman"/>
                <a:cs typeface="Times New Roman"/>
              </a:rPr>
              <a:t>il </a:t>
            </a:r>
            <a:r>
              <a:rPr sz="1800" spc="-5" dirty="0">
                <a:latin typeface="Times New Roman"/>
                <a:cs typeface="Times New Roman"/>
              </a:rPr>
              <a:t>diritto all’esecuzione </a:t>
            </a:r>
            <a:r>
              <a:rPr sz="1800" dirty="0">
                <a:latin typeface="Times New Roman"/>
                <a:cs typeface="Times New Roman"/>
              </a:rPr>
              <a:t>delle </a:t>
            </a:r>
            <a:r>
              <a:rPr sz="1800" spc="-5" dirty="0">
                <a:latin typeface="Times New Roman"/>
                <a:cs typeface="Times New Roman"/>
              </a:rPr>
              <a:t>prestazioni del </a:t>
            </a:r>
            <a:r>
              <a:rPr sz="1800" dirty="0">
                <a:latin typeface="Times New Roman"/>
                <a:cs typeface="Times New Roman"/>
              </a:rPr>
              <a:t>soggetto </a:t>
            </a:r>
            <a:r>
              <a:rPr sz="1800" spc="-5" dirty="0">
                <a:latin typeface="Times New Roman"/>
                <a:cs typeface="Times New Roman"/>
              </a:rPr>
              <a:t>ricorrente, </a:t>
            </a:r>
            <a:r>
              <a:rPr sz="1800" dirty="0">
                <a:latin typeface="Times New Roman"/>
                <a:cs typeface="Times New Roman"/>
              </a:rPr>
              <a:t> occorre </a:t>
            </a:r>
            <a:r>
              <a:rPr sz="1800" spc="-5" dirty="0">
                <a:latin typeface="Times New Roman"/>
                <a:cs typeface="Times New Roman"/>
              </a:rPr>
              <a:t>disciplinarne anche gli effetti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relazione all’ambito dei lavori, forniture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servizi, </a:t>
            </a:r>
            <a:r>
              <a:rPr sz="1800" dirty="0">
                <a:latin typeface="Times New Roman"/>
                <a:cs typeface="Times New Roman"/>
              </a:rPr>
              <a:t> all’oggetto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 contratto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alle condizioni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esecuzione.</a:t>
            </a:r>
            <a:endParaRPr sz="1800">
              <a:latin typeface="Times New Roman"/>
              <a:cs typeface="Times New Roman"/>
            </a:endParaRPr>
          </a:p>
          <a:p>
            <a:pPr marL="12700" marR="13970" algn="just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latin typeface="Times New Roman"/>
                <a:cs typeface="Times New Roman"/>
              </a:rPr>
              <a:t>Laddove ciò </a:t>
            </a:r>
            <a:r>
              <a:rPr sz="1800" spc="-5" dirty="0">
                <a:latin typeface="Times New Roman"/>
                <a:cs typeface="Times New Roman"/>
              </a:rPr>
              <a:t>non sia possibile, occorre, nel dare esecuzione </a:t>
            </a:r>
            <a:r>
              <a:rPr sz="1800" dirty="0">
                <a:latin typeface="Times New Roman"/>
                <a:cs typeface="Times New Roman"/>
              </a:rPr>
              <a:t>al contratto, </a:t>
            </a:r>
            <a:r>
              <a:rPr sz="1800" spc="-5" dirty="0">
                <a:latin typeface="Times New Roman"/>
                <a:cs typeface="Times New Roman"/>
              </a:rPr>
              <a:t>trovare modalità </a:t>
            </a:r>
            <a:r>
              <a:rPr sz="1800" dirty="0">
                <a:latin typeface="Times New Roman"/>
                <a:cs typeface="Times New Roman"/>
              </a:rPr>
              <a:t> che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preservino,</a:t>
            </a:r>
            <a:r>
              <a:rPr sz="1800" dirty="0">
                <a:latin typeface="Times New Roman"/>
                <a:cs typeface="Times New Roman"/>
              </a:rPr>
              <a:t> 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caso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soccombenza,</a:t>
            </a:r>
            <a:r>
              <a:rPr sz="1800" dirty="0">
                <a:latin typeface="Times New Roman"/>
                <a:cs typeface="Times New Roman"/>
              </a:rPr>
              <a:t> il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diritto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all’esecuzione</a:t>
            </a:r>
            <a:r>
              <a:rPr sz="1800" dirty="0">
                <a:latin typeface="Times New Roman"/>
                <a:cs typeface="Times New Roman"/>
              </a:rPr>
              <a:t> da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parte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dirty="0">
                <a:latin typeface="Times New Roman"/>
                <a:cs typeface="Times New Roman"/>
              </a:rPr>
              <a:t> nuovo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aggiudicatario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(questo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soprattutto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laddove</a:t>
            </a:r>
            <a:r>
              <a:rPr sz="1800" dirty="0">
                <a:latin typeface="Times New Roman"/>
                <a:cs typeface="Times New Roman"/>
              </a:rPr>
              <a:t> l’aggiudicazione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avvenga</a:t>
            </a:r>
            <a:r>
              <a:rPr sz="1800" dirty="0">
                <a:latin typeface="Times New Roman"/>
                <a:cs typeface="Times New Roman"/>
              </a:rPr>
              <a:t> con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il</a:t>
            </a:r>
            <a:r>
              <a:rPr sz="1800" dirty="0">
                <a:latin typeface="Times New Roman"/>
                <a:cs typeface="Times New Roman"/>
              </a:rPr>
              <a:t> criterio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qualità/prezzo).</a:t>
            </a:r>
            <a:endParaRPr sz="1800">
              <a:latin typeface="Times New Roman"/>
              <a:cs typeface="Times New Roman"/>
            </a:endParaRPr>
          </a:p>
          <a:p>
            <a:pPr marL="12700" marR="15875" algn="just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modifica apportata all’art. 32, comma </a:t>
            </a:r>
            <a:r>
              <a:rPr sz="1800" dirty="0">
                <a:latin typeface="Times New Roman"/>
                <a:cs typeface="Times New Roman"/>
              </a:rPr>
              <a:t>8 del </a:t>
            </a:r>
            <a:r>
              <a:rPr sz="1800" spc="-5" dirty="0">
                <a:latin typeface="Times New Roman"/>
                <a:cs typeface="Times New Roman"/>
              </a:rPr>
              <a:t>d.lgs. </a:t>
            </a:r>
            <a:r>
              <a:rPr sz="1800" dirty="0">
                <a:latin typeface="Times New Roman"/>
                <a:cs typeface="Times New Roman"/>
              </a:rPr>
              <a:t>50/2016, </a:t>
            </a:r>
            <a:r>
              <a:rPr sz="1800" spc="-5" dirty="0">
                <a:latin typeface="Times New Roman"/>
                <a:cs typeface="Times New Roman"/>
              </a:rPr>
              <a:t>dall’art. </a:t>
            </a:r>
            <a:r>
              <a:rPr sz="1800" dirty="0">
                <a:latin typeface="Times New Roman"/>
                <a:cs typeface="Times New Roman"/>
              </a:rPr>
              <a:t>8 del </a:t>
            </a:r>
            <a:r>
              <a:rPr sz="1800" spc="-5" dirty="0">
                <a:latin typeface="Times New Roman"/>
                <a:cs typeface="Times New Roman"/>
              </a:rPr>
              <a:t>D.L. in </a:t>
            </a:r>
            <a:r>
              <a:rPr sz="1800" dirty="0">
                <a:latin typeface="Times New Roman"/>
                <a:cs typeface="Times New Roman"/>
              </a:rPr>
              <a:t>esame,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è una modifica a </a:t>
            </a:r>
            <a:r>
              <a:rPr sz="1800" spc="-5" dirty="0">
                <a:latin typeface="Times New Roman"/>
                <a:cs typeface="Times New Roman"/>
              </a:rPr>
              <a:t>regime e, dunque, espleta </a:t>
            </a:r>
            <a:r>
              <a:rPr sz="1800" dirty="0">
                <a:latin typeface="Times New Roman"/>
                <a:cs typeface="Times New Roman"/>
              </a:rPr>
              <a:t>i </a:t>
            </a:r>
            <a:r>
              <a:rPr sz="1800" spc="-10" dirty="0">
                <a:latin typeface="Times New Roman"/>
                <a:cs typeface="Times New Roman"/>
              </a:rPr>
              <a:t>suoi effetti </a:t>
            </a:r>
            <a:r>
              <a:rPr sz="1800" spc="-5" dirty="0">
                <a:latin typeface="Times New Roman"/>
                <a:cs typeface="Times New Roman"/>
              </a:rPr>
              <a:t>su tutti </a:t>
            </a:r>
            <a:r>
              <a:rPr sz="1800" dirty="0">
                <a:latin typeface="Times New Roman"/>
                <a:cs typeface="Times New Roman"/>
              </a:rPr>
              <a:t>gli </a:t>
            </a:r>
            <a:r>
              <a:rPr sz="1800" spc="-5" dirty="0">
                <a:latin typeface="Times New Roman"/>
                <a:cs typeface="Times New Roman"/>
              </a:rPr>
              <a:t>affidamenti </a:t>
            </a:r>
            <a:r>
              <a:rPr sz="1800" dirty="0">
                <a:latin typeface="Times New Roman"/>
                <a:cs typeface="Times New Roman"/>
              </a:rPr>
              <a:t>anche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esaurito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il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periodo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temporale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 </a:t>
            </a:r>
            <a:r>
              <a:rPr sz="1800" dirty="0">
                <a:latin typeface="Times New Roman"/>
                <a:cs typeface="Times New Roman"/>
              </a:rPr>
              <a:t>vigenza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 </a:t>
            </a:r>
            <a:r>
              <a:rPr sz="1800" spc="-5" dirty="0">
                <a:latin typeface="Times New Roman"/>
                <a:cs typeface="Times New Roman"/>
              </a:rPr>
              <a:t>D.L.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semplificazioni.</a:t>
            </a:r>
            <a:endParaRPr sz="18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430"/>
              </a:spcBef>
            </a:pPr>
            <a:r>
              <a:rPr sz="1800" spc="-5" dirty="0">
                <a:latin typeface="Times New Roman"/>
                <a:cs typeface="Times New Roman"/>
              </a:rPr>
              <a:t>Questa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disciplina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deve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essere</a:t>
            </a:r>
            <a:r>
              <a:rPr sz="1800" spc="9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poi</a:t>
            </a:r>
            <a:r>
              <a:rPr sz="1800" spc="9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collegata</a:t>
            </a:r>
            <a:r>
              <a:rPr sz="1800" spc="9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alla</a:t>
            </a:r>
            <a:r>
              <a:rPr sz="1800" spc="9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previsione,</a:t>
            </a:r>
            <a:r>
              <a:rPr sz="1800" spc="9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9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cui</a:t>
            </a:r>
            <a:r>
              <a:rPr sz="1800" spc="8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all’art.</a:t>
            </a:r>
            <a:r>
              <a:rPr sz="1800" spc="8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1,</a:t>
            </a:r>
            <a:r>
              <a:rPr sz="1800" spc="9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comma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latin typeface="Times New Roman"/>
                <a:cs typeface="Times New Roman"/>
              </a:rPr>
              <a:t>L.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120/2020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secondo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la</a:t>
            </a:r>
            <a:r>
              <a:rPr sz="1800" dirty="0">
                <a:latin typeface="Times New Roman"/>
                <a:cs typeface="Times New Roman"/>
              </a:rPr>
              <a:t> quale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“la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mancata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stipula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contratto</a:t>
            </a:r>
            <a:r>
              <a:rPr sz="1800" dirty="0">
                <a:latin typeface="Times New Roman"/>
                <a:cs typeface="Times New Roman"/>
              </a:rPr>
              <a:t> 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tardivo</a:t>
            </a:r>
            <a:r>
              <a:rPr sz="1800" dirty="0">
                <a:latin typeface="Times New Roman"/>
                <a:cs typeface="Times New Roman"/>
              </a:rPr>
              <a:t> avvio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dell’esecuzione</a:t>
            </a:r>
            <a:r>
              <a:rPr sz="1800" spc="2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2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contratto</a:t>
            </a:r>
            <a:r>
              <a:rPr sz="1800" spc="26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possono</a:t>
            </a:r>
            <a:r>
              <a:rPr sz="1800" spc="25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essere</a:t>
            </a:r>
            <a:r>
              <a:rPr sz="1800" spc="26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valutati</a:t>
            </a:r>
            <a:r>
              <a:rPr sz="1800" spc="2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ai</a:t>
            </a:r>
            <a:r>
              <a:rPr sz="1800" spc="26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fini</a:t>
            </a:r>
            <a:r>
              <a:rPr sz="1800" spc="25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r>
              <a:rPr sz="1800" spc="25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responsabilità</a:t>
            </a:r>
            <a:r>
              <a:rPr sz="1800" spc="2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26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RUP </a:t>
            </a:r>
            <a:r>
              <a:rPr sz="1800" spc="-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 danno erariale e </a:t>
            </a:r>
            <a:r>
              <a:rPr sz="1800" spc="-5" dirty="0">
                <a:latin typeface="Times New Roman"/>
                <a:cs typeface="Times New Roman"/>
              </a:rPr>
              <a:t>qualora imputabili </a:t>
            </a:r>
            <a:r>
              <a:rPr sz="1800" dirty="0">
                <a:latin typeface="Times New Roman"/>
                <a:cs typeface="Times New Roman"/>
              </a:rPr>
              <a:t>all’operatore </a:t>
            </a:r>
            <a:r>
              <a:rPr sz="1800" spc="-5" dirty="0">
                <a:latin typeface="Times New Roman"/>
                <a:cs typeface="Times New Roman"/>
              </a:rPr>
              <a:t>economico, costituiscono </a:t>
            </a:r>
            <a:r>
              <a:rPr sz="1800" dirty="0">
                <a:latin typeface="Times New Roman"/>
                <a:cs typeface="Times New Roman"/>
              </a:rPr>
              <a:t>causa </a:t>
            </a:r>
            <a:r>
              <a:rPr sz="1800" spc="-15" dirty="0">
                <a:latin typeface="Times New Roman"/>
                <a:cs typeface="Times New Roman"/>
              </a:rPr>
              <a:t>di 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esclusione </a:t>
            </a:r>
            <a:r>
              <a:rPr sz="1800" spc="-5" dirty="0">
                <a:latin typeface="Times New Roman"/>
                <a:cs typeface="Times New Roman"/>
              </a:rPr>
              <a:t>dalla </a:t>
            </a:r>
            <a:r>
              <a:rPr sz="1800" dirty="0">
                <a:latin typeface="Times New Roman"/>
                <a:cs typeface="Times New Roman"/>
              </a:rPr>
              <a:t>procedura </a:t>
            </a:r>
            <a:r>
              <a:rPr sz="1800" spc="-5" dirty="0">
                <a:latin typeface="Times New Roman"/>
                <a:cs typeface="Times New Roman"/>
              </a:rPr>
              <a:t>(mancata stipula) </a:t>
            </a:r>
            <a:r>
              <a:rPr sz="1800" dirty="0">
                <a:latin typeface="Times New Roman"/>
                <a:cs typeface="Times New Roman"/>
              </a:rPr>
              <a:t>o </a:t>
            </a:r>
            <a:r>
              <a:rPr sz="1800" spc="-5" dirty="0">
                <a:latin typeface="Times New Roman"/>
                <a:cs typeface="Times New Roman"/>
              </a:rPr>
              <a:t>di risoluzione di diritto del </a:t>
            </a:r>
            <a:r>
              <a:rPr sz="1800" dirty="0">
                <a:latin typeface="Times New Roman"/>
                <a:cs typeface="Times New Roman"/>
              </a:rPr>
              <a:t>contratto per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inadempimento (tardivo </a:t>
            </a:r>
            <a:r>
              <a:rPr sz="1800" spc="-5" dirty="0">
                <a:latin typeface="Times New Roman"/>
                <a:cs typeface="Times New Roman"/>
              </a:rPr>
              <a:t>avvio dell’esecuzione) </a:t>
            </a:r>
            <a:r>
              <a:rPr sz="1800" dirty="0">
                <a:latin typeface="Times New Roman"/>
                <a:cs typeface="Times New Roman"/>
              </a:rPr>
              <a:t>che </a:t>
            </a:r>
            <a:r>
              <a:rPr sz="1800" spc="-5" dirty="0">
                <a:latin typeface="Times New Roman"/>
                <a:cs typeface="Times New Roman"/>
              </a:rPr>
              <a:t>viene dichiarata senza indugio dalla </a:t>
            </a:r>
            <a:r>
              <a:rPr sz="1800" dirty="0">
                <a:latin typeface="Times New Roman"/>
                <a:cs typeface="Times New Roman"/>
              </a:rPr>
              <a:t> stazione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appaltante”.</a:t>
            </a:r>
            <a:endParaRPr sz="18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430"/>
              </a:spcBef>
            </a:pPr>
            <a:r>
              <a:rPr sz="1800" spc="-5" dirty="0">
                <a:latin typeface="Times New Roman"/>
                <a:cs typeface="Times New Roman"/>
              </a:rPr>
              <a:t>Quest’ultima</a:t>
            </a:r>
            <a:r>
              <a:rPr sz="1800" spc="26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previsione</a:t>
            </a:r>
            <a:r>
              <a:rPr sz="1800" spc="2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accentua</a:t>
            </a:r>
            <a:r>
              <a:rPr sz="1800" spc="27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maggiormente</a:t>
            </a:r>
            <a:r>
              <a:rPr sz="1800" spc="25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</a:t>
            </a:r>
            <a:r>
              <a:rPr sz="1800" spc="26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problematiche</a:t>
            </a:r>
            <a:r>
              <a:rPr sz="1800" spc="26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applicative,</a:t>
            </a:r>
            <a:r>
              <a:rPr sz="1800" spc="26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soprattutto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8267" y="6294831"/>
            <a:ext cx="803211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gli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appalti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 </a:t>
            </a:r>
            <a:r>
              <a:rPr sz="1800" dirty="0">
                <a:latin typeface="Times New Roman"/>
                <a:cs typeface="Times New Roman"/>
              </a:rPr>
              <a:t>lavori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disciplinati,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 gli</a:t>
            </a:r>
            <a:r>
              <a:rPr sz="1800" spc="-5" dirty="0">
                <a:latin typeface="Times New Roman"/>
                <a:cs typeface="Times New Roman"/>
              </a:rPr>
              <a:t> affidamenti</a:t>
            </a:r>
            <a:r>
              <a:rPr sz="1800" dirty="0">
                <a:latin typeface="Times New Roman"/>
                <a:cs typeface="Times New Roman"/>
              </a:rPr>
              <a:t> sottosoglia,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da </a:t>
            </a:r>
            <a:r>
              <a:rPr sz="1800" dirty="0">
                <a:latin typeface="Times New Roman"/>
                <a:cs typeface="Times New Roman"/>
              </a:rPr>
              <a:t>tale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disposizione.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27211" y="6426809"/>
            <a:ext cx="18097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43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51329" y="385698"/>
            <a:ext cx="45078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LA</a:t>
            </a:r>
            <a:r>
              <a:rPr sz="2400" spc="-135" dirty="0"/>
              <a:t> </a:t>
            </a:r>
            <a:r>
              <a:rPr sz="2400" spc="-5" dirty="0"/>
              <a:t>S</a:t>
            </a:r>
            <a:r>
              <a:rPr sz="2400" spc="-15" dirty="0"/>
              <a:t>T</a:t>
            </a:r>
            <a:r>
              <a:rPr sz="2400" spc="-5" dirty="0"/>
              <a:t>IPU</a:t>
            </a:r>
            <a:r>
              <a:rPr sz="2400" spc="-15" dirty="0"/>
              <a:t>L</a:t>
            </a:r>
            <a:r>
              <a:rPr sz="2400" spc="-5" dirty="0"/>
              <a:t>A</a:t>
            </a:r>
            <a:r>
              <a:rPr sz="2400" spc="-105" dirty="0"/>
              <a:t> </a:t>
            </a:r>
            <a:r>
              <a:rPr sz="2400" spc="-5" dirty="0"/>
              <a:t>D</a:t>
            </a:r>
            <a:r>
              <a:rPr sz="2400" spc="-15" dirty="0"/>
              <a:t>E</a:t>
            </a:r>
            <a:r>
              <a:rPr sz="2400" dirty="0"/>
              <a:t>L</a:t>
            </a:r>
            <a:r>
              <a:rPr sz="2400" spc="-130" dirty="0"/>
              <a:t> </a:t>
            </a:r>
            <a:r>
              <a:rPr sz="2400" spc="-5" dirty="0"/>
              <a:t>CON</a:t>
            </a:r>
            <a:r>
              <a:rPr sz="2400" spc="-15" dirty="0"/>
              <a:t>T</a:t>
            </a:r>
            <a:r>
              <a:rPr sz="2400" spc="-5" dirty="0"/>
              <a:t>R</a:t>
            </a:r>
            <a:r>
              <a:rPr sz="2400" spc="-195" dirty="0"/>
              <a:t>A</a:t>
            </a:r>
            <a:r>
              <a:rPr sz="2400" dirty="0"/>
              <a:t>T</a:t>
            </a:r>
            <a:r>
              <a:rPr sz="2400" spc="-60" dirty="0"/>
              <a:t>T</a:t>
            </a:r>
            <a:r>
              <a:rPr sz="2400" dirty="0"/>
              <a:t>O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186334" y="951738"/>
            <a:ext cx="8559165" cy="5568315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530"/>
              </a:spcBef>
            </a:pP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Box</a:t>
            </a:r>
            <a:r>
              <a:rPr sz="1800" b="1" u="sng" spc="-5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Riepilogativo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latin typeface="Times New Roman"/>
                <a:cs typeface="Times New Roman"/>
              </a:rPr>
              <a:t>La</a:t>
            </a:r>
            <a:r>
              <a:rPr sz="1800" spc="3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stipula</a:t>
            </a:r>
            <a:r>
              <a:rPr sz="1800" spc="3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spc="3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contratto,</a:t>
            </a:r>
            <a:r>
              <a:rPr sz="1800" spc="3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29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base</a:t>
            </a:r>
            <a:r>
              <a:rPr sz="1800" spc="3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all’art.</a:t>
            </a:r>
            <a:r>
              <a:rPr sz="1800" spc="30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32</a:t>
            </a:r>
            <a:r>
              <a:rPr sz="1800" spc="29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comma</a:t>
            </a:r>
            <a:r>
              <a:rPr sz="1800" spc="3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8</a:t>
            </a:r>
            <a:r>
              <a:rPr sz="1800" spc="3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spc="3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Codice,</a:t>
            </a:r>
            <a:r>
              <a:rPr sz="1800" spc="30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deve</a:t>
            </a:r>
            <a:r>
              <a:rPr sz="1800" spc="3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avvenire</a:t>
            </a:r>
            <a:r>
              <a:rPr sz="1800" spc="3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entro</a:t>
            </a:r>
            <a:r>
              <a:rPr sz="1800" spc="3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60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giorni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dall’aggiudicazione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efficace.</a:t>
            </a:r>
            <a:endParaRPr sz="18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latin typeface="Times New Roman"/>
                <a:cs typeface="Times New Roman"/>
              </a:rPr>
              <a:t>Le </a:t>
            </a:r>
            <a:r>
              <a:rPr sz="1800" spc="-5" dirty="0">
                <a:latin typeface="Times New Roman"/>
                <a:cs typeface="Times New Roman"/>
              </a:rPr>
              <a:t>stazioni </a:t>
            </a:r>
            <a:r>
              <a:rPr sz="1800" dirty="0">
                <a:latin typeface="Times New Roman"/>
                <a:cs typeface="Times New Roman"/>
              </a:rPr>
              <a:t>appaltanti </a:t>
            </a:r>
            <a:r>
              <a:rPr sz="1800" spc="-5" dirty="0">
                <a:latin typeface="Times New Roman"/>
                <a:cs typeface="Times New Roman"/>
              </a:rPr>
              <a:t>possono stabilire un diverso termine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stipula </a:t>
            </a:r>
            <a:r>
              <a:rPr sz="1800" dirty="0">
                <a:latin typeface="Times New Roman"/>
                <a:cs typeface="Times New Roman"/>
              </a:rPr>
              <a:t>solo </a:t>
            </a:r>
            <a:r>
              <a:rPr sz="1800" spc="-5" dirty="0">
                <a:latin typeface="Times New Roman"/>
                <a:cs typeface="Times New Roman"/>
              </a:rPr>
              <a:t>ove </a:t>
            </a:r>
            <a:r>
              <a:rPr sz="1800" dirty="0">
                <a:latin typeface="Times New Roman"/>
                <a:cs typeface="Times New Roman"/>
              </a:rPr>
              <a:t>lo </a:t>
            </a:r>
            <a:r>
              <a:rPr sz="1800" spc="-5" dirty="0">
                <a:latin typeface="Times New Roman"/>
                <a:cs typeface="Times New Roman"/>
              </a:rPr>
              <a:t>stesso </a:t>
            </a:r>
            <a:r>
              <a:rPr sz="1800" dirty="0">
                <a:latin typeface="Times New Roman"/>
                <a:cs typeface="Times New Roman"/>
              </a:rPr>
              <a:t>sia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giustificato </a:t>
            </a:r>
            <a:r>
              <a:rPr sz="1800" spc="-5" dirty="0">
                <a:latin typeface="Times New Roman"/>
                <a:cs typeface="Times New Roman"/>
              </a:rPr>
              <a:t>all’interesse alla sollecita esecuzione del contratto. </a:t>
            </a:r>
            <a:r>
              <a:rPr sz="1800" spc="-10" dirty="0">
                <a:latin typeface="Times New Roman"/>
                <a:cs typeface="Times New Roman"/>
              </a:rPr>
              <a:t>Il </a:t>
            </a:r>
            <a:r>
              <a:rPr sz="1800" spc="-5" dirty="0">
                <a:latin typeface="Times New Roman"/>
                <a:cs typeface="Times New Roman"/>
              </a:rPr>
              <a:t>termine diverso è </a:t>
            </a:r>
            <a:r>
              <a:rPr sz="1800" dirty="0">
                <a:latin typeface="Times New Roman"/>
                <a:cs typeface="Times New Roman"/>
              </a:rPr>
              <a:t>stabilito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nel bando o nell’invito a offrire, motivandone </a:t>
            </a:r>
            <a:r>
              <a:rPr sz="1800" dirty="0">
                <a:latin typeface="Times New Roman"/>
                <a:cs typeface="Times New Roman"/>
              </a:rPr>
              <a:t>le </a:t>
            </a:r>
            <a:r>
              <a:rPr sz="1800" spc="-5" dirty="0">
                <a:latin typeface="Times New Roman"/>
                <a:cs typeface="Times New Roman"/>
              </a:rPr>
              <a:t>ragioni nel provvedimento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indizione. </a:t>
            </a:r>
            <a:r>
              <a:rPr sz="1800" spc="-10" dirty="0">
                <a:latin typeface="Times New Roman"/>
                <a:cs typeface="Times New Roman"/>
              </a:rPr>
              <a:t>Un </a:t>
            </a:r>
            <a:r>
              <a:rPr sz="1800" spc="-5" dirty="0">
                <a:latin typeface="Times New Roman"/>
                <a:cs typeface="Times New Roman"/>
              </a:rPr>
              <a:t> termine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diverso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può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essere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concordato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l’aggiudicatario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motivandone</a:t>
            </a:r>
            <a:r>
              <a:rPr sz="1800" dirty="0">
                <a:latin typeface="Times New Roman"/>
                <a:cs typeface="Times New Roman"/>
              </a:rPr>
              <a:t> le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ragioni</a:t>
            </a:r>
            <a:r>
              <a:rPr sz="1800" dirty="0">
                <a:latin typeface="Times New Roman"/>
                <a:cs typeface="Times New Roman"/>
              </a:rPr>
              <a:t> nel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provvedimento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aggiudicazione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efficace.</a:t>
            </a:r>
            <a:endParaRPr sz="1800">
              <a:latin typeface="Times New Roman"/>
              <a:cs typeface="Times New Roman"/>
            </a:endParaRPr>
          </a:p>
          <a:p>
            <a:pPr marL="12700" marR="6350" algn="just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latin typeface="Times New Roman"/>
                <a:cs typeface="Times New Roman"/>
              </a:rPr>
              <a:t>Il </a:t>
            </a:r>
            <a:r>
              <a:rPr sz="1800" spc="-5" dirty="0">
                <a:latin typeface="Times New Roman"/>
                <a:cs typeface="Times New Roman"/>
              </a:rPr>
              <a:t>mancato </a:t>
            </a:r>
            <a:r>
              <a:rPr sz="1800" dirty="0">
                <a:latin typeface="Times New Roman"/>
                <a:cs typeface="Times New Roman"/>
              </a:rPr>
              <a:t>rispetto </a:t>
            </a:r>
            <a:r>
              <a:rPr sz="1800" spc="-5" dirty="0">
                <a:latin typeface="Times New Roman"/>
                <a:cs typeface="Times New Roman"/>
              </a:rPr>
              <a:t>del termine </a:t>
            </a:r>
            <a:r>
              <a:rPr sz="1800" dirty="0">
                <a:latin typeface="Times New Roman"/>
                <a:cs typeface="Times New Roman"/>
              </a:rPr>
              <a:t>deve </a:t>
            </a:r>
            <a:r>
              <a:rPr sz="1800" spc="-5" dirty="0">
                <a:latin typeface="Times New Roman"/>
                <a:cs typeface="Times New Roman"/>
              </a:rPr>
              <a:t>essere </a:t>
            </a:r>
            <a:r>
              <a:rPr sz="1800" dirty="0">
                <a:latin typeface="Times New Roman"/>
                <a:cs typeface="Times New Roman"/>
              </a:rPr>
              <a:t>motivato con </a:t>
            </a:r>
            <a:r>
              <a:rPr sz="1800" spc="-5" dirty="0">
                <a:latin typeface="Times New Roman"/>
                <a:cs typeface="Times New Roman"/>
              </a:rPr>
              <a:t>specifico riferimento all’interesse </a:t>
            </a:r>
            <a:r>
              <a:rPr sz="1800" dirty="0">
                <a:latin typeface="Times New Roman"/>
                <a:cs typeface="Times New Roman"/>
              </a:rPr>
              <a:t> della </a:t>
            </a:r>
            <a:r>
              <a:rPr sz="1800" spc="-5" dirty="0">
                <a:latin typeface="Times New Roman"/>
                <a:cs typeface="Times New Roman"/>
              </a:rPr>
              <a:t>stazione appaltante </a:t>
            </a:r>
            <a:r>
              <a:rPr sz="1800" dirty="0">
                <a:latin typeface="Times New Roman"/>
                <a:cs typeface="Times New Roman"/>
              </a:rPr>
              <a:t>e a </a:t>
            </a:r>
            <a:r>
              <a:rPr sz="1800" spc="-5" dirty="0">
                <a:latin typeface="Times New Roman"/>
                <a:cs typeface="Times New Roman"/>
              </a:rPr>
              <a:t>quello nazionale alla </a:t>
            </a:r>
            <a:r>
              <a:rPr sz="1800" dirty="0">
                <a:latin typeface="Times New Roman"/>
                <a:cs typeface="Times New Roman"/>
              </a:rPr>
              <a:t>sollecita </a:t>
            </a:r>
            <a:r>
              <a:rPr sz="1800" spc="-5" dirty="0">
                <a:latin typeface="Times New Roman"/>
                <a:cs typeface="Times New Roman"/>
              </a:rPr>
              <a:t>esecuzione del contratto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viene </a:t>
            </a:r>
            <a:r>
              <a:rPr sz="1800" dirty="0">
                <a:latin typeface="Times New Roman"/>
                <a:cs typeface="Times New Roman"/>
              </a:rPr>
              <a:t> valutato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fini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della responsabilità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erariale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disciplinare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 dirigente.</a:t>
            </a:r>
            <a:endParaRPr sz="1800">
              <a:latin typeface="Times New Roman"/>
              <a:cs typeface="Times New Roman"/>
            </a:endParaRPr>
          </a:p>
          <a:p>
            <a:pPr marL="12700" marR="6985" algn="just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latin typeface="Times New Roman"/>
                <a:cs typeface="Times New Roman"/>
              </a:rPr>
              <a:t>Secondo</a:t>
            </a:r>
            <a:r>
              <a:rPr sz="1800" spc="2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il</a:t>
            </a:r>
            <a:r>
              <a:rPr sz="1800" spc="2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novellato</a:t>
            </a:r>
            <a:r>
              <a:rPr sz="1800" spc="2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art.</a:t>
            </a:r>
            <a:r>
              <a:rPr sz="1800" spc="229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32,</a:t>
            </a:r>
            <a:r>
              <a:rPr sz="1800" spc="229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comma</a:t>
            </a:r>
            <a:r>
              <a:rPr sz="1800" spc="2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8</a:t>
            </a:r>
            <a:r>
              <a:rPr sz="1800" spc="2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2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D.Lgs.</a:t>
            </a:r>
            <a:r>
              <a:rPr sz="1800" spc="2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50/2016,</a:t>
            </a:r>
            <a:r>
              <a:rPr sz="1800" spc="2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non</a:t>
            </a:r>
            <a:r>
              <a:rPr sz="1800" spc="2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costituisce</a:t>
            </a:r>
            <a:r>
              <a:rPr sz="1800" spc="2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giustificazione </a:t>
            </a:r>
            <a:r>
              <a:rPr sz="1800" spc="-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 la </a:t>
            </a:r>
            <a:r>
              <a:rPr sz="1800" spc="-5" dirty="0">
                <a:latin typeface="Times New Roman"/>
                <a:cs typeface="Times New Roman"/>
              </a:rPr>
              <a:t>mancata stipula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pendenza di un ricorso </a:t>
            </a:r>
            <a:r>
              <a:rPr sz="1800" dirty="0">
                <a:latin typeface="Times New Roman"/>
                <a:cs typeface="Times New Roman"/>
              </a:rPr>
              <a:t>giurisdizionale </a:t>
            </a:r>
            <a:r>
              <a:rPr sz="1800" spc="-5" dirty="0">
                <a:latin typeface="Times New Roman"/>
                <a:cs typeface="Times New Roman"/>
              </a:rPr>
              <a:t>se non </a:t>
            </a:r>
            <a:r>
              <a:rPr sz="1800" dirty="0">
                <a:latin typeface="Times New Roman"/>
                <a:cs typeface="Times New Roman"/>
              </a:rPr>
              <a:t>sia </a:t>
            </a:r>
            <a:r>
              <a:rPr sz="1800" spc="-5" dirty="0">
                <a:latin typeface="Times New Roman"/>
                <a:cs typeface="Times New Roman"/>
              </a:rPr>
              <a:t>stata disposta </a:t>
            </a:r>
            <a:r>
              <a:rPr sz="1800" dirty="0">
                <a:latin typeface="Times New Roman"/>
                <a:cs typeface="Times New Roman"/>
              </a:rPr>
              <a:t>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inibita la </a:t>
            </a:r>
            <a:r>
              <a:rPr sz="1800" spc="-5" dirty="0">
                <a:latin typeface="Times New Roman"/>
                <a:cs typeface="Times New Roman"/>
              </a:rPr>
              <a:t>stipula, mentre </a:t>
            </a:r>
            <a:r>
              <a:rPr sz="1800" dirty="0">
                <a:latin typeface="Times New Roman"/>
                <a:cs typeface="Times New Roman"/>
              </a:rPr>
              <a:t>rimane </a:t>
            </a:r>
            <a:r>
              <a:rPr sz="1800" spc="-5" dirty="0">
                <a:latin typeface="Times New Roman"/>
                <a:cs typeface="Times New Roman"/>
              </a:rPr>
              <a:t>invariata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disciplina, prevista dal comma </a:t>
            </a:r>
            <a:r>
              <a:rPr sz="1800" spc="-40" dirty="0">
                <a:latin typeface="Times New Roman"/>
                <a:cs typeface="Times New Roman"/>
              </a:rPr>
              <a:t>11 </a:t>
            </a:r>
            <a:r>
              <a:rPr sz="1800" spc="-5" dirty="0">
                <a:latin typeface="Times New Roman"/>
                <a:cs typeface="Times New Roman"/>
              </a:rPr>
              <a:t>del medesimo </a:t>
            </a:r>
            <a:r>
              <a:rPr sz="1800" dirty="0">
                <a:latin typeface="Times New Roman"/>
                <a:cs typeface="Times New Roman"/>
              </a:rPr>
              <a:t> articolo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6, qualora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sia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stata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presentata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accolta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istanza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cautelare.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latin typeface="Times New Roman"/>
                <a:cs typeface="Times New Roman"/>
              </a:rPr>
              <a:t>Il rigetto </a:t>
            </a:r>
            <a:r>
              <a:rPr sz="1800" spc="-5" dirty="0">
                <a:latin typeface="Times New Roman"/>
                <a:cs typeface="Times New Roman"/>
              </a:rPr>
              <a:t>dell’istanza cautelare </a:t>
            </a:r>
            <a:r>
              <a:rPr sz="1800" dirty="0">
                <a:latin typeface="Times New Roman"/>
                <a:cs typeface="Times New Roman"/>
              </a:rPr>
              <a:t>non </a:t>
            </a:r>
            <a:r>
              <a:rPr sz="1800" spc="-5" dirty="0">
                <a:latin typeface="Times New Roman"/>
                <a:cs typeface="Times New Roman"/>
              </a:rPr>
              <a:t>costituisce </a:t>
            </a:r>
            <a:r>
              <a:rPr sz="1800" dirty="0">
                <a:latin typeface="Times New Roman"/>
                <a:cs typeface="Times New Roman"/>
              </a:rPr>
              <a:t>giustificazione per la </a:t>
            </a:r>
            <a:r>
              <a:rPr sz="1800" spc="-5" dirty="0">
                <a:latin typeface="Times New Roman"/>
                <a:cs typeface="Times New Roman"/>
              </a:rPr>
              <a:t>mancata </a:t>
            </a:r>
            <a:r>
              <a:rPr sz="1800" dirty="0">
                <a:latin typeface="Times New Roman"/>
                <a:cs typeface="Times New Roman"/>
              </a:rPr>
              <a:t>stipula </a:t>
            </a:r>
            <a:r>
              <a:rPr sz="1800" spc="-5" dirty="0">
                <a:latin typeface="Times New Roman"/>
                <a:cs typeface="Times New Roman"/>
              </a:rPr>
              <a:t>del </a:t>
            </a:r>
            <a:r>
              <a:rPr sz="1800" dirty="0">
                <a:latin typeface="Times New Roman"/>
                <a:cs typeface="Times New Roman"/>
              </a:rPr>
              <a:t> contratto.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consegue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che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l’Amministrazione,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nell’ipotesi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cui</a:t>
            </a:r>
            <a:r>
              <a:rPr sz="1800" dirty="0">
                <a:latin typeface="Times New Roman"/>
                <a:cs typeface="Times New Roman"/>
              </a:rPr>
              <a:t> il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Giudice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respinga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l’istanza cautelare </a:t>
            </a:r>
            <a:r>
              <a:rPr sz="1800" dirty="0">
                <a:latin typeface="Times New Roman"/>
                <a:cs typeface="Times New Roman"/>
              </a:rPr>
              <a:t>ovvero </a:t>
            </a:r>
            <a:r>
              <a:rPr sz="1800" spc="-5" dirty="0">
                <a:latin typeface="Times New Roman"/>
                <a:cs typeface="Times New Roman"/>
              </a:rPr>
              <a:t>il ricorrente </a:t>
            </a:r>
            <a:r>
              <a:rPr sz="1800" dirty="0">
                <a:latin typeface="Times New Roman"/>
                <a:cs typeface="Times New Roman"/>
              </a:rPr>
              <a:t>rinunci </a:t>
            </a:r>
            <a:r>
              <a:rPr sz="1800" spc="-5" dirty="0">
                <a:latin typeface="Times New Roman"/>
                <a:cs typeface="Times New Roman"/>
              </a:rPr>
              <a:t>alla </a:t>
            </a:r>
            <a:r>
              <a:rPr sz="1800" dirty="0">
                <a:latin typeface="Times New Roman"/>
                <a:cs typeface="Times New Roman"/>
              </a:rPr>
              <a:t>medesima al </a:t>
            </a:r>
            <a:r>
              <a:rPr sz="1800" spc="-5" dirty="0">
                <a:latin typeface="Times New Roman"/>
                <a:cs typeface="Times New Roman"/>
              </a:rPr>
              <a:t>fine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ottenere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fissazione </a:t>
            </a:r>
            <a:r>
              <a:rPr sz="1800" dirty="0">
                <a:latin typeface="Times New Roman"/>
                <a:cs typeface="Times New Roman"/>
              </a:rPr>
              <a:t> dell’udienza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merito,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non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può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sospendere</a:t>
            </a:r>
            <a:r>
              <a:rPr sz="1800" spc="1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il</a:t>
            </a:r>
            <a:r>
              <a:rPr sz="1800" spc="1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procedimento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gara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attendere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l’esito</a:t>
            </a:r>
            <a:r>
              <a:rPr sz="1800" spc="1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6334" y="6494170"/>
            <a:ext cx="53066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giudizio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deve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procedere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fino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alla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stipula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contratto.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27211" y="6426809"/>
            <a:ext cx="18097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44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45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17242" y="457580"/>
            <a:ext cx="45078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LA</a:t>
            </a:r>
            <a:r>
              <a:rPr sz="2400" spc="-135" dirty="0"/>
              <a:t> </a:t>
            </a:r>
            <a:r>
              <a:rPr sz="2400" spc="-5" dirty="0"/>
              <a:t>S</a:t>
            </a:r>
            <a:r>
              <a:rPr sz="2400" spc="-15" dirty="0"/>
              <a:t>T</a:t>
            </a:r>
            <a:r>
              <a:rPr sz="2400" spc="-5" dirty="0"/>
              <a:t>IPU</a:t>
            </a:r>
            <a:r>
              <a:rPr sz="2400" spc="-15" dirty="0"/>
              <a:t>L</a:t>
            </a:r>
            <a:r>
              <a:rPr sz="2400" spc="-5" dirty="0"/>
              <a:t>A</a:t>
            </a:r>
            <a:r>
              <a:rPr sz="2400" spc="-105" dirty="0"/>
              <a:t> </a:t>
            </a:r>
            <a:r>
              <a:rPr sz="2400" spc="-5" dirty="0"/>
              <a:t>D</a:t>
            </a:r>
            <a:r>
              <a:rPr sz="2400" spc="-15" dirty="0"/>
              <a:t>E</a:t>
            </a:r>
            <a:r>
              <a:rPr sz="2400" dirty="0"/>
              <a:t>L</a:t>
            </a:r>
            <a:r>
              <a:rPr sz="2400" spc="-130" dirty="0"/>
              <a:t> </a:t>
            </a:r>
            <a:r>
              <a:rPr sz="2400" spc="-5" dirty="0"/>
              <a:t>CON</a:t>
            </a:r>
            <a:r>
              <a:rPr sz="2400" spc="-15" dirty="0"/>
              <a:t>T</a:t>
            </a:r>
            <a:r>
              <a:rPr sz="2400" spc="-5" dirty="0"/>
              <a:t>R</a:t>
            </a:r>
            <a:r>
              <a:rPr sz="2400" spc="-195" dirty="0"/>
              <a:t>A</a:t>
            </a:r>
            <a:r>
              <a:rPr sz="2400" dirty="0"/>
              <a:t>T</a:t>
            </a:r>
            <a:r>
              <a:rPr sz="2400" spc="-60" dirty="0"/>
              <a:t>T</a:t>
            </a:r>
            <a:r>
              <a:rPr sz="2400" dirty="0"/>
              <a:t>O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258267" y="1076959"/>
            <a:ext cx="8352790" cy="51479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5"/>
              </a:spcBef>
            </a:pP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Segue:</a:t>
            </a:r>
            <a:r>
              <a:rPr sz="2000" b="1" u="sng" spc="-4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Box</a:t>
            </a:r>
            <a:r>
              <a:rPr sz="2000" b="1" u="sng" spc="-3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Riepilogativo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9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</a:pPr>
            <a:r>
              <a:rPr sz="2000" dirty="0">
                <a:latin typeface="Times New Roman"/>
                <a:cs typeface="Times New Roman"/>
              </a:rPr>
              <a:t>In </a:t>
            </a:r>
            <a:r>
              <a:rPr sz="2000" spc="-5" dirty="0">
                <a:latin typeface="Times New Roman"/>
                <a:cs typeface="Times New Roman"/>
              </a:rPr>
              <a:t>caso </a:t>
            </a:r>
            <a:r>
              <a:rPr sz="2000" dirty="0">
                <a:latin typeface="Times New Roman"/>
                <a:cs typeface="Times New Roman"/>
              </a:rPr>
              <a:t>di </a:t>
            </a:r>
            <a:r>
              <a:rPr sz="2000" spc="-5" dirty="0">
                <a:latin typeface="Times New Roman"/>
                <a:cs typeface="Times New Roman"/>
              </a:rPr>
              <a:t>stipula </a:t>
            </a:r>
            <a:r>
              <a:rPr sz="2000" spc="-10" dirty="0">
                <a:latin typeface="Times New Roman"/>
                <a:cs typeface="Times New Roman"/>
              </a:rPr>
              <a:t>in </a:t>
            </a:r>
            <a:r>
              <a:rPr sz="2000" spc="-5" dirty="0">
                <a:latin typeface="Times New Roman"/>
                <a:cs typeface="Times New Roman"/>
              </a:rPr>
              <a:t>pendenza </a:t>
            </a:r>
            <a:r>
              <a:rPr sz="2000" dirty="0">
                <a:latin typeface="Times New Roman"/>
                <a:cs typeface="Times New Roman"/>
              </a:rPr>
              <a:t>di </a:t>
            </a:r>
            <a:r>
              <a:rPr sz="2000" spc="-5" dirty="0">
                <a:latin typeface="Times New Roman"/>
                <a:cs typeface="Times New Roman"/>
              </a:rPr>
              <a:t>ricorso, </a:t>
            </a:r>
            <a:r>
              <a:rPr sz="2000" dirty="0">
                <a:latin typeface="Times New Roman"/>
                <a:cs typeface="Times New Roman"/>
              </a:rPr>
              <a:t>dovrà </a:t>
            </a:r>
            <a:r>
              <a:rPr sz="2000" spc="-5" dirty="0">
                <a:latin typeface="Times New Roman"/>
                <a:cs typeface="Times New Roman"/>
              </a:rPr>
              <a:t>essere inserita </a:t>
            </a:r>
            <a:r>
              <a:rPr sz="2000" dirty="0">
                <a:latin typeface="Times New Roman"/>
                <a:cs typeface="Times New Roman"/>
              </a:rPr>
              <a:t>nel </a:t>
            </a:r>
            <a:r>
              <a:rPr sz="2000" spc="-5" dirty="0">
                <a:latin typeface="Times New Roman"/>
                <a:cs typeface="Times New Roman"/>
              </a:rPr>
              <a:t>contratto </a:t>
            </a:r>
            <a:r>
              <a:rPr sz="2000" dirty="0">
                <a:latin typeface="Times New Roman"/>
                <a:cs typeface="Times New Roman"/>
              </a:rPr>
              <a:t>una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clausola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risolutiva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espressa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per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l’ipotesi</a:t>
            </a:r>
            <a:r>
              <a:rPr sz="2000" dirty="0">
                <a:latin typeface="Times New Roman"/>
                <a:cs typeface="Times New Roman"/>
              </a:rPr>
              <a:t> di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esito</a:t>
            </a:r>
            <a:r>
              <a:rPr sz="2000" spc="-5" dirty="0">
                <a:latin typeface="Times New Roman"/>
                <a:cs typeface="Times New Roman"/>
              </a:rPr>
              <a:t> sfavorevole</a:t>
            </a:r>
            <a:r>
              <a:rPr sz="2000" dirty="0">
                <a:latin typeface="Times New Roman"/>
                <a:cs typeface="Times New Roman"/>
              </a:rPr>
              <a:t> del</a:t>
            </a:r>
            <a:r>
              <a:rPr sz="2000" spc="5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ricorso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medesimo.</a:t>
            </a:r>
            <a:r>
              <a:rPr sz="2000" dirty="0">
                <a:latin typeface="Times New Roman"/>
                <a:cs typeface="Times New Roman"/>
              </a:rPr>
              <a:t> Occorrerà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definire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tale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clausola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in</a:t>
            </a:r>
            <a:r>
              <a:rPr sz="2000" spc="-5" dirty="0">
                <a:latin typeface="Times New Roman"/>
                <a:cs typeface="Times New Roman"/>
              </a:rPr>
              <a:t> riferimento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al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tipo</a:t>
            </a:r>
            <a:r>
              <a:rPr sz="2000" spc="484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di 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provvedimento impugnato, disciplinando anche le conseguenze economiche </a:t>
            </a:r>
            <a:r>
              <a:rPr sz="2000" dirty="0">
                <a:latin typeface="Times New Roman"/>
                <a:cs typeface="Times New Roman"/>
              </a:rPr>
              <a:t>della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eventuale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risoluzione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del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contratto.</a:t>
            </a:r>
            <a:endParaRPr sz="20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84"/>
              </a:spcBef>
            </a:pPr>
            <a:r>
              <a:rPr sz="2000" spc="-5" dirty="0">
                <a:latin typeface="Times New Roman"/>
                <a:cs typeface="Times New Roman"/>
              </a:rPr>
              <a:t>La norma in </a:t>
            </a:r>
            <a:r>
              <a:rPr sz="2000" spc="-10" dirty="0">
                <a:latin typeface="Times New Roman"/>
                <a:cs typeface="Times New Roman"/>
              </a:rPr>
              <a:t>esame </a:t>
            </a:r>
            <a:r>
              <a:rPr sz="2000" dirty="0">
                <a:latin typeface="Times New Roman"/>
                <a:cs typeface="Times New Roman"/>
              </a:rPr>
              <a:t>prevede </a:t>
            </a:r>
            <a:r>
              <a:rPr sz="2000" spc="-5" dirty="0">
                <a:latin typeface="Times New Roman"/>
                <a:cs typeface="Times New Roman"/>
              </a:rPr>
              <a:t>che la stazione appaltante </a:t>
            </a:r>
            <a:r>
              <a:rPr sz="2000" dirty="0">
                <a:latin typeface="Times New Roman"/>
                <a:cs typeface="Times New Roman"/>
              </a:rPr>
              <a:t>possa </a:t>
            </a:r>
            <a:r>
              <a:rPr sz="2000" spc="-5" dirty="0">
                <a:latin typeface="Times New Roman"/>
                <a:cs typeface="Times New Roman"/>
              </a:rPr>
              <a:t>stipulare </a:t>
            </a:r>
            <a:r>
              <a:rPr sz="2000" dirty="0">
                <a:latin typeface="Times New Roman"/>
                <a:cs typeface="Times New Roman"/>
              </a:rPr>
              <a:t>un </a:t>
            </a:r>
            <a:r>
              <a:rPr sz="2000" spc="-5" dirty="0">
                <a:latin typeface="Times New Roman"/>
                <a:cs typeface="Times New Roman"/>
              </a:rPr>
              <a:t>contratto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 </a:t>
            </a:r>
            <a:r>
              <a:rPr sz="2000" spc="-5" dirty="0">
                <a:latin typeface="Times New Roman"/>
                <a:cs typeface="Times New Roman"/>
              </a:rPr>
              <a:t>assicurazione specifico per la responsabilità civile derivante </a:t>
            </a:r>
            <a:r>
              <a:rPr sz="2000" dirty="0">
                <a:latin typeface="Times New Roman"/>
                <a:cs typeface="Times New Roman"/>
              </a:rPr>
              <a:t>dalla </a:t>
            </a:r>
            <a:r>
              <a:rPr sz="2000" spc="-5" dirty="0">
                <a:latin typeface="Times New Roman"/>
                <a:cs typeface="Times New Roman"/>
              </a:rPr>
              <a:t>stipulazione </a:t>
            </a:r>
            <a:r>
              <a:rPr sz="2000" dirty="0">
                <a:latin typeface="Times New Roman"/>
                <a:cs typeface="Times New Roman"/>
              </a:rPr>
              <a:t> del </a:t>
            </a:r>
            <a:r>
              <a:rPr sz="2000" spc="-5" dirty="0">
                <a:latin typeface="Times New Roman"/>
                <a:cs typeface="Times New Roman"/>
              </a:rPr>
              <a:t>contratto ovvero </a:t>
            </a:r>
            <a:r>
              <a:rPr sz="2000" dirty="0">
                <a:latin typeface="Times New Roman"/>
                <a:cs typeface="Times New Roman"/>
              </a:rPr>
              <a:t>dalla </a:t>
            </a:r>
            <a:r>
              <a:rPr sz="2000" spc="-5" dirty="0">
                <a:latin typeface="Times New Roman"/>
                <a:cs typeface="Times New Roman"/>
              </a:rPr>
              <a:t>decisione </a:t>
            </a:r>
            <a:r>
              <a:rPr sz="2000" dirty="0">
                <a:latin typeface="Times New Roman"/>
                <a:cs typeface="Times New Roman"/>
              </a:rPr>
              <a:t>di </a:t>
            </a:r>
            <a:r>
              <a:rPr sz="2000" spc="-5" dirty="0">
                <a:latin typeface="Times New Roman"/>
                <a:cs typeface="Times New Roman"/>
              </a:rPr>
              <a:t>sospendere </a:t>
            </a:r>
            <a:r>
              <a:rPr sz="2000" dirty="0">
                <a:latin typeface="Times New Roman"/>
                <a:cs typeface="Times New Roman"/>
              </a:rPr>
              <a:t>o </a:t>
            </a:r>
            <a:r>
              <a:rPr sz="2000" spc="-5" dirty="0">
                <a:latin typeface="Times New Roman"/>
                <a:cs typeface="Times New Roman"/>
              </a:rPr>
              <a:t>proseguire l’esecuzione del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medesimo.</a:t>
            </a:r>
            <a:endParaRPr sz="20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latin typeface="Times New Roman"/>
                <a:cs typeface="Times New Roman"/>
              </a:rPr>
              <a:t>Nel </a:t>
            </a:r>
            <a:r>
              <a:rPr sz="2000" spc="-5" dirty="0">
                <a:latin typeface="Times New Roman"/>
                <a:cs typeface="Times New Roman"/>
              </a:rPr>
              <a:t>caso </a:t>
            </a:r>
            <a:r>
              <a:rPr sz="2000" spc="-10" dirty="0">
                <a:latin typeface="Times New Roman"/>
                <a:cs typeface="Times New Roman"/>
              </a:rPr>
              <a:t>in </a:t>
            </a:r>
            <a:r>
              <a:rPr sz="2000" dirty="0">
                <a:latin typeface="Times New Roman"/>
                <a:cs typeface="Times New Roman"/>
              </a:rPr>
              <a:t>cui </a:t>
            </a:r>
            <a:r>
              <a:rPr sz="2000" spc="-5" dirty="0">
                <a:latin typeface="Times New Roman"/>
                <a:cs typeface="Times New Roman"/>
              </a:rPr>
              <a:t>la mancata stipula </a:t>
            </a:r>
            <a:r>
              <a:rPr sz="2000" dirty="0">
                <a:latin typeface="Times New Roman"/>
                <a:cs typeface="Times New Roman"/>
              </a:rPr>
              <a:t>del </a:t>
            </a:r>
            <a:r>
              <a:rPr sz="2000" spc="-5" dirty="0">
                <a:latin typeface="Times New Roman"/>
                <a:cs typeface="Times New Roman"/>
              </a:rPr>
              <a:t>contratto </a:t>
            </a:r>
            <a:r>
              <a:rPr sz="2000" dirty="0">
                <a:latin typeface="Times New Roman"/>
                <a:cs typeface="Times New Roman"/>
              </a:rPr>
              <a:t>o </a:t>
            </a:r>
            <a:r>
              <a:rPr sz="2000" spc="-5" dirty="0">
                <a:latin typeface="Times New Roman"/>
                <a:cs typeface="Times New Roman"/>
              </a:rPr>
              <a:t>il tardivo avvio dell’esecuzione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siano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imputabili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all’operatore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economico,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costituendo</a:t>
            </a:r>
            <a:r>
              <a:rPr sz="2000" dirty="0">
                <a:latin typeface="Times New Roman"/>
                <a:cs typeface="Times New Roman"/>
              </a:rPr>
              <a:t> gli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stessi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causa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di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esclusione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dalla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procedura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(mancata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stipula)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risoluzione</a:t>
            </a:r>
            <a:r>
              <a:rPr sz="2000" dirty="0">
                <a:latin typeface="Times New Roman"/>
                <a:cs typeface="Times New Roman"/>
              </a:rPr>
              <a:t> di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diritto</a:t>
            </a:r>
            <a:r>
              <a:rPr sz="2000" spc="49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del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contratto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per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inadempimento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(tardivo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avvio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dell’esecuzione)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stazione </a:t>
            </a:r>
            <a:r>
              <a:rPr sz="2000" dirty="0">
                <a:latin typeface="Times New Roman"/>
                <a:cs typeface="Times New Roman"/>
              </a:rPr>
              <a:t> appaltante.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46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51329" y="529285"/>
            <a:ext cx="450850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LA</a:t>
            </a:r>
            <a:r>
              <a:rPr sz="2400" spc="-135" dirty="0"/>
              <a:t> </a:t>
            </a:r>
            <a:r>
              <a:rPr sz="2400" dirty="0"/>
              <a:t>S</a:t>
            </a:r>
            <a:r>
              <a:rPr sz="2400" spc="-10" dirty="0"/>
              <a:t>T</a:t>
            </a:r>
            <a:r>
              <a:rPr sz="2400" dirty="0"/>
              <a:t>IP</a:t>
            </a:r>
            <a:r>
              <a:rPr sz="2400" spc="-10" dirty="0"/>
              <a:t>U</a:t>
            </a:r>
            <a:r>
              <a:rPr sz="2400" dirty="0"/>
              <a:t>LA</a:t>
            </a:r>
            <a:r>
              <a:rPr sz="2400" spc="-110" dirty="0"/>
              <a:t> </a:t>
            </a:r>
            <a:r>
              <a:rPr sz="2400" dirty="0"/>
              <a:t>D</a:t>
            </a:r>
            <a:r>
              <a:rPr sz="2400" spc="-15" dirty="0"/>
              <a:t>E</a:t>
            </a:r>
            <a:r>
              <a:rPr sz="2400" dirty="0"/>
              <a:t>L</a:t>
            </a:r>
            <a:r>
              <a:rPr sz="2400" spc="-130" dirty="0"/>
              <a:t> </a:t>
            </a:r>
            <a:r>
              <a:rPr sz="2400" dirty="0"/>
              <a:t>CO</a:t>
            </a:r>
            <a:r>
              <a:rPr sz="2400" spc="-10" dirty="0"/>
              <a:t>N</a:t>
            </a:r>
            <a:r>
              <a:rPr sz="2400" dirty="0"/>
              <a:t>T</a:t>
            </a:r>
            <a:r>
              <a:rPr sz="2400" spc="-15" dirty="0"/>
              <a:t>R</a:t>
            </a:r>
            <a:r>
              <a:rPr sz="2400" spc="-190" dirty="0"/>
              <a:t>A</a:t>
            </a:r>
            <a:r>
              <a:rPr sz="2400" dirty="0"/>
              <a:t>T</a:t>
            </a:r>
            <a:r>
              <a:rPr sz="2400" spc="-65" dirty="0"/>
              <a:t>T</a:t>
            </a:r>
            <a:r>
              <a:rPr sz="2400" dirty="0"/>
              <a:t>O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330200" y="1436573"/>
            <a:ext cx="8485505" cy="50266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2000" i="1" spc="-5" dirty="0">
                <a:latin typeface="Times New Roman"/>
                <a:cs typeface="Times New Roman"/>
              </a:rPr>
              <a:t>Art.32,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comma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0" dirty="0">
                <a:latin typeface="Times New Roman"/>
                <a:cs typeface="Times New Roman"/>
              </a:rPr>
              <a:t>11,</a:t>
            </a:r>
            <a:r>
              <a:rPr sz="2000" i="1" spc="-45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del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d.lgs.</a:t>
            </a:r>
            <a:r>
              <a:rPr sz="2000" i="1" dirty="0">
                <a:latin typeface="Times New Roman"/>
                <a:cs typeface="Times New Roman"/>
              </a:rPr>
              <a:t> n.</a:t>
            </a:r>
            <a:r>
              <a:rPr sz="2000" i="1" spc="5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50/2016:</a:t>
            </a:r>
            <a:r>
              <a:rPr sz="2000" i="1" dirty="0">
                <a:latin typeface="Times New Roman"/>
                <a:cs typeface="Times New Roman"/>
              </a:rPr>
              <a:t> “</a:t>
            </a:r>
            <a:r>
              <a:rPr sz="2000" i="1" spc="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Se</a:t>
            </a:r>
            <a:r>
              <a:rPr sz="2000" i="1" spc="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è</a:t>
            </a:r>
            <a:r>
              <a:rPr sz="2000" i="1" spc="5" dirty="0">
                <a:latin typeface="Times New Roman"/>
                <a:cs typeface="Times New Roman"/>
              </a:rPr>
              <a:t> </a:t>
            </a:r>
            <a:r>
              <a:rPr sz="2000" i="1" spc="-10" dirty="0">
                <a:latin typeface="Times New Roman"/>
                <a:cs typeface="Times New Roman"/>
              </a:rPr>
              <a:t>proposto</a:t>
            </a:r>
            <a:r>
              <a:rPr sz="2000" i="1" spc="-5" dirty="0">
                <a:latin typeface="Times New Roman"/>
                <a:cs typeface="Times New Roman"/>
              </a:rPr>
              <a:t> ricorso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avverso 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l'aggiudicazione con contestuale </a:t>
            </a:r>
            <a:r>
              <a:rPr sz="2000" i="1" dirty="0">
                <a:latin typeface="Times New Roman"/>
                <a:cs typeface="Times New Roman"/>
              </a:rPr>
              <a:t>domanda </a:t>
            </a:r>
            <a:r>
              <a:rPr sz="2000" i="1" spc="-10" dirty="0">
                <a:latin typeface="Times New Roman"/>
                <a:cs typeface="Times New Roman"/>
              </a:rPr>
              <a:t>cautelare, </a:t>
            </a:r>
            <a:r>
              <a:rPr sz="2000" i="1" spc="-5" dirty="0">
                <a:latin typeface="Times New Roman"/>
                <a:cs typeface="Times New Roman"/>
              </a:rPr>
              <a:t>il contratto non </a:t>
            </a:r>
            <a:r>
              <a:rPr sz="2000" i="1" dirty="0">
                <a:latin typeface="Times New Roman"/>
                <a:cs typeface="Times New Roman"/>
              </a:rPr>
              <a:t>può </a:t>
            </a:r>
            <a:r>
              <a:rPr sz="2000" i="1" spc="-20" dirty="0">
                <a:latin typeface="Times New Roman"/>
                <a:cs typeface="Times New Roman"/>
              </a:rPr>
              <a:t>essere </a:t>
            </a:r>
            <a:r>
              <a:rPr sz="2000" i="1" spc="-15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stipulato,</a:t>
            </a:r>
            <a:r>
              <a:rPr sz="2000" i="1" dirty="0">
                <a:latin typeface="Times New Roman"/>
                <a:cs typeface="Times New Roman"/>
              </a:rPr>
              <a:t> dal</a:t>
            </a:r>
            <a:r>
              <a:rPr sz="2000" i="1" spc="5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momento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della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notificazione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dell'istanza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10" dirty="0">
                <a:latin typeface="Times New Roman"/>
                <a:cs typeface="Times New Roman"/>
              </a:rPr>
              <a:t>cautelare</a:t>
            </a:r>
            <a:r>
              <a:rPr sz="2000" i="1" spc="-5" dirty="0">
                <a:latin typeface="Times New Roman"/>
                <a:cs typeface="Times New Roman"/>
              </a:rPr>
              <a:t> </a:t>
            </a:r>
            <a:r>
              <a:rPr sz="2000" i="1" spc="-10" dirty="0">
                <a:latin typeface="Times New Roman"/>
                <a:cs typeface="Times New Roman"/>
              </a:rPr>
              <a:t>alla</a:t>
            </a:r>
            <a:r>
              <a:rPr sz="2000" i="1" spc="-5" dirty="0">
                <a:latin typeface="Times New Roman"/>
                <a:cs typeface="Times New Roman"/>
              </a:rPr>
              <a:t> stazione 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appaltante </a:t>
            </a:r>
            <a:r>
              <a:rPr sz="2000" i="1" dirty="0">
                <a:latin typeface="Times New Roman"/>
                <a:cs typeface="Times New Roman"/>
              </a:rPr>
              <a:t>e </a:t>
            </a:r>
            <a:r>
              <a:rPr sz="2000" i="1" spc="-5" dirty="0">
                <a:latin typeface="Times New Roman"/>
                <a:cs typeface="Times New Roman"/>
              </a:rPr>
              <a:t>per </a:t>
            </a:r>
            <a:r>
              <a:rPr sz="2000" i="1" dirty="0">
                <a:latin typeface="Times New Roman"/>
                <a:cs typeface="Times New Roman"/>
              </a:rPr>
              <a:t>i </a:t>
            </a:r>
            <a:r>
              <a:rPr sz="2000" i="1" spc="-5" dirty="0">
                <a:latin typeface="Times New Roman"/>
                <a:cs typeface="Times New Roman"/>
              </a:rPr>
              <a:t>successivi </a:t>
            </a:r>
            <a:r>
              <a:rPr sz="2000" i="1" dirty="0">
                <a:latin typeface="Times New Roman"/>
                <a:cs typeface="Times New Roman"/>
              </a:rPr>
              <a:t>venti </a:t>
            </a:r>
            <a:r>
              <a:rPr sz="2000" i="1" spc="-5" dirty="0">
                <a:latin typeface="Times New Roman"/>
                <a:cs typeface="Times New Roman"/>
              </a:rPr>
              <a:t>giorni, </a:t>
            </a:r>
            <a:r>
              <a:rPr sz="2000" i="1" dirty="0">
                <a:latin typeface="Times New Roman"/>
                <a:cs typeface="Times New Roman"/>
              </a:rPr>
              <a:t>a </a:t>
            </a:r>
            <a:r>
              <a:rPr sz="2000" i="1" spc="-5" dirty="0">
                <a:latin typeface="Times New Roman"/>
                <a:cs typeface="Times New Roman"/>
              </a:rPr>
              <a:t>condizione </a:t>
            </a:r>
            <a:r>
              <a:rPr sz="2000" i="1" dirty="0">
                <a:latin typeface="Times New Roman"/>
                <a:cs typeface="Times New Roman"/>
              </a:rPr>
              <a:t>che </a:t>
            </a:r>
            <a:r>
              <a:rPr sz="2000" i="1" spc="-20" dirty="0">
                <a:latin typeface="Times New Roman"/>
                <a:cs typeface="Times New Roman"/>
              </a:rPr>
              <a:t>entro</a:t>
            </a:r>
            <a:r>
              <a:rPr sz="2000" i="1" spc="-15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tale termine 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intervenga almeno il </a:t>
            </a:r>
            <a:r>
              <a:rPr sz="2000" i="1" spc="-10" dirty="0">
                <a:latin typeface="Times New Roman"/>
                <a:cs typeface="Times New Roman"/>
              </a:rPr>
              <a:t>provvedimento </a:t>
            </a:r>
            <a:r>
              <a:rPr sz="2000" i="1" spc="-15" dirty="0">
                <a:latin typeface="Times New Roman"/>
                <a:cs typeface="Times New Roman"/>
              </a:rPr>
              <a:t>cautelare </a:t>
            </a:r>
            <a:r>
              <a:rPr sz="2000" i="1" spc="-5" dirty="0">
                <a:latin typeface="Times New Roman"/>
                <a:cs typeface="Times New Roman"/>
              </a:rPr>
              <a:t>di primo grado </a:t>
            </a:r>
            <a:r>
              <a:rPr sz="2000" i="1" dirty="0">
                <a:latin typeface="Times New Roman"/>
                <a:cs typeface="Times New Roman"/>
              </a:rPr>
              <a:t>o </a:t>
            </a:r>
            <a:r>
              <a:rPr sz="2000" i="1" spc="-10" dirty="0">
                <a:latin typeface="Times New Roman"/>
                <a:cs typeface="Times New Roman"/>
              </a:rPr>
              <a:t>la </a:t>
            </a:r>
            <a:r>
              <a:rPr sz="2000" i="1" spc="-5" dirty="0">
                <a:latin typeface="Times New Roman"/>
                <a:cs typeface="Times New Roman"/>
              </a:rPr>
              <a:t>pubblicazione </a:t>
            </a:r>
            <a:r>
              <a:rPr sz="2000" i="1" dirty="0">
                <a:latin typeface="Times New Roman"/>
                <a:cs typeface="Times New Roman"/>
              </a:rPr>
              <a:t> del</a:t>
            </a:r>
            <a:r>
              <a:rPr sz="2000" i="1" spc="5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dispositivo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della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sentenza</a:t>
            </a:r>
            <a:r>
              <a:rPr sz="2000" i="1" dirty="0">
                <a:latin typeface="Times New Roman"/>
                <a:cs typeface="Times New Roman"/>
              </a:rPr>
              <a:t> di </a:t>
            </a:r>
            <a:r>
              <a:rPr sz="2000" i="1" spc="-5" dirty="0">
                <a:latin typeface="Times New Roman"/>
                <a:cs typeface="Times New Roman"/>
              </a:rPr>
              <a:t>primo</a:t>
            </a:r>
            <a:r>
              <a:rPr sz="2000" i="1" dirty="0">
                <a:latin typeface="Times New Roman"/>
                <a:cs typeface="Times New Roman"/>
              </a:rPr>
              <a:t> grado</a:t>
            </a:r>
            <a:r>
              <a:rPr sz="2000" i="1" spc="5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in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caso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di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decisione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del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merito </a:t>
            </a:r>
            <a:r>
              <a:rPr sz="2000" i="1" spc="-484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all'udienza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15" dirty="0">
                <a:latin typeface="Times New Roman"/>
                <a:cs typeface="Times New Roman"/>
              </a:rPr>
              <a:t>cautelare</a:t>
            </a:r>
            <a:r>
              <a:rPr sz="2000" i="1" spc="-10" dirty="0">
                <a:latin typeface="Times New Roman"/>
                <a:cs typeface="Times New Roman"/>
              </a:rPr>
              <a:t> </a:t>
            </a:r>
            <a:r>
              <a:rPr sz="2000" i="1" spc="-15" dirty="0">
                <a:latin typeface="Times New Roman"/>
                <a:cs typeface="Times New Roman"/>
              </a:rPr>
              <a:t>ovvero</a:t>
            </a:r>
            <a:r>
              <a:rPr sz="2000" i="1" spc="-10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fino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alla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10" dirty="0">
                <a:latin typeface="Times New Roman"/>
                <a:cs typeface="Times New Roman"/>
              </a:rPr>
              <a:t>pronuncia</a:t>
            </a:r>
            <a:r>
              <a:rPr sz="2000" i="1" spc="-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di</a:t>
            </a:r>
            <a:r>
              <a:rPr sz="2000" i="1" spc="5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detti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10" dirty="0">
                <a:latin typeface="Times New Roman"/>
                <a:cs typeface="Times New Roman"/>
              </a:rPr>
              <a:t>provvedimenti</a:t>
            </a:r>
            <a:r>
              <a:rPr sz="2000" i="1" spc="-5" dirty="0">
                <a:latin typeface="Times New Roman"/>
                <a:cs typeface="Times New Roman"/>
              </a:rPr>
              <a:t> </a:t>
            </a:r>
            <a:r>
              <a:rPr sz="2000" i="1" spc="-15" dirty="0">
                <a:latin typeface="Times New Roman"/>
                <a:cs typeface="Times New Roman"/>
              </a:rPr>
              <a:t>se </a:t>
            </a:r>
            <a:r>
              <a:rPr sz="2000" i="1" spc="-1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successiva.</a:t>
            </a:r>
            <a:endParaRPr sz="20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89"/>
              </a:spcBef>
            </a:pPr>
            <a:r>
              <a:rPr sz="2000" i="1" spc="-5" dirty="0">
                <a:latin typeface="Times New Roman"/>
                <a:cs typeface="Times New Roman"/>
              </a:rPr>
              <a:t>L'effetto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sospensivo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10" dirty="0">
                <a:latin typeface="Times New Roman"/>
                <a:cs typeface="Times New Roman"/>
              </a:rPr>
              <a:t>sulla</a:t>
            </a:r>
            <a:r>
              <a:rPr sz="2000" i="1" spc="-5" dirty="0">
                <a:latin typeface="Times New Roman"/>
                <a:cs typeface="Times New Roman"/>
              </a:rPr>
              <a:t> stipula</a:t>
            </a:r>
            <a:r>
              <a:rPr sz="2000" i="1" dirty="0">
                <a:latin typeface="Times New Roman"/>
                <a:cs typeface="Times New Roman"/>
              </a:rPr>
              <a:t> del</a:t>
            </a:r>
            <a:r>
              <a:rPr sz="2000" i="1" spc="5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contratto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cessa</a:t>
            </a:r>
            <a:r>
              <a:rPr sz="2000" i="1" dirty="0">
                <a:latin typeface="Times New Roman"/>
                <a:cs typeface="Times New Roman"/>
              </a:rPr>
              <a:t> quando, </a:t>
            </a:r>
            <a:r>
              <a:rPr sz="2000" i="1" spc="-5" dirty="0">
                <a:latin typeface="Times New Roman"/>
                <a:cs typeface="Times New Roman"/>
              </a:rPr>
              <a:t>in</a:t>
            </a:r>
            <a:r>
              <a:rPr sz="2000" i="1" spc="49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sede di</a:t>
            </a:r>
            <a:r>
              <a:rPr sz="2000" i="1" spc="50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esame </a:t>
            </a:r>
            <a:r>
              <a:rPr sz="2000" i="1" spc="-484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della </a:t>
            </a:r>
            <a:r>
              <a:rPr sz="2000" i="1" dirty="0">
                <a:latin typeface="Times New Roman"/>
                <a:cs typeface="Times New Roman"/>
              </a:rPr>
              <a:t>domanda </a:t>
            </a:r>
            <a:r>
              <a:rPr sz="2000" i="1" spc="-10" dirty="0">
                <a:latin typeface="Times New Roman"/>
                <a:cs typeface="Times New Roman"/>
              </a:rPr>
              <a:t>cautelare, </a:t>
            </a:r>
            <a:r>
              <a:rPr sz="2000" i="1" spc="-5" dirty="0">
                <a:latin typeface="Times New Roman"/>
                <a:cs typeface="Times New Roman"/>
              </a:rPr>
              <a:t>il giudice </a:t>
            </a:r>
            <a:r>
              <a:rPr sz="2000" i="1" spc="-10" dirty="0">
                <a:latin typeface="Times New Roman"/>
                <a:cs typeface="Times New Roman"/>
              </a:rPr>
              <a:t>si </a:t>
            </a:r>
            <a:r>
              <a:rPr sz="2000" i="1" spc="-5" dirty="0">
                <a:latin typeface="Times New Roman"/>
                <a:cs typeface="Times New Roman"/>
              </a:rPr>
              <a:t>dichiara incompetente </a:t>
            </a:r>
            <a:r>
              <a:rPr sz="2000" i="1" dirty="0">
                <a:latin typeface="Times New Roman"/>
                <a:cs typeface="Times New Roman"/>
              </a:rPr>
              <a:t>ai </a:t>
            </a:r>
            <a:r>
              <a:rPr sz="2000" i="1" spc="-5" dirty="0">
                <a:latin typeface="Times New Roman"/>
                <a:cs typeface="Times New Roman"/>
              </a:rPr>
              <a:t>sensi dell'articolo </a:t>
            </a:r>
            <a:r>
              <a:rPr sz="2000" i="1" dirty="0">
                <a:latin typeface="Times New Roman"/>
                <a:cs typeface="Times New Roman"/>
              </a:rPr>
              <a:t> 15,</a:t>
            </a:r>
            <a:r>
              <a:rPr sz="2000" i="1" spc="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comma</a:t>
            </a:r>
            <a:r>
              <a:rPr sz="2000" i="1" spc="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4,</a:t>
            </a:r>
            <a:r>
              <a:rPr sz="2000" i="1" spc="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del</a:t>
            </a:r>
            <a:r>
              <a:rPr sz="2000" i="1" spc="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codice</a:t>
            </a:r>
            <a:r>
              <a:rPr sz="2000" i="1" spc="5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del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15" dirty="0">
                <a:latin typeface="Times New Roman"/>
                <a:cs typeface="Times New Roman"/>
              </a:rPr>
              <a:t>processo</a:t>
            </a:r>
            <a:r>
              <a:rPr sz="2000" i="1" spc="-10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amministrativo</a:t>
            </a:r>
            <a:r>
              <a:rPr sz="2000" i="1" dirty="0">
                <a:latin typeface="Times New Roman"/>
                <a:cs typeface="Times New Roman"/>
              </a:rPr>
              <a:t> di</a:t>
            </a:r>
            <a:r>
              <a:rPr sz="2000" i="1" spc="5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cui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all'Allegato</a:t>
            </a:r>
            <a:r>
              <a:rPr sz="2000" i="1" dirty="0">
                <a:latin typeface="Times New Roman"/>
                <a:cs typeface="Times New Roman"/>
              </a:rPr>
              <a:t> I</a:t>
            </a:r>
            <a:r>
              <a:rPr sz="2000" i="1" spc="500" dirty="0">
                <a:latin typeface="Times New Roman"/>
                <a:cs typeface="Times New Roman"/>
              </a:rPr>
              <a:t> </a:t>
            </a:r>
            <a:r>
              <a:rPr sz="2000" i="1" spc="-10" dirty="0">
                <a:latin typeface="Times New Roman"/>
                <a:cs typeface="Times New Roman"/>
              </a:rPr>
              <a:t>al </a:t>
            </a:r>
            <a:r>
              <a:rPr sz="2000" i="1" spc="-484" dirty="0">
                <a:latin typeface="Times New Roman"/>
                <a:cs typeface="Times New Roman"/>
              </a:rPr>
              <a:t> </a:t>
            </a:r>
            <a:r>
              <a:rPr sz="2000" i="1" spc="-15" dirty="0">
                <a:latin typeface="Times New Roman"/>
                <a:cs typeface="Times New Roman"/>
              </a:rPr>
              <a:t>decreto</a:t>
            </a:r>
            <a:r>
              <a:rPr sz="2000" i="1" spc="-10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legislativo</a:t>
            </a:r>
            <a:r>
              <a:rPr sz="2000" i="1" dirty="0">
                <a:latin typeface="Times New Roman"/>
                <a:cs typeface="Times New Roman"/>
              </a:rPr>
              <a:t> 2</a:t>
            </a:r>
            <a:r>
              <a:rPr sz="2000" i="1" spc="5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luglio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2010,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n.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104,</a:t>
            </a:r>
            <a:r>
              <a:rPr sz="2000" i="1" dirty="0">
                <a:latin typeface="Times New Roman"/>
                <a:cs typeface="Times New Roman"/>
              </a:rPr>
              <a:t> o</a:t>
            </a:r>
            <a:r>
              <a:rPr sz="2000" i="1" spc="5" dirty="0">
                <a:latin typeface="Times New Roman"/>
                <a:cs typeface="Times New Roman"/>
              </a:rPr>
              <a:t> </a:t>
            </a:r>
            <a:r>
              <a:rPr sz="2000" i="1" spc="-10" dirty="0">
                <a:latin typeface="Times New Roman"/>
                <a:cs typeface="Times New Roman"/>
              </a:rPr>
              <a:t>fissa</a:t>
            </a:r>
            <a:r>
              <a:rPr sz="2000" i="1" spc="-5" dirty="0">
                <a:latin typeface="Times New Roman"/>
                <a:cs typeface="Times New Roman"/>
              </a:rPr>
              <a:t> con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15" dirty="0">
                <a:latin typeface="Times New Roman"/>
                <a:cs typeface="Times New Roman"/>
              </a:rPr>
              <a:t>ordinanza</a:t>
            </a:r>
            <a:r>
              <a:rPr sz="2000" i="1" spc="-10" dirty="0">
                <a:latin typeface="Times New Roman"/>
                <a:cs typeface="Times New Roman"/>
              </a:rPr>
              <a:t> la</a:t>
            </a:r>
            <a:r>
              <a:rPr sz="2000" i="1" spc="-5" dirty="0">
                <a:latin typeface="Times New Roman"/>
                <a:cs typeface="Times New Roman"/>
              </a:rPr>
              <a:t> data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5" dirty="0">
                <a:latin typeface="Times New Roman"/>
                <a:cs typeface="Times New Roman"/>
              </a:rPr>
              <a:t>di </a:t>
            </a:r>
            <a:r>
              <a:rPr sz="2000" i="1" spc="10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discussione del merito senza </a:t>
            </a:r>
            <a:r>
              <a:rPr sz="2000" i="1" spc="-10" dirty="0">
                <a:latin typeface="Times New Roman"/>
                <a:cs typeface="Times New Roman"/>
              </a:rPr>
              <a:t>concedere </a:t>
            </a:r>
            <a:r>
              <a:rPr sz="2000" i="1" spc="-15" dirty="0">
                <a:latin typeface="Times New Roman"/>
                <a:cs typeface="Times New Roman"/>
              </a:rPr>
              <a:t>misure </a:t>
            </a:r>
            <a:r>
              <a:rPr sz="2000" i="1" spc="-5" dirty="0">
                <a:latin typeface="Times New Roman"/>
                <a:cs typeface="Times New Roman"/>
              </a:rPr>
              <a:t>cautelari </a:t>
            </a:r>
            <a:r>
              <a:rPr sz="2000" i="1" dirty="0">
                <a:latin typeface="Times New Roman"/>
                <a:cs typeface="Times New Roman"/>
              </a:rPr>
              <a:t>o </a:t>
            </a:r>
            <a:r>
              <a:rPr sz="2000" i="1" spc="-5" dirty="0">
                <a:latin typeface="Times New Roman"/>
                <a:cs typeface="Times New Roman"/>
              </a:rPr>
              <a:t>rinvia al giudizio </a:t>
            </a:r>
            <a:r>
              <a:rPr sz="2000" i="1" dirty="0">
                <a:latin typeface="Times New Roman"/>
                <a:cs typeface="Times New Roman"/>
              </a:rPr>
              <a:t>di </a:t>
            </a:r>
            <a:r>
              <a:rPr sz="2000" i="1" spc="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merito</a:t>
            </a:r>
            <a:r>
              <a:rPr sz="2000" i="1" spc="-2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l'esame</a:t>
            </a:r>
            <a:r>
              <a:rPr sz="2000" i="1" spc="-3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della</a:t>
            </a:r>
            <a:r>
              <a:rPr sz="2000" i="1" spc="-2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domanda</a:t>
            </a:r>
            <a:endParaRPr sz="2000">
              <a:latin typeface="Times New Roman"/>
              <a:cs typeface="Times New Roman"/>
            </a:endParaRPr>
          </a:p>
          <a:p>
            <a:pPr marL="12700" marR="6985" algn="just">
              <a:lnSpc>
                <a:spcPct val="100000"/>
              </a:lnSpc>
              <a:spcBef>
                <a:spcPts val="480"/>
              </a:spcBef>
            </a:pPr>
            <a:r>
              <a:rPr sz="2000" i="1" spc="-10" dirty="0">
                <a:latin typeface="Times New Roman"/>
                <a:cs typeface="Times New Roman"/>
              </a:rPr>
              <a:t>cautelare,</a:t>
            </a:r>
            <a:r>
              <a:rPr sz="2000" i="1" spc="-5" dirty="0">
                <a:latin typeface="Times New Roman"/>
                <a:cs typeface="Times New Roman"/>
              </a:rPr>
              <a:t> con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il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consenso</a:t>
            </a:r>
            <a:r>
              <a:rPr sz="2000" i="1" dirty="0">
                <a:latin typeface="Times New Roman"/>
                <a:cs typeface="Times New Roman"/>
              </a:rPr>
              <a:t> delle</a:t>
            </a:r>
            <a:r>
              <a:rPr sz="2000" i="1" spc="5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parti,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da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intendersi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quale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implicita</a:t>
            </a:r>
            <a:r>
              <a:rPr sz="2000" i="1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rinuncia </a:t>
            </a:r>
            <a:r>
              <a:rPr sz="2000" i="1" dirty="0">
                <a:latin typeface="Times New Roman"/>
                <a:cs typeface="Times New Roman"/>
              </a:rPr>
              <a:t> all'immediato</a:t>
            </a:r>
            <a:r>
              <a:rPr sz="2000" i="1" spc="-4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esame</a:t>
            </a:r>
            <a:r>
              <a:rPr sz="2000" i="1" spc="-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della</a:t>
            </a:r>
            <a:r>
              <a:rPr sz="2000" i="1" spc="-2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domanda</a:t>
            </a:r>
            <a:r>
              <a:rPr sz="2000" i="1" spc="-35" dirty="0">
                <a:latin typeface="Times New Roman"/>
                <a:cs typeface="Times New Roman"/>
              </a:rPr>
              <a:t> </a:t>
            </a:r>
            <a:r>
              <a:rPr sz="2000" i="1" spc="-10" dirty="0">
                <a:latin typeface="Times New Roman"/>
                <a:cs typeface="Times New Roman"/>
              </a:rPr>
              <a:t>cautelare”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47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46529" y="493217"/>
            <a:ext cx="525018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5" dirty="0"/>
              <a:t>L’ESECUZIONE</a:t>
            </a:r>
            <a:r>
              <a:rPr sz="2400" spc="30" dirty="0"/>
              <a:t> </a:t>
            </a:r>
            <a:r>
              <a:rPr sz="2400" spc="-5" dirty="0"/>
              <a:t>IN</a:t>
            </a:r>
            <a:r>
              <a:rPr sz="2400" spc="-60" dirty="0"/>
              <a:t> </a:t>
            </a:r>
            <a:r>
              <a:rPr sz="2400" spc="-5" dirty="0"/>
              <a:t>VIA</a:t>
            </a:r>
            <a:r>
              <a:rPr sz="2400" spc="-135" dirty="0"/>
              <a:t> </a:t>
            </a:r>
            <a:r>
              <a:rPr sz="2400" spc="-10" dirty="0"/>
              <a:t>D’URGENZA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402437" y="1150365"/>
            <a:ext cx="8136255" cy="5019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Il</a:t>
            </a:r>
            <a:r>
              <a:rPr sz="1800" spc="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legislatore</a:t>
            </a:r>
            <a:r>
              <a:rPr sz="1800" spc="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all’art.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8,</a:t>
            </a:r>
            <a:r>
              <a:rPr sz="1800" spc="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comma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1,</a:t>
            </a:r>
            <a:r>
              <a:rPr sz="1800" spc="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D.L.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76/2020</a:t>
            </a:r>
            <a:r>
              <a:rPr sz="1800" spc="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ha</a:t>
            </a:r>
            <a:r>
              <a:rPr sz="1800" spc="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previsto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quale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misura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temporanea</a:t>
            </a:r>
            <a:endParaRPr sz="18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800" spc="-5" dirty="0">
                <a:latin typeface="Times New Roman"/>
                <a:cs typeface="Times New Roman"/>
              </a:rPr>
              <a:t>da</a:t>
            </a:r>
            <a:r>
              <a:rPr sz="1800" spc="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applicarsi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alle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procedure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“</a:t>
            </a:r>
            <a:r>
              <a:rPr sz="1800" i="1" spc="-5" dirty="0">
                <a:latin typeface="Times New Roman"/>
                <a:cs typeface="Times New Roman"/>
              </a:rPr>
              <a:t>pendenti</a:t>
            </a:r>
            <a:r>
              <a:rPr sz="1800" i="1" spc="3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disciplinate</a:t>
            </a:r>
            <a:r>
              <a:rPr sz="1800" i="1" spc="2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dal</a:t>
            </a:r>
            <a:r>
              <a:rPr sz="1800" i="1" spc="25" dirty="0">
                <a:latin typeface="Times New Roman"/>
                <a:cs typeface="Times New Roman"/>
              </a:rPr>
              <a:t> </a:t>
            </a:r>
            <a:r>
              <a:rPr sz="1800" i="1" spc="-15" dirty="0">
                <a:latin typeface="Times New Roman"/>
                <a:cs typeface="Times New Roman"/>
              </a:rPr>
              <a:t>decreto</a:t>
            </a:r>
            <a:r>
              <a:rPr sz="1800" i="1" spc="1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legislativo</a:t>
            </a:r>
            <a:r>
              <a:rPr sz="1800" i="1" spc="1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18</a:t>
            </a:r>
            <a:r>
              <a:rPr sz="1800" i="1" spc="20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aprile</a:t>
            </a:r>
            <a:r>
              <a:rPr sz="1800" i="1" spc="2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2016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</a:pPr>
            <a:r>
              <a:rPr sz="1800" i="1" dirty="0">
                <a:latin typeface="Times New Roman"/>
                <a:cs typeface="Times New Roman"/>
              </a:rPr>
              <a:t>n. </a:t>
            </a:r>
            <a:r>
              <a:rPr sz="1800" i="1" spc="-5" dirty="0">
                <a:latin typeface="Times New Roman"/>
                <a:cs typeface="Times New Roman"/>
              </a:rPr>
              <a:t>50, </a:t>
            </a:r>
            <a:r>
              <a:rPr sz="1800" i="1" dirty="0">
                <a:latin typeface="Times New Roman"/>
                <a:cs typeface="Times New Roman"/>
              </a:rPr>
              <a:t>i </a:t>
            </a:r>
            <a:r>
              <a:rPr sz="1800" i="1" spc="-5" dirty="0">
                <a:latin typeface="Times New Roman"/>
                <a:cs typeface="Times New Roman"/>
              </a:rPr>
              <a:t>cui bandi </a:t>
            </a:r>
            <a:r>
              <a:rPr sz="1800" i="1" dirty="0">
                <a:latin typeface="Times New Roman"/>
                <a:cs typeface="Times New Roman"/>
              </a:rPr>
              <a:t>o </a:t>
            </a:r>
            <a:r>
              <a:rPr sz="1800" i="1" spc="-5" dirty="0">
                <a:latin typeface="Times New Roman"/>
                <a:cs typeface="Times New Roman"/>
              </a:rPr>
              <a:t>avvisi, </a:t>
            </a:r>
            <a:r>
              <a:rPr sz="1800" i="1" dirty="0">
                <a:latin typeface="Times New Roman"/>
                <a:cs typeface="Times New Roman"/>
              </a:rPr>
              <a:t>con i quali </a:t>
            </a:r>
            <a:r>
              <a:rPr sz="1800" i="1" spc="-5" dirty="0">
                <a:latin typeface="Times New Roman"/>
                <a:cs typeface="Times New Roman"/>
              </a:rPr>
              <a:t>si </a:t>
            </a:r>
            <a:r>
              <a:rPr sz="1800" i="1" dirty="0">
                <a:latin typeface="Times New Roman"/>
                <a:cs typeface="Times New Roman"/>
              </a:rPr>
              <a:t>indice </a:t>
            </a:r>
            <a:r>
              <a:rPr sz="1800" i="1" spc="-5" dirty="0">
                <a:latin typeface="Times New Roman"/>
                <a:cs typeface="Times New Roman"/>
              </a:rPr>
              <a:t>una </a:t>
            </a:r>
            <a:r>
              <a:rPr sz="1800" i="1" dirty="0">
                <a:latin typeface="Times New Roman"/>
                <a:cs typeface="Times New Roman"/>
              </a:rPr>
              <a:t>gara, sono </a:t>
            </a:r>
            <a:r>
              <a:rPr sz="1800" i="1" spc="-10" dirty="0">
                <a:latin typeface="Times New Roman"/>
                <a:cs typeface="Times New Roman"/>
              </a:rPr>
              <a:t>già </a:t>
            </a:r>
            <a:r>
              <a:rPr sz="1800" i="1" dirty="0">
                <a:latin typeface="Times New Roman"/>
                <a:cs typeface="Times New Roman"/>
              </a:rPr>
              <a:t>stati pubblicati </a:t>
            </a:r>
            <a:r>
              <a:rPr sz="1800" i="1" spc="-5" dirty="0">
                <a:latin typeface="Times New Roman"/>
                <a:cs typeface="Times New Roman"/>
              </a:rPr>
              <a:t>alla </a:t>
            </a:r>
            <a:r>
              <a:rPr sz="1800" i="1" dirty="0">
                <a:latin typeface="Times New Roman"/>
                <a:cs typeface="Times New Roman"/>
              </a:rPr>
              <a:t> data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di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entrata</a:t>
            </a:r>
            <a:r>
              <a:rPr sz="1800" i="1" dirty="0">
                <a:latin typeface="Times New Roman"/>
                <a:cs typeface="Times New Roman"/>
              </a:rPr>
              <a:t> in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15" dirty="0">
                <a:latin typeface="Times New Roman"/>
                <a:cs typeface="Times New Roman"/>
              </a:rPr>
              <a:t>vigore</a:t>
            </a:r>
            <a:r>
              <a:rPr sz="1800" i="1" spc="-10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del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15" dirty="0">
                <a:latin typeface="Times New Roman"/>
                <a:cs typeface="Times New Roman"/>
              </a:rPr>
              <a:t>presente</a:t>
            </a:r>
            <a:r>
              <a:rPr sz="1800" i="1" spc="-10" dirty="0">
                <a:latin typeface="Times New Roman"/>
                <a:cs typeface="Times New Roman"/>
              </a:rPr>
              <a:t> decreto,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nonché,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in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caso</a:t>
            </a:r>
            <a:r>
              <a:rPr sz="1800" i="1" dirty="0">
                <a:latin typeface="Times New Roman"/>
                <a:cs typeface="Times New Roman"/>
              </a:rPr>
              <a:t> di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contratti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senza </a:t>
            </a:r>
            <a:r>
              <a:rPr sz="1800" i="1" dirty="0">
                <a:latin typeface="Times New Roman"/>
                <a:cs typeface="Times New Roman"/>
              </a:rPr>
              <a:t> pubblicazione di bandi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o avvisi, alle </a:t>
            </a:r>
            <a:r>
              <a:rPr sz="1800" i="1" spc="-20" dirty="0">
                <a:latin typeface="Times New Roman"/>
                <a:cs typeface="Times New Roman"/>
              </a:rPr>
              <a:t>procedure</a:t>
            </a:r>
            <a:r>
              <a:rPr sz="1800" i="1" spc="-1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in cui,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alla medesima</a:t>
            </a:r>
            <a:r>
              <a:rPr sz="1800" i="1" dirty="0">
                <a:latin typeface="Times New Roman"/>
                <a:cs typeface="Times New Roman"/>
              </a:rPr>
              <a:t> data, </a:t>
            </a:r>
            <a:r>
              <a:rPr sz="1800" i="1" spc="-5" dirty="0">
                <a:latin typeface="Times New Roman"/>
                <a:cs typeface="Times New Roman"/>
              </a:rPr>
              <a:t>siano</a:t>
            </a:r>
            <a:r>
              <a:rPr sz="1800" i="1" spc="44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già 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stati </a:t>
            </a:r>
            <a:r>
              <a:rPr sz="1800" i="1" spc="-5" dirty="0">
                <a:latin typeface="Times New Roman"/>
                <a:cs typeface="Times New Roman"/>
              </a:rPr>
              <a:t>inviati </a:t>
            </a:r>
            <a:r>
              <a:rPr sz="1800" i="1" dirty="0">
                <a:latin typeface="Times New Roman"/>
                <a:cs typeface="Times New Roman"/>
              </a:rPr>
              <a:t>gli </a:t>
            </a:r>
            <a:r>
              <a:rPr sz="1800" i="1" spc="-5" dirty="0">
                <a:latin typeface="Times New Roman"/>
                <a:cs typeface="Times New Roman"/>
              </a:rPr>
              <a:t>inviti </a:t>
            </a:r>
            <a:r>
              <a:rPr sz="1800" i="1" dirty="0">
                <a:latin typeface="Times New Roman"/>
                <a:cs typeface="Times New Roman"/>
              </a:rPr>
              <a:t>a </a:t>
            </a:r>
            <a:r>
              <a:rPr sz="1800" i="1" spc="-20" dirty="0">
                <a:latin typeface="Times New Roman"/>
                <a:cs typeface="Times New Roman"/>
              </a:rPr>
              <a:t>presentare</a:t>
            </a:r>
            <a:r>
              <a:rPr sz="1800" i="1" spc="409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le </a:t>
            </a:r>
            <a:r>
              <a:rPr sz="1800" i="1" spc="-5" dirty="0">
                <a:latin typeface="Times New Roman"/>
                <a:cs typeface="Times New Roman"/>
              </a:rPr>
              <a:t>offerte, </a:t>
            </a:r>
            <a:r>
              <a:rPr sz="1800" i="1" dirty="0">
                <a:latin typeface="Times New Roman"/>
                <a:cs typeface="Times New Roman"/>
              </a:rPr>
              <a:t>o i </a:t>
            </a:r>
            <a:r>
              <a:rPr sz="1800" i="1" spc="-10" dirty="0">
                <a:latin typeface="Times New Roman"/>
                <a:cs typeface="Times New Roman"/>
              </a:rPr>
              <a:t>preventivi,</a:t>
            </a:r>
            <a:r>
              <a:rPr sz="1800" i="1" spc="430" dirty="0">
                <a:latin typeface="Times New Roman"/>
                <a:cs typeface="Times New Roman"/>
              </a:rPr>
              <a:t> </a:t>
            </a:r>
            <a:r>
              <a:rPr sz="1800" i="1" spc="-10" dirty="0">
                <a:latin typeface="Times New Roman"/>
                <a:cs typeface="Times New Roman"/>
              </a:rPr>
              <a:t>ma </a:t>
            </a:r>
            <a:r>
              <a:rPr sz="1800" i="1" spc="-5" dirty="0">
                <a:latin typeface="Times New Roman"/>
                <a:cs typeface="Times New Roman"/>
              </a:rPr>
              <a:t>non </a:t>
            </a:r>
            <a:r>
              <a:rPr sz="1800" i="1" dirty="0">
                <a:latin typeface="Times New Roman"/>
                <a:cs typeface="Times New Roman"/>
              </a:rPr>
              <a:t>siano </a:t>
            </a:r>
            <a:r>
              <a:rPr sz="1800" i="1" spc="-5" dirty="0">
                <a:latin typeface="Times New Roman"/>
                <a:cs typeface="Times New Roman"/>
              </a:rPr>
              <a:t>scaduti </a:t>
            </a:r>
            <a:r>
              <a:rPr sz="1800" i="1" dirty="0">
                <a:latin typeface="Times New Roman"/>
                <a:cs typeface="Times New Roman"/>
              </a:rPr>
              <a:t>i 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10" dirty="0">
                <a:latin typeface="Times New Roman"/>
                <a:cs typeface="Times New Roman"/>
              </a:rPr>
              <a:t>relativi</a:t>
            </a:r>
            <a:r>
              <a:rPr sz="1800" i="1" spc="-5" dirty="0">
                <a:latin typeface="Times New Roman"/>
                <a:cs typeface="Times New Roman"/>
              </a:rPr>
              <a:t> termini, </a:t>
            </a:r>
            <a:r>
              <a:rPr sz="1800" i="1" dirty="0">
                <a:latin typeface="Times New Roman"/>
                <a:cs typeface="Times New Roman"/>
              </a:rPr>
              <a:t>e in </a:t>
            </a:r>
            <a:r>
              <a:rPr sz="1800" i="1" spc="-5" dirty="0">
                <a:latin typeface="Times New Roman"/>
                <a:cs typeface="Times New Roman"/>
              </a:rPr>
              <a:t>ogni</a:t>
            </a:r>
            <a:r>
              <a:rPr sz="1800" i="1" dirty="0">
                <a:latin typeface="Times New Roman"/>
                <a:cs typeface="Times New Roman"/>
              </a:rPr>
              <a:t> caso per </a:t>
            </a:r>
            <a:r>
              <a:rPr sz="1800" i="1" spc="-5" dirty="0">
                <a:latin typeface="Times New Roman"/>
                <a:cs typeface="Times New Roman"/>
              </a:rPr>
              <a:t>le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20" dirty="0">
                <a:latin typeface="Times New Roman"/>
                <a:cs typeface="Times New Roman"/>
              </a:rPr>
              <a:t>procedure</a:t>
            </a:r>
            <a:r>
              <a:rPr sz="1800" i="1" spc="-1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disciplinate </a:t>
            </a:r>
            <a:r>
              <a:rPr sz="1800" i="1" dirty="0">
                <a:latin typeface="Times New Roman"/>
                <a:cs typeface="Times New Roman"/>
              </a:rPr>
              <a:t>dal </a:t>
            </a:r>
            <a:r>
              <a:rPr sz="1800" i="1" spc="-5" dirty="0">
                <a:latin typeface="Times New Roman"/>
                <a:cs typeface="Times New Roman"/>
              </a:rPr>
              <a:t>medesimo </a:t>
            </a:r>
            <a:r>
              <a:rPr sz="1800" i="1" spc="-15" dirty="0">
                <a:latin typeface="Times New Roman"/>
                <a:cs typeface="Times New Roman"/>
              </a:rPr>
              <a:t>decreto </a:t>
            </a:r>
            <a:r>
              <a:rPr sz="1800" i="1" spc="-1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legislativo </a:t>
            </a:r>
            <a:r>
              <a:rPr sz="1800" i="1" spc="-5" dirty="0">
                <a:latin typeface="Times New Roman"/>
                <a:cs typeface="Times New Roman"/>
              </a:rPr>
              <a:t>avviate </a:t>
            </a:r>
            <a:r>
              <a:rPr sz="1800" i="1" dirty="0">
                <a:latin typeface="Times New Roman"/>
                <a:cs typeface="Times New Roman"/>
              </a:rPr>
              <a:t>a </a:t>
            </a:r>
            <a:r>
              <a:rPr sz="1800" i="1" spc="-20" dirty="0">
                <a:latin typeface="Times New Roman"/>
                <a:cs typeface="Times New Roman"/>
              </a:rPr>
              <a:t>decorrere </a:t>
            </a:r>
            <a:r>
              <a:rPr sz="1800" i="1" dirty="0">
                <a:latin typeface="Times New Roman"/>
                <a:cs typeface="Times New Roman"/>
              </a:rPr>
              <a:t>dalla data di </a:t>
            </a:r>
            <a:r>
              <a:rPr sz="1800" i="1" spc="-5" dirty="0">
                <a:latin typeface="Times New Roman"/>
                <a:cs typeface="Times New Roman"/>
              </a:rPr>
              <a:t>entrata </a:t>
            </a:r>
            <a:r>
              <a:rPr sz="1800" i="1" dirty="0">
                <a:latin typeface="Times New Roman"/>
                <a:cs typeface="Times New Roman"/>
              </a:rPr>
              <a:t>in </a:t>
            </a:r>
            <a:r>
              <a:rPr sz="1800" i="1" spc="-15" dirty="0">
                <a:latin typeface="Times New Roman"/>
                <a:cs typeface="Times New Roman"/>
              </a:rPr>
              <a:t>vigore </a:t>
            </a:r>
            <a:r>
              <a:rPr sz="1800" i="1" dirty="0">
                <a:latin typeface="Times New Roman"/>
                <a:cs typeface="Times New Roman"/>
              </a:rPr>
              <a:t>del </a:t>
            </a:r>
            <a:r>
              <a:rPr sz="1800" i="1" spc="-15" dirty="0">
                <a:latin typeface="Times New Roman"/>
                <a:cs typeface="Times New Roman"/>
              </a:rPr>
              <a:t>presente decreto </a:t>
            </a:r>
            <a:r>
              <a:rPr sz="1800" i="1" dirty="0">
                <a:latin typeface="Times New Roman"/>
                <a:cs typeface="Times New Roman"/>
              </a:rPr>
              <a:t>e </a:t>
            </a:r>
            <a:r>
              <a:rPr sz="1800" i="1" spc="-5" dirty="0">
                <a:latin typeface="Times New Roman"/>
                <a:cs typeface="Times New Roman"/>
              </a:rPr>
              <a:t>fino </a:t>
            </a:r>
            <a:r>
              <a:rPr sz="1800" i="1" dirty="0">
                <a:latin typeface="Times New Roman"/>
                <a:cs typeface="Times New Roman"/>
              </a:rPr>
              <a:t> alla data </a:t>
            </a:r>
            <a:r>
              <a:rPr sz="1800" i="1" spc="-5" dirty="0">
                <a:latin typeface="Times New Roman"/>
                <a:cs typeface="Times New Roman"/>
              </a:rPr>
              <a:t>del </a:t>
            </a:r>
            <a:r>
              <a:rPr sz="1800" i="1" dirty="0">
                <a:latin typeface="Times New Roman"/>
                <a:cs typeface="Times New Roman"/>
              </a:rPr>
              <a:t>31 </a:t>
            </a:r>
            <a:r>
              <a:rPr sz="1800" i="1" spc="-15" dirty="0">
                <a:latin typeface="Times New Roman"/>
                <a:cs typeface="Times New Roman"/>
              </a:rPr>
              <a:t>dicembre</a:t>
            </a:r>
            <a:r>
              <a:rPr sz="1800" i="1" spc="42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2021</a:t>
            </a:r>
            <a:r>
              <a:rPr sz="1800" dirty="0">
                <a:latin typeface="Times New Roman"/>
                <a:cs typeface="Times New Roman"/>
              </a:rPr>
              <a:t>“ </a:t>
            </a:r>
            <a:r>
              <a:rPr sz="1800" spc="-5" dirty="0">
                <a:latin typeface="Times New Roman"/>
                <a:cs typeface="Times New Roman"/>
              </a:rPr>
              <a:t>che </a:t>
            </a:r>
            <a:r>
              <a:rPr sz="1800" dirty="0">
                <a:latin typeface="Times New Roman"/>
                <a:cs typeface="Times New Roman"/>
              </a:rPr>
              <a:t>“ </a:t>
            </a:r>
            <a:r>
              <a:rPr sz="1800" i="1" dirty="0">
                <a:latin typeface="Times New Roman"/>
                <a:cs typeface="Times New Roman"/>
              </a:rPr>
              <a:t>è </a:t>
            </a:r>
            <a:r>
              <a:rPr sz="1800" i="1" spc="-15" dirty="0">
                <a:latin typeface="Times New Roman"/>
                <a:cs typeface="Times New Roman"/>
              </a:rPr>
              <a:t>sempre</a:t>
            </a:r>
            <a:r>
              <a:rPr sz="1800" i="1" spc="420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autorizzata </a:t>
            </a:r>
            <a:r>
              <a:rPr sz="1800" i="1" dirty="0">
                <a:latin typeface="Times New Roman"/>
                <a:cs typeface="Times New Roman"/>
              </a:rPr>
              <a:t>la </a:t>
            </a:r>
            <a:r>
              <a:rPr sz="1800" i="1" spc="-5" dirty="0">
                <a:latin typeface="Times New Roman"/>
                <a:cs typeface="Times New Roman"/>
              </a:rPr>
              <a:t>consegna dei lavori </a:t>
            </a:r>
            <a:r>
              <a:rPr sz="1800" i="1" dirty="0">
                <a:latin typeface="Times New Roman"/>
                <a:cs typeface="Times New Roman"/>
              </a:rPr>
              <a:t>in 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via di </a:t>
            </a:r>
            <a:r>
              <a:rPr sz="1800" i="1" spc="-15" dirty="0">
                <a:latin typeface="Times New Roman"/>
                <a:cs typeface="Times New Roman"/>
              </a:rPr>
              <a:t>urgenza </a:t>
            </a:r>
            <a:r>
              <a:rPr sz="1800" i="1" dirty="0">
                <a:latin typeface="Times New Roman"/>
                <a:cs typeface="Times New Roman"/>
              </a:rPr>
              <a:t>e, </a:t>
            </a:r>
            <a:r>
              <a:rPr sz="1800" i="1" spc="-5" dirty="0">
                <a:latin typeface="Times New Roman"/>
                <a:cs typeface="Times New Roman"/>
              </a:rPr>
              <a:t>nel caso </a:t>
            </a:r>
            <a:r>
              <a:rPr sz="1800" i="1" dirty="0">
                <a:latin typeface="Times New Roman"/>
                <a:cs typeface="Times New Roman"/>
              </a:rPr>
              <a:t>di </a:t>
            </a:r>
            <a:r>
              <a:rPr sz="1800" i="1" spc="-5" dirty="0">
                <a:latin typeface="Times New Roman"/>
                <a:cs typeface="Times New Roman"/>
              </a:rPr>
              <a:t>servizi </a:t>
            </a:r>
            <a:r>
              <a:rPr sz="1800" i="1" dirty="0">
                <a:latin typeface="Times New Roman"/>
                <a:cs typeface="Times New Roman"/>
              </a:rPr>
              <a:t>e </a:t>
            </a:r>
            <a:r>
              <a:rPr sz="1800" i="1" spc="-10" dirty="0">
                <a:latin typeface="Times New Roman"/>
                <a:cs typeface="Times New Roman"/>
              </a:rPr>
              <a:t>forniture, </a:t>
            </a:r>
            <a:r>
              <a:rPr sz="1800" i="1" spc="-5" dirty="0">
                <a:latin typeface="Times New Roman"/>
                <a:cs typeface="Times New Roman"/>
              </a:rPr>
              <a:t>l’esecuzione </a:t>
            </a:r>
            <a:r>
              <a:rPr sz="1800" i="1" dirty="0">
                <a:latin typeface="Times New Roman"/>
                <a:cs typeface="Times New Roman"/>
              </a:rPr>
              <a:t>del </a:t>
            </a:r>
            <a:r>
              <a:rPr sz="1800" i="1" spc="-5" dirty="0">
                <a:latin typeface="Times New Roman"/>
                <a:cs typeface="Times New Roman"/>
              </a:rPr>
              <a:t>contratto </a:t>
            </a:r>
            <a:r>
              <a:rPr sz="1800" i="1" dirty="0">
                <a:latin typeface="Times New Roman"/>
                <a:cs typeface="Times New Roman"/>
              </a:rPr>
              <a:t>in via </a:t>
            </a:r>
            <a:r>
              <a:rPr sz="1800" i="1" spc="-15" dirty="0">
                <a:latin typeface="Times New Roman"/>
                <a:cs typeface="Times New Roman"/>
              </a:rPr>
              <a:t>di </a:t>
            </a:r>
            <a:r>
              <a:rPr sz="1800" i="1" spc="-10" dirty="0">
                <a:latin typeface="Times New Roman"/>
                <a:cs typeface="Times New Roman"/>
              </a:rPr>
              <a:t> </a:t>
            </a:r>
            <a:r>
              <a:rPr sz="1800" i="1" spc="-15" dirty="0">
                <a:latin typeface="Times New Roman"/>
                <a:cs typeface="Times New Roman"/>
              </a:rPr>
              <a:t>urgenza </a:t>
            </a:r>
            <a:r>
              <a:rPr sz="1800" i="1" spc="-5" dirty="0">
                <a:latin typeface="Times New Roman"/>
                <a:cs typeface="Times New Roman"/>
              </a:rPr>
              <a:t>ai sensi dell’art. 32 comma </a:t>
            </a:r>
            <a:r>
              <a:rPr sz="1800" i="1" dirty="0">
                <a:latin typeface="Times New Roman"/>
                <a:cs typeface="Times New Roman"/>
              </a:rPr>
              <a:t>8 , del </a:t>
            </a:r>
            <a:r>
              <a:rPr sz="1800" i="1" spc="-15" dirty="0">
                <a:latin typeface="Times New Roman"/>
                <a:cs typeface="Times New Roman"/>
              </a:rPr>
              <a:t>decreto </a:t>
            </a:r>
            <a:r>
              <a:rPr sz="1800" i="1" spc="-5" dirty="0">
                <a:latin typeface="Times New Roman"/>
                <a:cs typeface="Times New Roman"/>
              </a:rPr>
              <a:t>legislativo n. </a:t>
            </a:r>
            <a:r>
              <a:rPr sz="1800" i="1" spc="-10" dirty="0">
                <a:latin typeface="Times New Roman"/>
                <a:cs typeface="Times New Roman"/>
              </a:rPr>
              <a:t>50 </a:t>
            </a:r>
            <a:r>
              <a:rPr sz="1800" i="1" dirty="0">
                <a:latin typeface="Times New Roman"/>
                <a:cs typeface="Times New Roman"/>
              </a:rPr>
              <a:t>del </a:t>
            </a:r>
            <a:r>
              <a:rPr sz="1800" i="1" spc="-5" dirty="0">
                <a:latin typeface="Times New Roman"/>
                <a:cs typeface="Times New Roman"/>
              </a:rPr>
              <a:t>2016, nelle </a:t>
            </a:r>
            <a:r>
              <a:rPr sz="1800" i="1" spc="-25" dirty="0">
                <a:latin typeface="Times New Roman"/>
                <a:cs typeface="Times New Roman"/>
              </a:rPr>
              <a:t>more </a:t>
            </a:r>
            <a:r>
              <a:rPr sz="1800" i="1" spc="-2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della </a:t>
            </a:r>
            <a:r>
              <a:rPr sz="1800" i="1" spc="-5" dirty="0">
                <a:latin typeface="Times New Roman"/>
                <a:cs typeface="Times New Roman"/>
              </a:rPr>
              <a:t>verifica dei </a:t>
            </a:r>
            <a:r>
              <a:rPr sz="1800" i="1" spc="-10" dirty="0">
                <a:latin typeface="Times New Roman"/>
                <a:cs typeface="Times New Roman"/>
              </a:rPr>
              <a:t>requisiti </a:t>
            </a:r>
            <a:r>
              <a:rPr sz="1800" i="1" dirty="0">
                <a:latin typeface="Times New Roman"/>
                <a:cs typeface="Times New Roman"/>
              </a:rPr>
              <a:t>di cui all’art. 80 </a:t>
            </a:r>
            <a:r>
              <a:rPr sz="1800" i="1" spc="-5" dirty="0">
                <a:latin typeface="Times New Roman"/>
                <a:cs typeface="Times New Roman"/>
              </a:rPr>
              <a:t>del medesimo </a:t>
            </a:r>
            <a:r>
              <a:rPr sz="1800" i="1" spc="-10" dirty="0">
                <a:latin typeface="Times New Roman"/>
                <a:cs typeface="Times New Roman"/>
              </a:rPr>
              <a:t>decreto </a:t>
            </a:r>
            <a:r>
              <a:rPr sz="1800" i="1" spc="-5" dirty="0">
                <a:latin typeface="Times New Roman"/>
                <a:cs typeface="Times New Roman"/>
              </a:rPr>
              <a:t>legislativo, nonché </a:t>
            </a:r>
            <a:r>
              <a:rPr sz="1800" i="1" dirty="0">
                <a:latin typeface="Times New Roman"/>
                <a:cs typeface="Times New Roman"/>
              </a:rPr>
              <a:t>dei </a:t>
            </a:r>
            <a:r>
              <a:rPr sz="1800" i="1" spc="-434" dirty="0">
                <a:latin typeface="Times New Roman"/>
                <a:cs typeface="Times New Roman"/>
              </a:rPr>
              <a:t> </a:t>
            </a:r>
            <a:r>
              <a:rPr sz="1800" i="1" spc="-10" dirty="0">
                <a:latin typeface="Times New Roman"/>
                <a:cs typeface="Times New Roman"/>
              </a:rPr>
              <a:t>requisiti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di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qualificazione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spc="-10" dirty="0">
                <a:latin typeface="Times New Roman"/>
                <a:cs typeface="Times New Roman"/>
              </a:rPr>
              <a:t>previsti</a:t>
            </a:r>
            <a:r>
              <a:rPr sz="1800" i="1" dirty="0">
                <a:latin typeface="Times New Roman"/>
                <a:cs typeface="Times New Roman"/>
              </a:rPr>
              <a:t> per</a:t>
            </a:r>
            <a:r>
              <a:rPr sz="1800" i="1" spc="-1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la</a:t>
            </a:r>
            <a:r>
              <a:rPr sz="1800" i="1" spc="-1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partecipazione</a:t>
            </a:r>
            <a:r>
              <a:rPr sz="1800" i="1" spc="-1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alla</a:t>
            </a:r>
            <a:r>
              <a:rPr sz="1800" i="1" spc="-10" dirty="0">
                <a:latin typeface="Times New Roman"/>
                <a:cs typeface="Times New Roman"/>
              </a:rPr>
              <a:t> procedura</a:t>
            </a:r>
            <a:r>
              <a:rPr sz="1800" spc="-10" dirty="0">
                <a:latin typeface="Times New Roman"/>
                <a:cs typeface="Times New Roman"/>
              </a:rPr>
              <a:t>.”</a:t>
            </a:r>
            <a:endParaRPr sz="18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440"/>
              </a:spcBef>
            </a:pP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norma introduce, </a:t>
            </a:r>
            <a:r>
              <a:rPr sz="1800" dirty="0">
                <a:latin typeface="Times New Roman"/>
                <a:cs typeface="Times New Roman"/>
              </a:rPr>
              <a:t>quindi, per le </a:t>
            </a:r>
            <a:r>
              <a:rPr sz="1800" spc="-5" dirty="0">
                <a:latin typeface="Times New Roman"/>
                <a:cs typeface="Times New Roman"/>
              </a:rPr>
              <a:t>procedure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affidamento </a:t>
            </a:r>
            <a:r>
              <a:rPr sz="1800" dirty="0">
                <a:latin typeface="Times New Roman"/>
                <a:cs typeface="Times New Roman"/>
              </a:rPr>
              <a:t>già </a:t>
            </a:r>
            <a:r>
              <a:rPr sz="1800" spc="-5" dirty="0">
                <a:latin typeface="Times New Roman"/>
                <a:cs typeface="Times New Roman"/>
              </a:rPr>
              <a:t>avviate alla data </a:t>
            </a:r>
            <a:r>
              <a:rPr sz="1800" dirty="0">
                <a:latin typeface="Times New Roman"/>
                <a:cs typeface="Times New Roman"/>
              </a:rPr>
              <a:t>del 17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luglio </a:t>
            </a:r>
            <a:r>
              <a:rPr sz="1800" spc="-5" dirty="0">
                <a:latin typeface="Times New Roman"/>
                <a:cs typeface="Times New Roman"/>
              </a:rPr>
              <a:t>2020 </a:t>
            </a:r>
            <a:r>
              <a:rPr sz="1800" dirty="0">
                <a:latin typeface="Times New Roman"/>
                <a:cs typeface="Times New Roman"/>
              </a:rPr>
              <a:t>per </a:t>
            </a:r>
            <a:r>
              <a:rPr sz="1800" spc="-5" dirty="0">
                <a:latin typeface="Times New Roman"/>
                <a:cs typeface="Times New Roman"/>
              </a:rPr>
              <a:t>le quali non era ancora </a:t>
            </a:r>
            <a:r>
              <a:rPr sz="1800" dirty="0">
                <a:latin typeface="Times New Roman"/>
                <a:cs typeface="Times New Roman"/>
              </a:rPr>
              <a:t>scaduto il </a:t>
            </a:r>
            <a:r>
              <a:rPr sz="1800" spc="-5" dirty="0">
                <a:latin typeface="Times New Roman"/>
                <a:cs typeface="Times New Roman"/>
              </a:rPr>
              <a:t>termine </a:t>
            </a:r>
            <a:r>
              <a:rPr sz="1800" dirty="0">
                <a:latin typeface="Times New Roman"/>
                <a:cs typeface="Times New Roman"/>
              </a:rPr>
              <a:t>per </a:t>
            </a:r>
            <a:r>
              <a:rPr sz="1800" spc="-5" dirty="0">
                <a:latin typeface="Times New Roman"/>
                <a:cs typeface="Times New Roman"/>
              </a:rPr>
              <a:t>presentare </a:t>
            </a:r>
            <a:r>
              <a:rPr sz="1800" dirty="0">
                <a:latin typeface="Times New Roman"/>
                <a:cs typeface="Times New Roman"/>
              </a:rPr>
              <a:t>le </a:t>
            </a:r>
            <a:r>
              <a:rPr sz="1800" spc="-10" dirty="0">
                <a:latin typeface="Times New Roman"/>
                <a:cs typeface="Times New Roman"/>
              </a:rPr>
              <a:t>offerte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per </a:t>
            </a:r>
            <a:r>
              <a:rPr sz="1800" dirty="0">
                <a:latin typeface="Times New Roman"/>
                <a:cs typeface="Times New Roman"/>
              </a:rPr>
              <a:t> quelle </a:t>
            </a:r>
            <a:r>
              <a:rPr sz="1800" spc="-5" dirty="0">
                <a:latin typeface="Times New Roman"/>
                <a:cs typeface="Times New Roman"/>
              </a:rPr>
              <a:t>avviate </a:t>
            </a:r>
            <a:r>
              <a:rPr sz="1800" dirty="0">
                <a:latin typeface="Times New Roman"/>
                <a:cs typeface="Times New Roman"/>
              </a:rPr>
              <a:t>successivamente </a:t>
            </a:r>
            <a:r>
              <a:rPr sz="1800" spc="-5" dirty="0">
                <a:latin typeface="Times New Roman"/>
                <a:cs typeface="Times New Roman"/>
              </a:rPr>
              <a:t>al </a:t>
            </a:r>
            <a:r>
              <a:rPr sz="1800" dirty="0">
                <a:latin typeface="Times New Roman"/>
                <a:cs typeface="Times New Roman"/>
              </a:rPr>
              <a:t>17 luglio e fino al 31 </a:t>
            </a:r>
            <a:r>
              <a:rPr sz="1800" spc="-5" dirty="0">
                <a:latin typeface="Times New Roman"/>
                <a:cs typeface="Times New Roman"/>
              </a:rPr>
              <a:t>dicembre </a:t>
            </a:r>
            <a:r>
              <a:rPr sz="1800" dirty="0">
                <a:latin typeface="Times New Roman"/>
                <a:cs typeface="Times New Roman"/>
              </a:rPr>
              <a:t>2021 </a:t>
            </a:r>
            <a:r>
              <a:rPr sz="1800" spc="-5" dirty="0">
                <a:latin typeface="Times New Roman"/>
                <a:cs typeface="Times New Roman"/>
              </a:rPr>
              <a:t>l’autorizzazione </a:t>
            </a:r>
            <a:r>
              <a:rPr sz="1800" dirty="0">
                <a:latin typeface="Times New Roman"/>
                <a:cs typeface="Times New Roman"/>
              </a:rPr>
              <a:t> ad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effettuare</a:t>
            </a:r>
            <a:r>
              <a:rPr sz="1800" dirty="0">
                <a:latin typeface="Times New Roman"/>
                <a:cs typeface="Times New Roman"/>
              </a:rPr>
              <a:t> 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consegna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via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d’urgenza,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anche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fuori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r>
              <a:rPr sz="1800" dirty="0">
                <a:latin typeface="Times New Roman"/>
                <a:cs typeface="Times New Roman"/>
              </a:rPr>
              <a:t> sussistenza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dei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presupposti </a:t>
            </a:r>
            <a:r>
              <a:rPr sz="1800" dirty="0">
                <a:latin typeface="Times New Roman"/>
                <a:cs typeface="Times New Roman"/>
              </a:rPr>
              <a:t>previsti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dall’</a:t>
            </a:r>
            <a:r>
              <a:rPr sz="1800" spc="-1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art 32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comma</a:t>
            </a:r>
            <a:r>
              <a:rPr sz="1800" spc="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8.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77820" y="597788"/>
            <a:ext cx="439483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L’ESECUZIONE</a:t>
            </a:r>
            <a:r>
              <a:rPr spc="-10" dirty="0"/>
              <a:t> </a:t>
            </a:r>
            <a:r>
              <a:rPr spc="-5" dirty="0"/>
              <a:t>IN</a:t>
            </a:r>
            <a:r>
              <a:rPr spc="-40" dirty="0"/>
              <a:t> </a:t>
            </a:r>
            <a:r>
              <a:rPr dirty="0"/>
              <a:t>VIA</a:t>
            </a:r>
            <a:r>
              <a:rPr spc="-110" dirty="0"/>
              <a:t> </a:t>
            </a:r>
            <a:r>
              <a:rPr dirty="0"/>
              <a:t>D’URGENZA</a:t>
            </a:r>
          </a:p>
        </p:txBody>
      </p:sp>
      <p:sp>
        <p:nvSpPr>
          <p:cNvPr id="3" name="object 3"/>
          <p:cNvSpPr/>
          <p:nvPr/>
        </p:nvSpPr>
        <p:spPr>
          <a:xfrm>
            <a:off x="548640" y="3316223"/>
            <a:ext cx="8045450" cy="12700"/>
          </a:xfrm>
          <a:custGeom>
            <a:avLst/>
            <a:gdLst/>
            <a:ahLst/>
            <a:cxnLst/>
            <a:rect l="l" t="t" r="r" b="b"/>
            <a:pathLst>
              <a:path w="8045450" h="12700">
                <a:moveTo>
                  <a:pt x="8045195" y="0"/>
                </a:moveTo>
                <a:lnTo>
                  <a:pt x="0" y="0"/>
                </a:lnTo>
                <a:lnTo>
                  <a:pt x="0" y="12191"/>
                </a:lnTo>
                <a:lnTo>
                  <a:pt x="8045195" y="12191"/>
                </a:lnTo>
                <a:lnTo>
                  <a:pt x="80451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48640" y="3590544"/>
            <a:ext cx="8045450" cy="12700"/>
          </a:xfrm>
          <a:custGeom>
            <a:avLst/>
            <a:gdLst/>
            <a:ahLst/>
            <a:cxnLst/>
            <a:rect l="l" t="t" r="r" b="b"/>
            <a:pathLst>
              <a:path w="8045450" h="12700">
                <a:moveTo>
                  <a:pt x="8045195" y="0"/>
                </a:moveTo>
                <a:lnTo>
                  <a:pt x="0" y="0"/>
                </a:lnTo>
                <a:lnTo>
                  <a:pt x="0" y="12191"/>
                </a:lnTo>
                <a:lnTo>
                  <a:pt x="8045195" y="12191"/>
                </a:lnTo>
                <a:lnTo>
                  <a:pt x="80451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8640" y="3864864"/>
            <a:ext cx="8045450" cy="12700"/>
          </a:xfrm>
          <a:custGeom>
            <a:avLst/>
            <a:gdLst/>
            <a:ahLst/>
            <a:cxnLst/>
            <a:rect l="l" t="t" r="r" b="b"/>
            <a:pathLst>
              <a:path w="8045450" h="12700">
                <a:moveTo>
                  <a:pt x="8045195" y="0"/>
                </a:moveTo>
                <a:lnTo>
                  <a:pt x="0" y="0"/>
                </a:lnTo>
                <a:lnTo>
                  <a:pt x="0" y="12192"/>
                </a:lnTo>
                <a:lnTo>
                  <a:pt x="8045195" y="12192"/>
                </a:lnTo>
                <a:lnTo>
                  <a:pt x="80451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8640" y="4139184"/>
            <a:ext cx="8045450" cy="12700"/>
          </a:xfrm>
          <a:custGeom>
            <a:avLst/>
            <a:gdLst/>
            <a:ahLst/>
            <a:cxnLst/>
            <a:rect l="l" t="t" r="r" b="b"/>
            <a:pathLst>
              <a:path w="8045450" h="12700">
                <a:moveTo>
                  <a:pt x="8045195" y="0"/>
                </a:moveTo>
                <a:lnTo>
                  <a:pt x="0" y="0"/>
                </a:lnTo>
                <a:lnTo>
                  <a:pt x="0" y="12192"/>
                </a:lnTo>
                <a:lnTo>
                  <a:pt x="8045195" y="12192"/>
                </a:lnTo>
                <a:lnTo>
                  <a:pt x="80451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35940" y="1626234"/>
            <a:ext cx="8074025" cy="45256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particolare,</a:t>
            </a:r>
            <a:r>
              <a:rPr sz="1800" dirty="0">
                <a:latin typeface="Times New Roman"/>
                <a:cs typeface="Times New Roman"/>
              </a:rPr>
              <a:t> è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sempre</a:t>
            </a:r>
            <a:r>
              <a:rPr sz="1800" dirty="0">
                <a:latin typeface="Times New Roman"/>
                <a:cs typeface="Times New Roman"/>
              </a:rPr>
              <a:t> autorizzata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l’esecuzione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anticipata</a:t>
            </a:r>
            <a:r>
              <a:rPr sz="1800" spc="4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nelle</a:t>
            </a:r>
            <a:r>
              <a:rPr sz="1800" spc="45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more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dell’effettuazione </a:t>
            </a:r>
            <a:r>
              <a:rPr sz="1800" dirty="0">
                <a:latin typeface="Times New Roman"/>
                <a:cs typeface="Times New Roman"/>
              </a:rPr>
              <a:t>dei </a:t>
            </a:r>
            <a:r>
              <a:rPr sz="1800" spc="-5" dirty="0">
                <a:latin typeface="Times New Roman"/>
                <a:cs typeface="Times New Roman"/>
              </a:rPr>
              <a:t>controlli </a:t>
            </a:r>
            <a:r>
              <a:rPr sz="1800" spc="-10" dirty="0">
                <a:latin typeface="Times New Roman"/>
                <a:cs typeface="Times New Roman"/>
              </a:rPr>
              <a:t>sia </a:t>
            </a:r>
            <a:r>
              <a:rPr sz="1800" spc="-5" dirty="0">
                <a:latin typeface="Times New Roman"/>
                <a:cs typeface="Times New Roman"/>
              </a:rPr>
              <a:t>sui requisiti </a:t>
            </a:r>
            <a:r>
              <a:rPr sz="1800" dirty="0">
                <a:latin typeface="Times New Roman"/>
                <a:cs typeface="Times New Roman"/>
              </a:rPr>
              <a:t>di ordine </a:t>
            </a:r>
            <a:r>
              <a:rPr sz="1800" spc="-5" dirty="0">
                <a:latin typeface="Times New Roman"/>
                <a:cs typeface="Times New Roman"/>
              </a:rPr>
              <a:t>generale (art. 80), sia sui criteri </a:t>
            </a:r>
            <a:r>
              <a:rPr sz="1800" dirty="0">
                <a:latin typeface="Times New Roman"/>
                <a:cs typeface="Times New Roman"/>
              </a:rPr>
              <a:t> di </a:t>
            </a:r>
            <a:r>
              <a:rPr sz="1800" spc="-5" dirty="0">
                <a:latin typeface="Times New Roman"/>
                <a:cs typeface="Times New Roman"/>
              </a:rPr>
              <a:t>selezione stabiliti </a:t>
            </a:r>
            <a:r>
              <a:rPr sz="1800" dirty="0">
                <a:latin typeface="Times New Roman"/>
                <a:cs typeface="Times New Roman"/>
              </a:rPr>
              <a:t>per la </a:t>
            </a:r>
            <a:r>
              <a:rPr sz="1800" spc="-5" dirty="0">
                <a:latin typeface="Times New Roman"/>
                <a:cs typeface="Times New Roman"/>
              </a:rPr>
              <a:t>partecipazione alla gara (requisiti </a:t>
            </a:r>
            <a:r>
              <a:rPr sz="1800" dirty="0">
                <a:latin typeface="Times New Roman"/>
                <a:cs typeface="Times New Roman"/>
              </a:rPr>
              <a:t>di capacità economica 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finanziaria e </a:t>
            </a:r>
            <a:r>
              <a:rPr sz="1800" spc="-5" dirty="0">
                <a:latin typeface="Times New Roman"/>
                <a:cs typeface="Times New Roman"/>
              </a:rPr>
              <a:t>capacità </a:t>
            </a:r>
            <a:r>
              <a:rPr sz="1800" dirty="0">
                <a:latin typeface="Times New Roman"/>
                <a:cs typeface="Times New Roman"/>
              </a:rPr>
              <a:t>tecniche e </a:t>
            </a:r>
            <a:r>
              <a:rPr sz="1800" spc="-5" dirty="0">
                <a:latin typeface="Times New Roman"/>
                <a:cs typeface="Times New Roman"/>
              </a:rPr>
              <a:t>professionali </a:t>
            </a:r>
            <a:r>
              <a:rPr sz="1800" dirty="0">
                <a:latin typeface="Times New Roman"/>
                <a:cs typeface="Times New Roman"/>
              </a:rPr>
              <a:t>art 83) e, quindi, </a:t>
            </a:r>
            <a:r>
              <a:rPr sz="1800" spc="-5" dirty="0">
                <a:latin typeface="Times New Roman"/>
                <a:cs typeface="Times New Roman"/>
              </a:rPr>
              <a:t>dopo l’aggiudicazione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disposta </a:t>
            </a:r>
            <a:r>
              <a:rPr sz="1800" dirty="0">
                <a:latin typeface="Times New Roman"/>
                <a:cs typeface="Times New Roman"/>
              </a:rPr>
              <a:t>ai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sensi </a:t>
            </a:r>
            <a:r>
              <a:rPr sz="1800" dirty="0">
                <a:latin typeface="Times New Roman"/>
                <a:cs typeface="Times New Roman"/>
              </a:rPr>
              <a:t>dell’art.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32, comma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5.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b="1" spc="-15" dirty="0">
                <a:latin typeface="Times New Roman"/>
                <a:cs typeface="Times New Roman"/>
              </a:rPr>
              <a:t>L’applicazione </a:t>
            </a:r>
            <a:r>
              <a:rPr sz="1800" b="1" spc="-5" dirty="0">
                <a:latin typeface="Times New Roman"/>
                <a:cs typeface="Times New Roman"/>
              </a:rPr>
              <a:t>di </a:t>
            </a:r>
            <a:r>
              <a:rPr sz="1800" b="1" dirty="0">
                <a:latin typeface="Times New Roman"/>
                <a:cs typeface="Times New Roman"/>
              </a:rPr>
              <a:t>tale </a:t>
            </a:r>
            <a:r>
              <a:rPr sz="1800" b="1" spc="-10" dirty="0">
                <a:latin typeface="Times New Roman"/>
                <a:cs typeface="Times New Roman"/>
              </a:rPr>
              <a:t>previsione </a:t>
            </a:r>
            <a:r>
              <a:rPr sz="1800" b="1" spc="-5" dirty="0">
                <a:latin typeface="Times New Roman"/>
                <a:cs typeface="Times New Roman"/>
              </a:rPr>
              <a:t>pone alcuni interrogativi derivanti </a:t>
            </a:r>
            <a:r>
              <a:rPr sz="1800" b="1" dirty="0">
                <a:latin typeface="Times New Roman"/>
                <a:cs typeface="Times New Roman"/>
              </a:rPr>
              <a:t>dalla </a:t>
            </a:r>
            <a:r>
              <a:rPr sz="1800" b="1" spc="-5" dirty="0">
                <a:latin typeface="Times New Roman"/>
                <a:cs typeface="Times New Roman"/>
              </a:rPr>
              <a:t>necessità 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di </a:t>
            </a:r>
            <a:r>
              <a:rPr sz="1800" b="1" spc="-10" dirty="0">
                <a:latin typeface="Times New Roman"/>
                <a:cs typeface="Times New Roman"/>
              </a:rPr>
              <a:t>prevedere </a:t>
            </a:r>
            <a:r>
              <a:rPr sz="1800" b="1" spc="-5" dirty="0">
                <a:latin typeface="Times New Roman"/>
                <a:cs typeface="Times New Roman"/>
              </a:rPr>
              <a:t>una specifica disciplina </a:t>
            </a:r>
            <a:r>
              <a:rPr sz="1800" b="1" dirty="0">
                <a:latin typeface="Times New Roman"/>
                <a:cs typeface="Times New Roman"/>
              </a:rPr>
              <a:t>nella </a:t>
            </a:r>
            <a:r>
              <a:rPr sz="1800" b="1" spc="-5" dirty="0">
                <a:latin typeface="Times New Roman"/>
                <a:cs typeface="Times New Roman"/>
              </a:rPr>
              <a:t>documentazione di </a:t>
            </a:r>
            <a:r>
              <a:rPr sz="1800" b="1" dirty="0">
                <a:latin typeface="Times New Roman"/>
                <a:cs typeface="Times New Roman"/>
              </a:rPr>
              <a:t>gara </a:t>
            </a:r>
            <a:r>
              <a:rPr sz="1800" b="1" spc="-5" dirty="0">
                <a:latin typeface="Times New Roman"/>
                <a:cs typeface="Times New Roman"/>
              </a:rPr>
              <a:t>per </a:t>
            </a:r>
            <a:r>
              <a:rPr sz="1800" b="1" spc="-10" dirty="0">
                <a:latin typeface="Times New Roman"/>
                <a:cs typeface="Times New Roman"/>
              </a:rPr>
              <a:t>regolare </a:t>
            </a:r>
            <a:r>
              <a:rPr sz="1800" b="1" spc="-5" dirty="0">
                <a:latin typeface="Times New Roman"/>
                <a:cs typeface="Times New Roman"/>
              </a:rPr>
              <a:t> l’ipotesi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in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cui</a:t>
            </a:r>
            <a:r>
              <a:rPr sz="1800" b="1" dirty="0">
                <a:latin typeface="Times New Roman"/>
                <a:cs typeface="Times New Roman"/>
              </a:rPr>
              <a:t> i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controlli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diano</a:t>
            </a:r>
            <a:r>
              <a:rPr sz="1800" b="1" dirty="0">
                <a:latin typeface="Times New Roman"/>
                <a:cs typeface="Times New Roman"/>
              </a:rPr>
              <a:t> esito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negativo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e,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pertanto,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non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sia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possibile 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pervenire all’aggiudicazione </a:t>
            </a:r>
            <a:r>
              <a:rPr sz="1800" b="1" dirty="0">
                <a:latin typeface="Times New Roman"/>
                <a:cs typeface="Times New Roman"/>
              </a:rPr>
              <a:t>efficace </a:t>
            </a:r>
            <a:r>
              <a:rPr sz="1800" b="1" spc="-5" dirty="0">
                <a:latin typeface="Times New Roman"/>
                <a:cs typeface="Times New Roman"/>
              </a:rPr>
              <a:t>della </a:t>
            </a:r>
            <a:r>
              <a:rPr sz="1800" b="1" spc="-10" dirty="0">
                <a:latin typeface="Times New Roman"/>
                <a:cs typeface="Times New Roman"/>
              </a:rPr>
              <a:t>prestazione </a:t>
            </a:r>
            <a:r>
              <a:rPr sz="1800" b="1" spc="-5" dirty="0">
                <a:latin typeface="Times New Roman"/>
                <a:cs typeface="Times New Roman"/>
              </a:rPr>
              <a:t>all’operatore economico </a:t>
            </a:r>
            <a:r>
              <a:rPr sz="1800" b="1" dirty="0">
                <a:latin typeface="Times New Roman"/>
                <a:cs typeface="Times New Roman"/>
              </a:rPr>
              <a:t>ed 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alla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stipula</a:t>
            </a:r>
            <a:r>
              <a:rPr sz="18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del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contratto.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latin typeface="Times New Roman"/>
                <a:cs typeface="Times New Roman"/>
              </a:rPr>
              <a:t>Il legislatore ha ricondotto </a:t>
            </a:r>
            <a:r>
              <a:rPr sz="1800" spc="-5" dirty="0">
                <a:latin typeface="Times New Roman"/>
                <a:cs typeface="Times New Roman"/>
              </a:rPr>
              <a:t>tali ipotesi nell’ambito dell’art. </a:t>
            </a:r>
            <a:r>
              <a:rPr sz="1800" dirty="0">
                <a:latin typeface="Times New Roman"/>
                <a:cs typeface="Times New Roman"/>
              </a:rPr>
              <a:t>32, </a:t>
            </a:r>
            <a:r>
              <a:rPr sz="1800" spc="-10" dirty="0">
                <a:latin typeface="Times New Roman"/>
                <a:cs typeface="Times New Roman"/>
              </a:rPr>
              <a:t>comma </a:t>
            </a:r>
            <a:r>
              <a:rPr sz="1800" dirty="0">
                <a:latin typeface="Times New Roman"/>
                <a:cs typeface="Times New Roman"/>
              </a:rPr>
              <a:t>8; </a:t>
            </a:r>
            <a:r>
              <a:rPr sz="1800" spc="-5" dirty="0">
                <a:latin typeface="Times New Roman"/>
                <a:cs typeface="Times New Roman"/>
              </a:rPr>
              <a:t>pertanto, </a:t>
            </a:r>
            <a:r>
              <a:rPr sz="1800" spc="-10" dirty="0">
                <a:latin typeface="Times New Roman"/>
                <a:cs typeface="Times New Roman"/>
              </a:rPr>
              <a:t>nel 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caso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cui</a:t>
            </a:r>
            <a:r>
              <a:rPr sz="1800" dirty="0">
                <a:latin typeface="Times New Roman"/>
                <a:cs typeface="Times New Roman"/>
              </a:rPr>
              <a:t> non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sia</a:t>
            </a:r>
            <a:r>
              <a:rPr sz="1800" dirty="0">
                <a:latin typeface="Times New Roman"/>
                <a:cs typeface="Times New Roman"/>
              </a:rPr>
              <a:t> possibile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dichiarare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efficace</a:t>
            </a:r>
            <a:r>
              <a:rPr sz="1800" spc="-5" dirty="0">
                <a:latin typeface="Times New Roman"/>
                <a:cs typeface="Times New Roman"/>
              </a:rPr>
              <a:t> l’aggiudicazione</a:t>
            </a:r>
            <a:r>
              <a:rPr sz="1800" dirty="0">
                <a:latin typeface="Times New Roman"/>
                <a:cs typeface="Times New Roman"/>
              </a:rPr>
              <a:t> e</a:t>
            </a:r>
            <a:r>
              <a:rPr sz="1800" spc="4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procedere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stipula </a:t>
            </a:r>
            <a:r>
              <a:rPr sz="1800" spc="-5" dirty="0">
                <a:latin typeface="Times New Roman"/>
                <a:cs typeface="Times New Roman"/>
              </a:rPr>
              <a:t>del contratto, si procederà all’annullamento dell’aggiudicazione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si disporrà </a:t>
            </a:r>
            <a:r>
              <a:rPr sz="1800" dirty="0">
                <a:latin typeface="Times New Roman"/>
                <a:cs typeface="Times New Roman"/>
              </a:rPr>
              <a:t>il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mero rimborso </a:t>
            </a:r>
            <a:r>
              <a:rPr sz="1800" dirty="0">
                <a:latin typeface="Times New Roman"/>
                <a:cs typeface="Times New Roman"/>
              </a:rPr>
              <a:t>delle spese </a:t>
            </a:r>
            <a:r>
              <a:rPr sz="1800" spc="-5" dirty="0">
                <a:latin typeface="Times New Roman"/>
                <a:cs typeface="Times New Roman"/>
              </a:rPr>
              <a:t>sostenute per l’esecuzione </a:t>
            </a:r>
            <a:r>
              <a:rPr sz="1800" dirty="0">
                <a:latin typeface="Times New Roman"/>
                <a:cs typeface="Times New Roman"/>
              </a:rPr>
              <a:t>dei </a:t>
            </a:r>
            <a:r>
              <a:rPr sz="1800" spc="-5" dirty="0">
                <a:latin typeface="Times New Roman"/>
                <a:cs typeface="Times New Roman"/>
              </a:rPr>
              <a:t>lavori </a:t>
            </a:r>
            <a:r>
              <a:rPr sz="1800" dirty="0">
                <a:latin typeface="Times New Roman"/>
                <a:cs typeface="Times New Roman"/>
              </a:rPr>
              <a:t>ordinati </a:t>
            </a:r>
            <a:r>
              <a:rPr sz="1800" spc="-5" dirty="0">
                <a:latin typeface="Times New Roman"/>
                <a:cs typeface="Times New Roman"/>
              </a:rPr>
              <a:t>dal Direttore </a:t>
            </a:r>
            <a:r>
              <a:rPr sz="1800" dirty="0">
                <a:latin typeface="Times New Roman"/>
                <a:cs typeface="Times New Roman"/>
              </a:rPr>
              <a:t> Lavori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l’esecuzione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prestazioni</a:t>
            </a:r>
            <a:r>
              <a:rPr sz="1800" dirty="0">
                <a:latin typeface="Times New Roman"/>
                <a:cs typeface="Times New Roman"/>
              </a:rPr>
              <a:t> espletate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su</a:t>
            </a:r>
            <a:r>
              <a:rPr sz="1800" dirty="0">
                <a:latin typeface="Times New Roman"/>
                <a:cs typeface="Times New Roman"/>
              </a:rPr>
              <a:t> ordine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Direttore </a:t>
            </a:r>
            <a:r>
              <a:rPr sz="1800" dirty="0">
                <a:latin typeface="Times New Roman"/>
                <a:cs typeface="Times New Roman"/>
              </a:rPr>
              <a:t> dell’Esecuzione.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48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49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46529" y="640207"/>
            <a:ext cx="52495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5" dirty="0"/>
              <a:t>L’ESECUZIONE</a:t>
            </a:r>
            <a:r>
              <a:rPr sz="2400" spc="30" dirty="0"/>
              <a:t> </a:t>
            </a:r>
            <a:r>
              <a:rPr sz="2400" spc="-5" dirty="0"/>
              <a:t>IN</a:t>
            </a:r>
            <a:r>
              <a:rPr sz="2400" spc="-50" dirty="0"/>
              <a:t> </a:t>
            </a:r>
            <a:r>
              <a:rPr sz="2400" spc="-5" dirty="0"/>
              <a:t>VIA</a:t>
            </a:r>
            <a:r>
              <a:rPr sz="2400" spc="-135" dirty="0"/>
              <a:t> </a:t>
            </a:r>
            <a:r>
              <a:rPr sz="2400" spc="-10" dirty="0"/>
              <a:t>D’URGENZA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623186"/>
            <a:ext cx="8074025" cy="4854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715" algn="just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/>
                <a:cs typeface="Times New Roman"/>
              </a:rPr>
              <a:t>Ulteriori aspetti da disciplinare attengono ai </a:t>
            </a:r>
            <a:r>
              <a:rPr sz="2400" spc="-10" dirty="0">
                <a:latin typeface="Times New Roman"/>
                <a:cs typeface="Times New Roman"/>
              </a:rPr>
              <a:t>tempi </a:t>
            </a:r>
            <a:r>
              <a:rPr sz="2400" spc="-5" dirty="0">
                <a:latin typeface="Times New Roman"/>
                <a:cs typeface="Times New Roman"/>
              </a:rPr>
              <a:t>dei pagamenti 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delle prestazioni eseguite </a:t>
            </a:r>
            <a:r>
              <a:rPr sz="2400" dirty="0">
                <a:latin typeface="Times New Roman"/>
                <a:cs typeface="Times New Roman"/>
              </a:rPr>
              <a:t>e </a:t>
            </a:r>
            <a:r>
              <a:rPr sz="2400" spc="-5" dirty="0">
                <a:latin typeface="Times New Roman"/>
                <a:cs typeface="Times New Roman"/>
              </a:rPr>
              <a:t>alla costituzione delle garanzie </a:t>
            </a:r>
            <a:r>
              <a:rPr sz="2400" dirty="0">
                <a:latin typeface="Times New Roman"/>
                <a:cs typeface="Times New Roman"/>
              </a:rPr>
              <a:t>per i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lavori </a:t>
            </a:r>
            <a:r>
              <a:rPr sz="2400" spc="-5" dirty="0">
                <a:latin typeface="Times New Roman"/>
                <a:cs typeface="Times New Roman"/>
              </a:rPr>
              <a:t>delle polizze assicurative previste dall’art. </a:t>
            </a:r>
            <a:r>
              <a:rPr sz="2400" dirty="0">
                <a:latin typeface="Times New Roman"/>
                <a:cs typeface="Times New Roman"/>
              </a:rPr>
              <a:t>103 del </a:t>
            </a:r>
            <a:r>
              <a:rPr sz="2400" spc="-5" dirty="0">
                <a:latin typeface="Times New Roman"/>
                <a:cs typeface="Times New Roman"/>
              </a:rPr>
              <a:t>D.Lgs </a:t>
            </a:r>
            <a:r>
              <a:rPr sz="2400" dirty="0">
                <a:latin typeface="Times New Roman"/>
                <a:cs typeface="Times New Roman"/>
              </a:rPr>
              <a:t>n.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50/2016.</a:t>
            </a:r>
            <a:endParaRPr sz="24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575"/>
              </a:spcBef>
            </a:pP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relazione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ai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pagamenti,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4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analogia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alla</a:t>
            </a:r>
            <a:r>
              <a:rPr sz="2400" spc="4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disciplina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cui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all’art.</a:t>
            </a:r>
            <a:endParaRPr sz="24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</a:pPr>
            <a:r>
              <a:rPr sz="2400" dirty="0">
                <a:latin typeface="Times New Roman"/>
                <a:cs typeface="Times New Roman"/>
              </a:rPr>
              <a:t>163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del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Dlgs</a:t>
            </a:r>
            <a:r>
              <a:rPr sz="2400" dirty="0">
                <a:latin typeface="Times New Roman"/>
                <a:cs typeface="Times New Roman"/>
              </a:rPr>
              <a:t> 50/16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per</a:t>
            </a:r>
            <a:r>
              <a:rPr sz="2400" dirty="0">
                <a:latin typeface="Times New Roman"/>
                <a:cs typeface="Times New Roman"/>
              </a:rPr>
              <a:t> i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lavori</a:t>
            </a:r>
            <a:r>
              <a:rPr sz="2400" dirty="0">
                <a:latin typeface="Times New Roman"/>
                <a:cs typeface="Times New Roman"/>
              </a:rPr>
              <a:t> in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somma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urgenza,</a:t>
            </a:r>
            <a:r>
              <a:rPr sz="2400" spc="58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potrebbe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essere </a:t>
            </a:r>
            <a:r>
              <a:rPr sz="2400" spc="-5" dirty="0">
                <a:latin typeface="Times New Roman"/>
                <a:cs typeface="Times New Roman"/>
              </a:rPr>
              <a:t>previsto il pagamento delle prestazioni eseguite solo </a:t>
            </a:r>
            <a:r>
              <a:rPr sz="2400" dirty="0">
                <a:latin typeface="Times New Roman"/>
                <a:cs typeface="Times New Roman"/>
              </a:rPr>
              <a:t>dopo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l’esito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dei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controlli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sui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requisiti</a:t>
            </a:r>
            <a:r>
              <a:rPr sz="2400" dirty="0">
                <a:latin typeface="Times New Roman"/>
                <a:cs typeface="Times New Roman"/>
              </a:rPr>
              <a:t> e,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mancanza</a:t>
            </a:r>
            <a:r>
              <a:rPr sz="2400" spc="59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di</a:t>
            </a:r>
            <a:r>
              <a:rPr sz="2400" spc="58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esito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favorevole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procedere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al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rimborso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delle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spese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sostenute,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come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previsto </a:t>
            </a:r>
            <a:r>
              <a:rPr sz="2400" spc="-5" dirty="0">
                <a:latin typeface="Times New Roman"/>
                <a:cs typeface="Times New Roman"/>
              </a:rPr>
              <a:t>dall’art. 32, </a:t>
            </a:r>
            <a:r>
              <a:rPr sz="2400" spc="-10" dirty="0">
                <a:latin typeface="Times New Roman"/>
                <a:cs typeface="Times New Roman"/>
              </a:rPr>
              <a:t>comma </a:t>
            </a:r>
            <a:r>
              <a:rPr sz="2400" spc="-5" dirty="0">
                <a:latin typeface="Times New Roman"/>
                <a:cs typeface="Times New Roman"/>
              </a:rPr>
              <a:t>8, </a:t>
            </a:r>
            <a:r>
              <a:rPr sz="2400" dirty="0">
                <a:latin typeface="Times New Roman"/>
                <a:cs typeface="Times New Roman"/>
              </a:rPr>
              <a:t>che dovranno </a:t>
            </a:r>
            <a:r>
              <a:rPr sz="2400" spc="-5" dirty="0">
                <a:latin typeface="Times New Roman"/>
                <a:cs typeface="Times New Roman"/>
              </a:rPr>
              <a:t>essere quantificate 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dalla stazione appaltante </a:t>
            </a:r>
            <a:r>
              <a:rPr sz="2400" dirty="0">
                <a:latin typeface="Times New Roman"/>
                <a:cs typeface="Times New Roman"/>
              </a:rPr>
              <a:t>non corrispondendo </a:t>
            </a:r>
            <a:r>
              <a:rPr sz="2400" spc="-5" dirty="0">
                <a:latin typeface="Times New Roman"/>
                <a:cs typeface="Times New Roman"/>
              </a:rPr>
              <a:t>al pagamento per 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intero della prestazione </a:t>
            </a:r>
            <a:r>
              <a:rPr sz="2400" dirty="0">
                <a:latin typeface="Times New Roman"/>
                <a:cs typeface="Times New Roman"/>
              </a:rPr>
              <a:t>svolta sulla base </a:t>
            </a:r>
            <a:r>
              <a:rPr sz="2400" spc="-5" dirty="0">
                <a:latin typeface="Times New Roman"/>
                <a:cs typeface="Times New Roman"/>
              </a:rPr>
              <a:t>del corrispettivo indicato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offerta.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5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3489" rIns="0" bIns="0" rtlCol="0">
            <a:spAutoFit/>
          </a:bodyPr>
          <a:lstStyle/>
          <a:p>
            <a:pPr marL="3502025" marR="5080" indent="-3140710">
              <a:lnSpc>
                <a:spcPct val="100000"/>
              </a:lnSpc>
              <a:spcBef>
                <a:spcPts val="100"/>
              </a:spcBef>
            </a:pPr>
            <a:r>
              <a:rPr spc="-10" dirty="0">
                <a:latin typeface="Calibri"/>
                <a:cs typeface="Calibri"/>
              </a:rPr>
              <a:t>GESTIONE</a:t>
            </a:r>
            <a:r>
              <a:rPr dirty="0">
                <a:latin typeface="Calibri"/>
                <a:cs typeface="Calibri"/>
              </a:rPr>
              <a:t> DELLE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PROCEDURE</a:t>
            </a:r>
            <a:r>
              <a:rPr spc="-1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SOTTOSOGLIA</a:t>
            </a:r>
            <a:r>
              <a:rPr spc="-3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DI</a:t>
            </a:r>
            <a:r>
              <a:rPr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CUI </a:t>
            </a:r>
            <a:r>
              <a:rPr spc="-65" dirty="0">
                <a:latin typeface="Calibri"/>
                <a:cs typeface="Calibri"/>
              </a:rPr>
              <a:t>ALL’ART.1</a:t>
            </a:r>
            <a:r>
              <a:rPr spc="-1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DEL</a:t>
            </a:r>
            <a:r>
              <a:rPr spc="1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DL </a:t>
            </a:r>
            <a:r>
              <a:rPr spc="-434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76/2020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450850" y="1550416"/>
          <a:ext cx="8293099" cy="43798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586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8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86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86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86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pPr marL="252729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D.L.76/2020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23177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PROCEDURA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29210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CONTRATTI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29337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MODALITA’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4171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TERMINI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749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5" dirty="0">
                          <a:latin typeface="Calibri"/>
                          <a:cs typeface="Calibri"/>
                        </a:rPr>
                        <a:t>Art.1,</a:t>
                      </a:r>
                      <a:r>
                        <a:rPr sz="16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comma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 2,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Calibri"/>
                          <a:cs typeface="Calibri"/>
                        </a:rPr>
                        <a:t>lett.a)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b="1" spc="-10" dirty="0">
                          <a:latin typeface="Calibri"/>
                          <a:cs typeface="Calibri"/>
                        </a:rPr>
                        <a:t>Affidamento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600" b="1" spc="-15" dirty="0">
                          <a:latin typeface="Calibri"/>
                          <a:cs typeface="Calibri"/>
                        </a:rPr>
                        <a:t>diretto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378460" indent="-287655">
                        <a:lnSpc>
                          <a:spcPct val="100000"/>
                        </a:lnSpc>
                        <a:spcBef>
                          <a:spcPts val="265"/>
                        </a:spcBef>
                        <a:buChar char="-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600" spc="-15" dirty="0">
                          <a:latin typeface="Calibri"/>
                          <a:cs typeface="Calibri"/>
                        </a:rPr>
                        <a:t>Lavori</a:t>
                      </a:r>
                      <a:r>
                        <a:rPr sz="16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di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 marL="378460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Calibri"/>
                          <a:cs typeface="Calibri"/>
                        </a:rPr>
                        <a:t>importo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fino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a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 marL="378460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Calibri"/>
                          <a:cs typeface="Calibri"/>
                        </a:rPr>
                        <a:t>€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150.000,00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 marL="378460">
                        <a:lnSpc>
                          <a:spcPct val="100000"/>
                        </a:lnSpc>
                      </a:pPr>
                      <a:r>
                        <a:rPr sz="1600" spc="-30" dirty="0">
                          <a:latin typeface="Calibri"/>
                          <a:cs typeface="Calibri"/>
                        </a:rPr>
                        <a:t>IVA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escluso;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 marL="378460" marR="95250" indent="-287020">
                        <a:lnSpc>
                          <a:spcPct val="100000"/>
                        </a:lnSpc>
                        <a:buChar char="-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600" spc="-15" dirty="0">
                          <a:latin typeface="Calibri"/>
                          <a:cs typeface="Calibri"/>
                        </a:rPr>
                        <a:t>Forniture</a:t>
                      </a:r>
                      <a:r>
                        <a:rPr sz="16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e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servizi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fino</a:t>
                      </a:r>
                      <a:r>
                        <a:rPr sz="16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6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€ </a:t>
                      </a:r>
                      <a:r>
                        <a:rPr sz="1600" spc="-3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75.000,00</a:t>
                      </a:r>
                      <a:r>
                        <a:rPr sz="16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30" dirty="0">
                          <a:latin typeface="Calibri"/>
                          <a:cs typeface="Calibri"/>
                        </a:rPr>
                        <a:t>IVA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 marL="378460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Calibri"/>
                          <a:cs typeface="Calibri"/>
                        </a:rPr>
                        <a:t>esclusa;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 marL="378460" marR="127000" indent="-287020">
                        <a:lnSpc>
                          <a:spcPct val="100000"/>
                        </a:lnSpc>
                        <a:buChar char="-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600" spc="-5" dirty="0">
                          <a:latin typeface="Calibri"/>
                          <a:cs typeface="Calibri"/>
                        </a:rPr>
                        <a:t>Servizi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di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 ingegneria e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architettura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fino a €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75.000,00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30" dirty="0">
                          <a:latin typeface="Calibri"/>
                          <a:cs typeface="Calibri"/>
                        </a:rPr>
                        <a:t>IVA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 marL="37846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10" dirty="0">
                          <a:latin typeface="Calibri"/>
                          <a:cs typeface="Calibri"/>
                        </a:rPr>
                        <a:t>esclusa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111125">
                        <a:lnSpc>
                          <a:spcPct val="100000"/>
                        </a:lnSpc>
                        <a:spcBef>
                          <a:spcPts val="265"/>
                        </a:spcBef>
                        <a:buChar char="-"/>
                        <a:tabLst>
                          <a:tab pos="200660" algn="l"/>
                        </a:tabLst>
                      </a:pPr>
                      <a:r>
                        <a:rPr sz="1600" spc="-5" dirty="0">
                          <a:latin typeface="Calibri"/>
                          <a:cs typeface="Calibri"/>
                        </a:rPr>
                        <a:t>Può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essere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adottata</a:t>
                      </a:r>
                      <a:r>
                        <a:rPr sz="1600" spc="-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un’unica </a:t>
                      </a:r>
                      <a:r>
                        <a:rPr sz="1600" spc="-3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determina</a:t>
                      </a:r>
                      <a:r>
                        <a:rPr sz="16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a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contrarre,</a:t>
                      </a:r>
                      <a:r>
                        <a:rPr sz="16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atto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equivalente, che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contiene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 gli </a:t>
                      </a:r>
                      <a:r>
                        <a:rPr sz="16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elementi</a:t>
                      </a:r>
                      <a:r>
                        <a:rPr sz="16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descritti </a:t>
                      </a:r>
                      <a:r>
                        <a:rPr sz="1600" spc="-3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nell’art.32,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co.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2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del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Codice;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 marL="92075" marR="92710">
                        <a:lnSpc>
                          <a:spcPct val="100000"/>
                        </a:lnSpc>
                        <a:buChar char="-"/>
                        <a:tabLst>
                          <a:tab pos="200660" algn="l"/>
                        </a:tabLst>
                      </a:pPr>
                      <a:r>
                        <a:rPr sz="1600" spc="-5" dirty="0">
                          <a:latin typeface="Calibri"/>
                          <a:cs typeface="Calibri"/>
                        </a:rPr>
                        <a:t>Non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dovrà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 essere richiesta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la </a:t>
                      </a:r>
                      <a:r>
                        <a:rPr sz="1600" spc="-3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garanzia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provvisoria</a:t>
                      </a:r>
                      <a:r>
                        <a:rPr sz="16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di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cui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all’art.93.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5" dirty="0">
                          <a:latin typeface="Calibri"/>
                          <a:cs typeface="Calibri"/>
                        </a:rPr>
                        <a:t>2</a:t>
                      </a:r>
                      <a:r>
                        <a:rPr sz="16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mesi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50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44826" y="453644"/>
            <a:ext cx="3992879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85" dirty="0"/>
              <a:t>L</a:t>
            </a:r>
            <a:r>
              <a:rPr dirty="0"/>
              <a:t>’</a:t>
            </a:r>
            <a:r>
              <a:rPr spc="5" dirty="0"/>
              <a:t>A</a:t>
            </a:r>
            <a:r>
              <a:rPr spc="-5" dirty="0"/>
              <a:t>NTIC</a:t>
            </a:r>
            <a:r>
              <a:rPr dirty="0"/>
              <a:t>I</a:t>
            </a:r>
            <a:r>
              <a:rPr spc="-145" dirty="0"/>
              <a:t>P</a:t>
            </a:r>
            <a:r>
              <a:rPr spc="-5" dirty="0"/>
              <a:t>A</a:t>
            </a:r>
            <a:r>
              <a:rPr spc="-15" dirty="0"/>
              <a:t>Z</a:t>
            </a:r>
            <a:r>
              <a:rPr spc="-5" dirty="0"/>
              <a:t>IO</a:t>
            </a:r>
            <a:r>
              <a:rPr dirty="0"/>
              <a:t>NE</a:t>
            </a:r>
            <a:r>
              <a:rPr spc="-25" dirty="0"/>
              <a:t> </a:t>
            </a:r>
            <a:r>
              <a:rPr spc="-5" dirty="0"/>
              <a:t>DE</a:t>
            </a:r>
            <a:r>
              <a:rPr dirty="0"/>
              <a:t>L</a:t>
            </a:r>
            <a:r>
              <a:rPr spc="-114" dirty="0"/>
              <a:t> </a:t>
            </a:r>
            <a:r>
              <a:rPr dirty="0"/>
              <a:t>P</a:t>
            </a:r>
            <a:r>
              <a:rPr spc="5" dirty="0"/>
              <a:t>R</a:t>
            </a:r>
            <a:r>
              <a:rPr dirty="0"/>
              <a:t>E</a:t>
            </a:r>
            <a:r>
              <a:rPr spc="-25" dirty="0"/>
              <a:t>Z</a:t>
            </a:r>
            <a:r>
              <a:rPr spc="-20" dirty="0"/>
              <a:t>Z</a:t>
            </a:r>
            <a:r>
              <a:rPr dirty="0"/>
              <a:t>O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0200" y="1078484"/>
            <a:ext cx="8281034" cy="47999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Un </a:t>
            </a:r>
            <a:r>
              <a:rPr sz="1800" dirty="0">
                <a:latin typeface="Times New Roman"/>
                <a:cs typeface="Times New Roman"/>
              </a:rPr>
              <a:t>altro </a:t>
            </a:r>
            <a:r>
              <a:rPr sz="1800" spc="-5" dirty="0">
                <a:latin typeface="Times New Roman"/>
                <a:cs typeface="Times New Roman"/>
              </a:rPr>
              <a:t>aspetto </a:t>
            </a:r>
            <a:r>
              <a:rPr sz="1800" dirty="0">
                <a:latin typeface="Times New Roman"/>
                <a:cs typeface="Times New Roman"/>
              </a:rPr>
              <a:t>di cui </a:t>
            </a:r>
            <a:r>
              <a:rPr sz="1800" spc="-5" dirty="0">
                <a:latin typeface="Times New Roman"/>
                <a:cs typeface="Times New Roman"/>
              </a:rPr>
              <a:t>occorre tener </a:t>
            </a:r>
            <a:r>
              <a:rPr sz="1800" dirty="0">
                <a:latin typeface="Times New Roman"/>
                <a:cs typeface="Times New Roman"/>
              </a:rPr>
              <a:t>conto è </a:t>
            </a:r>
            <a:r>
              <a:rPr sz="1800" spc="-5" dirty="0">
                <a:latin typeface="Times New Roman"/>
                <a:cs typeface="Times New Roman"/>
              </a:rPr>
              <a:t>l’anticipazione del prezzo, </a:t>
            </a:r>
            <a:r>
              <a:rPr sz="1800" dirty="0">
                <a:latin typeface="Times New Roman"/>
                <a:cs typeface="Times New Roman"/>
              </a:rPr>
              <a:t>anche a seguito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della </a:t>
            </a:r>
            <a:r>
              <a:rPr sz="1800" spc="-5" dirty="0">
                <a:latin typeface="Times New Roman"/>
                <a:cs typeface="Times New Roman"/>
              </a:rPr>
              <a:t>modifica apportata all’art. </a:t>
            </a:r>
            <a:r>
              <a:rPr sz="1800" dirty="0">
                <a:latin typeface="Times New Roman"/>
                <a:cs typeface="Times New Roman"/>
              </a:rPr>
              <a:t>35, </a:t>
            </a:r>
            <a:r>
              <a:rPr sz="1800" spc="-5" dirty="0">
                <a:latin typeface="Times New Roman"/>
                <a:cs typeface="Times New Roman"/>
              </a:rPr>
              <a:t>comma </a:t>
            </a:r>
            <a:r>
              <a:rPr sz="1800" dirty="0">
                <a:latin typeface="Times New Roman"/>
                <a:cs typeface="Times New Roman"/>
              </a:rPr>
              <a:t>18 </a:t>
            </a:r>
            <a:r>
              <a:rPr sz="1800" spc="-5" dirty="0">
                <a:latin typeface="Times New Roman"/>
                <a:cs typeface="Times New Roman"/>
              </a:rPr>
              <a:t>del D.Lgs 50/2016 </a:t>
            </a:r>
            <a:r>
              <a:rPr sz="1800" dirty="0">
                <a:latin typeface="Times New Roman"/>
                <a:cs typeface="Times New Roman"/>
              </a:rPr>
              <a:t>dall'art. 91, </a:t>
            </a:r>
            <a:r>
              <a:rPr sz="1800" spc="-10" dirty="0">
                <a:latin typeface="Times New Roman"/>
                <a:cs typeface="Times New Roman"/>
              </a:rPr>
              <a:t>comma </a:t>
            </a:r>
            <a:r>
              <a:rPr sz="1800" spc="5" dirty="0">
                <a:latin typeface="Times New Roman"/>
                <a:cs typeface="Times New Roman"/>
              </a:rPr>
              <a:t>2, 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decreto-legge</a:t>
            </a:r>
            <a:r>
              <a:rPr sz="1800" spc="18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n.</a:t>
            </a:r>
            <a:r>
              <a:rPr sz="1800" spc="19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18</a:t>
            </a:r>
            <a:r>
              <a:rPr sz="1800" spc="19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2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2020,</a:t>
            </a:r>
            <a:r>
              <a:rPr sz="1800" spc="19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convertito</a:t>
            </a:r>
            <a:r>
              <a:rPr sz="1800" spc="19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dalla</a:t>
            </a:r>
            <a:r>
              <a:rPr sz="1800" spc="19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legge</a:t>
            </a:r>
            <a:r>
              <a:rPr sz="1800" spc="204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n.</a:t>
            </a:r>
            <a:r>
              <a:rPr sz="1800" spc="2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27</a:t>
            </a:r>
            <a:r>
              <a:rPr sz="1800" spc="19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19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2020</a:t>
            </a:r>
            <a:r>
              <a:rPr sz="1800" spc="19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che</a:t>
            </a:r>
            <a:r>
              <a:rPr sz="1800" spc="19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ha</a:t>
            </a:r>
            <a:r>
              <a:rPr sz="1800" spc="19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previsto</a:t>
            </a:r>
            <a:r>
              <a:rPr sz="1800" spc="2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che </a:t>
            </a:r>
            <a:r>
              <a:rPr sz="1800" spc="-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“</a:t>
            </a:r>
            <a:r>
              <a:rPr sz="1800" i="1" spc="-5" dirty="0">
                <a:latin typeface="Times New Roman"/>
                <a:cs typeface="Times New Roman"/>
              </a:rPr>
              <a:t>Sul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15" dirty="0">
                <a:latin typeface="Times New Roman"/>
                <a:cs typeface="Times New Roman"/>
              </a:rPr>
              <a:t>valore</a:t>
            </a:r>
            <a:r>
              <a:rPr sz="1800" i="1" spc="-1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del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contratto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di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appalto</a:t>
            </a:r>
            <a:r>
              <a:rPr sz="1800" i="1" dirty="0">
                <a:latin typeface="Times New Roman"/>
                <a:cs typeface="Times New Roman"/>
              </a:rPr>
              <a:t> viene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calcolato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l'importo</a:t>
            </a:r>
            <a:r>
              <a:rPr sz="1800" i="1" spc="440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dell'anticipazione</a:t>
            </a:r>
            <a:r>
              <a:rPr sz="1800" i="1" spc="44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del 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15" dirty="0">
                <a:latin typeface="Times New Roman"/>
                <a:cs typeface="Times New Roman"/>
              </a:rPr>
              <a:t>prezzo</a:t>
            </a:r>
            <a:r>
              <a:rPr sz="1800" i="1" spc="-1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pari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al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20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per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cento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10" dirty="0">
                <a:latin typeface="Times New Roman"/>
                <a:cs typeface="Times New Roman"/>
              </a:rPr>
              <a:t>da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spc="-10" dirty="0">
                <a:latin typeface="Times New Roman"/>
                <a:cs typeface="Times New Roman"/>
              </a:rPr>
              <a:t>corrispondere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spc="-10" dirty="0">
                <a:latin typeface="Times New Roman"/>
                <a:cs typeface="Times New Roman"/>
              </a:rPr>
              <a:t>all'appaltatore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spc="-20" dirty="0">
                <a:latin typeface="Times New Roman"/>
                <a:cs typeface="Times New Roman"/>
              </a:rPr>
              <a:t>entro</a:t>
            </a:r>
            <a:r>
              <a:rPr sz="1800" i="1" spc="-1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quindici</a:t>
            </a:r>
            <a:r>
              <a:rPr sz="1800" i="1" dirty="0">
                <a:latin typeface="Times New Roman"/>
                <a:cs typeface="Times New Roman"/>
              </a:rPr>
              <a:t> giorni 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dall'effettivo </a:t>
            </a:r>
            <a:r>
              <a:rPr sz="1800" i="1" spc="-5" dirty="0">
                <a:latin typeface="Times New Roman"/>
                <a:cs typeface="Times New Roman"/>
              </a:rPr>
              <a:t>inizio </a:t>
            </a:r>
            <a:r>
              <a:rPr sz="1800" i="1" dirty="0">
                <a:latin typeface="Times New Roman"/>
                <a:cs typeface="Times New Roman"/>
              </a:rPr>
              <a:t>della </a:t>
            </a:r>
            <a:r>
              <a:rPr sz="1800" i="1" spc="-10" dirty="0">
                <a:latin typeface="Times New Roman"/>
                <a:cs typeface="Times New Roman"/>
              </a:rPr>
              <a:t>prestazione.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spc="-10" dirty="0">
                <a:latin typeface="Times New Roman"/>
                <a:cs typeface="Times New Roman"/>
              </a:rPr>
              <a:t>L'erogazione</a:t>
            </a:r>
            <a:r>
              <a:rPr sz="1800" i="1" spc="430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dell'anticipazione,</a:t>
            </a:r>
            <a:r>
              <a:rPr sz="1800" i="1" spc="440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consentita </a:t>
            </a:r>
            <a:r>
              <a:rPr sz="1800" i="1" dirty="0">
                <a:latin typeface="Times New Roman"/>
                <a:cs typeface="Times New Roman"/>
              </a:rPr>
              <a:t>anche 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nel caso di </a:t>
            </a:r>
            <a:r>
              <a:rPr sz="1800" i="1" spc="-5" dirty="0">
                <a:latin typeface="Times New Roman"/>
                <a:cs typeface="Times New Roman"/>
              </a:rPr>
              <a:t>consegna </a:t>
            </a:r>
            <a:r>
              <a:rPr sz="1800" i="1" dirty="0">
                <a:latin typeface="Times New Roman"/>
                <a:cs typeface="Times New Roman"/>
              </a:rPr>
              <a:t>in </a:t>
            </a:r>
            <a:r>
              <a:rPr sz="1800" i="1" spc="-5" dirty="0">
                <a:latin typeface="Times New Roman"/>
                <a:cs typeface="Times New Roman"/>
              </a:rPr>
              <a:t>via </a:t>
            </a:r>
            <a:r>
              <a:rPr sz="1800" i="1" spc="-10" dirty="0">
                <a:latin typeface="Times New Roman"/>
                <a:cs typeface="Times New Roman"/>
              </a:rPr>
              <a:t>d’urgenza, ai </a:t>
            </a:r>
            <a:r>
              <a:rPr sz="1800" i="1" spc="-5" dirty="0">
                <a:latin typeface="Times New Roman"/>
                <a:cs typeface="Times New Roman"/>
              </a:rPr>
              <a:t>sensi </a:t>
            </a:r>
            <a:r>
              <a:rPr sz="1800" i="1" dirty="0">
                <a:latin typeface="Times New Roman"/>
                <a:cs typeface="Times New Roman"/>
              </a:rPr>
              <a:t>dell’articolo 32, </a:t>
            </a:r>
            <a:r>
              <a:rPr sz="1800" i="1" spc="-5" dirty="0">
                <a:latin typeface="Times New Roman"/>
                <a:cs typeface="Times New Roman"/>
              </a:rPr>
              <a:t>comma </a:t>
            </a:r>
            <a:r>
              <a:rPr sz="1800" i="1" spc="-10" dirty="0">
                <a:latin typeface="Times New Roman"/>
                <a:cs typeface="Times New Roman"/>
              </a:rPr>
              <a:t>8, </a:t>
            </a:r>
            <a:r>
              <a:rPr sz="1800" i="1" spc="-5" dirty="0">
                <a:latin typeface="Times New Roman"/>
                <a:cs typeface="Times New Roman"/>
              </a:rPr>
              <a:t>del </a:t>
            </a:r>
            <a:r>
              <a:rPr sz="1800" i="1" spc="-15" dirty="0">
                <a:latin typeface="Times New Roman"/>
                <a:cs typeface="Times New Roman"/>
              </a:rPr>
              <a:t>presente </a:t>
            </a:r>
            <a:r>
              <a:rPr sz="1800" i="1" spc="-1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codice, è </a:t>
            </a:r>
            <a:r>
              <a:rPr sz="1800" i="1" spc="-10" dirty="0">
                <a:latin typeface="Times New Roman"/>
                <a:cs typeface="Times New Roman"/>
              </a:rPr>
              <a:t>subordinata </a:t>
            </a:r>
            <a:r>
              <a:rPr sz="1800" i="1" spc="-5" dirty="0">
                <a:latin typeface="Times New Roman"/>
                <a:cs typeface="Times New Roman"/>
              </a:rPr>
              <a:t>alla costituzione di garanzia fideiussoria bancaria </a:t>
            </a:r>
            <a:r>
              <a:rPr sz="1800" i="1" dirty="0">
                <a:latin typeface="Times New Roman"/>
                <a:cs typeface="Times New Roman"/>
              </a:rPr>
              <a:t>o </a:t>
            </a:r>
            <a:r>
              <a:rPr sz="1800" i="1" spc="-5" dirty="0">
                <a:latin typeface="Times New Roman"/>
                <a:cs typeface="Times New Roman"/>
              </a:rPr>
              <a:t>assicurativa </a:t>
            </a:r>
            <a:r>
              <a:rPr sz="1800" i="1" spc="-15" dirty="0">
                <a:latin typeface="Times New Roman"/>
                <a:cs typeface="Times New Roman"/>
              </a:rPr>
              <a:t>di </a:t>
            </a:r>
            <a:r>
              <a:rPr sz="1800" i="1" spc="-10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importo</a:t>
            </a:r>
            <a:r>
              <a:rPr sz="1800" i="1" dirty="0">
                <a:latin typeface="Times New Roman"/>
                <a:cs typeface="Times New Roman"/>
              </a:rPr>
              <a:t> pari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all'anticipazione</a:t>
            </a:r>
            <a:r>
              <a:rPr sz="1800" i="1" dirty="0">
                <a:latin typeface="Times New Roman"/>
                <a:cs typeface="Times New Roman"/>
              </a:rPr>
              <a:t> maggiorato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del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tasso</a:t>
            </a:r>
            <a:r>
              <a:rPr sz="1800" i="1" dirty="0">
                <a:latin typeface="Times New Roman"/>
                <a:cs typeface="Times New Roman"/>
              </a:rPr>
              <a:t> di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10" dirty="0">
                <a:latin typeface="Times New Roman"/>
                <a:cs typeface="Times New Roman"/>
              </a:rPr>
              <a:t>interesse</a:t>
            </a:r>
            <a:r>
              <a:rPr sz="1800" i="1" spc="-5" dirty="0">
                <a:latin typeface="Times New Roman"/>
                <a:cs typeface="Times New Roman"/>
              </a:rPr>
              <a:t> legale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applicato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15" dirty="0">
                <a:latin typeface="Times New Roman"/>
                <a:cs typeface="Times New Roman"/>
              </a:rPr>
              <a:t>al </a:t>
            </a:r>
            <a:r>
              <a:rPr sz="1800" i="1" spc="-1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periodo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necessario</a:t>
            </a:r>
            <a:r>
              <a:rPr sz="1800" i="1" dirty="0">
                <a:latin typeface="Times New Roman"/>
                <a:cs typeface="Times New Roman"/>
              </a:rPr>
              <a:t> al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20" dirty="0">
                <a:latin typeface="Times New Roman"/>
                <a:cs typeface="Times New Roman"/>
              </a:rPr>
              <a:t>recupero</a:t>
            </a:r>
            <a:r>
              <a:rPr sz="1800" i="1" spc="-1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dell'anticipazione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stessa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secondo</a:t>
            </a:r>
            <a:r>
              <a:rPr sz="1800" i="1" spc="44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il</a:t>
            </a:r>
            <a:r>
              <a:rPr sz="1800" i="1" spc="450" dirty="0">
                <a:latin typeface="Times New Roman"/>
                <a:cs typeface="Times New Roman"/>
              </a:rPr>
              <a:t> </a:t>
            </a:r>
            <a:r>
              <a:rPr sz="1800" i="1" spc="-15" dirty="0">
                <a:latin typeface="Times New Roman"/>
                <a:cs typeface="Times New Roman"/>
              </a:rPr>
              <a:t>cronoprogramma </a:t>
            </a:r>
            <a:r>
              <a:rPr sz="1800" i="1" spc="-1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della</a:t>
            </a:r>
            <a:r>
              <a:rPr sz="1800" i="1" spc="-20" dirty="0">
                <a:latin typeface="Times New Roman"/>
                <a:cs typeface="Times New Roman"/>
              </a:rPr>
              <a:t> </a:t>
            </a:r>
            <a:r>
              <a:rPr sz="1800" i="1" spc="-10" dirty="0">
                <a:latin typeface="Times New Roman"/>
                <a:cs typeface="Times New Roman"/>
              </a:rPr>
              <a:t>prestazione</a:t>
            </a:r>
            <a:r>
              <a:rPr sz="1800" spc="-10" dirty="0">
                <a:latin typeface="Times New Roman"/>
                <a:cs typeface="Times New Roman"/>
              </a:rPr>
              <a:t>”.</a:t>
            </a:r>
            <a:endParaRPr sz="18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Si</a:t>
            </a:r>
            <a:r>
              <a:rPr sz="1800" dirty="0">
                <a:latin typeface="Times New Roman"/>
                <a:cs typeface="Times New Roman"/>
              </a:rPr>
              <a:t> ricorda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l’anticipazione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può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essere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incrementata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fino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30%</a:t>
            </a:r>
            <a:r>
              <a:rPr sz="1800" dirty="0">
                <a:latin typeface="Times New Roman"/>
                <a:cs typeface="Times New Roman"/>
              </a:rPr>
              <a:t> per</a:t>
            </a:r>
            <a:r>
              <a:rPr sz="1800" spc="4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procedure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indette entro il </a:t>
            </a:r>
            <a:r>
              <a:rPr sz="1800" spc="-10" dirty="0">
                <a:latin typeface="Times New Roman"/>
                <a:cs typeface="Times New Roman"/>
              </a:rPr>
              <a:t>30 </a:t>
            </a:r>
            <a:r>
              <a:rPr sz="1800" dirty="0">
                <a:latin typeface="Times New Roman"/>
                <a:cs typeface="Times New Roman"/>
              </a:rPr>
              <a:t>giugno 2021, compatibilmente con le </a:t>
            </a:r>
            <a:r>
              <a:rPr sz="1800" spc="-5" dirty="0">
                <a:latin typeface="Times New Roman"/>
                <a:cs typeface="Times New Roman"/>
              </a:rPr>
              <a:t>disponibilità finanziarie, </a:t>
            </a:r>
            <a:r>
              <a:rPr sz="1800" dirty="0">
                <a:latin typeface="Times New Roman"/>
                <a:cs typeface="Times New Roman"/>
              </a:rPr>
              <a:t>ai </a:t>
            </a:r>
            <a:r>
              <a:rPr sz="1800" spc="-5" dirty="0">
                <a:latin typeface="Times New Roman"/>
                <a:cs typeface="Times New Roman"/>
              </a:rPr>
              <a:t>sensi </a:t>
            </a:r>
            <a:r>
              <a:rPr sz="1800" dirty="0">
                <a:latin typeface="Times New Roman"/>
                <a:cs typeface="Times New Roman"/>
              </a:rPr>
              <a:t> dell'art.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207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legge n. 77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2020.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seguito</a:t>
            </a:r>
            <a:r>
              <a:rPr sz="1800" dirty="0">
                <a:latin typeface="Times New Roman"/>
                <a:cs typeface="Times New Roman"/>
              </a:rPr>
              <a:t> delle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modifiche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apportate</a:t>
            </a:r>
            <a:r>
              <a:rPr sz="1800" dirty="0">
                <a:latin typeface="Times New Roman"/>
                <a:cs typeface="Times New Roman"/>
              </a:rPr>
              <a:t> all’art.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35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Codice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contratti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pubblici, </a:t>
            </a:r>
            <a:r>
              <a:rPr sz="1800" dirty="0">
                <a:latin typeface="Times New Roman"/>
                <a:cs typeface="Times New Roman"/>
              </a:rPr>
              <a:t> l’anticipazione è </a:t>
            </a:r>
            <a:r>
              <a:rPr sz="1800" spc="-5" dirty="0">
                <a:latin typeface="Times New Roman"/>
                <a:cs typeface="Times New Roman"/>
              </a:rPr>
              <a:t>consentita anche </a:t>
            </a:r>
            <a:r>
              <a:rPr sz="1800" dirty="0">
                <a:latin typeface="Times New Roman"/>
                <a:cs typeface="Times New Roman"/>
              </a:rPr>
              <a:t>in caso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consegna </a:t>
            </a:r>
            <a:r>
              <a:rPr sz="1800" dirty="0">
                <a:latin typeface="Times New Roman"/>
                <a:cs typeface="Times New Roman"/>
              </a:rPr>
              <a:t>in via </a:t>
            </a:r>
            <a:r>
              <a:rPr sz="1800" spc="-5" dirty="0">
                <a:latin typeface="Times New Roman"/>
                <a:cs typeface="Times New Roman"/>
              </a:rPr>
              <a:t>di urgenza ai sensi art. </a:t>
            </a:r>
            <a:r>
              <a:rPr sz="1800" spc="-10" dirty="0">
                <a:latin typeface="Times New Roman"/>
                <a:cs typeface="Times New Roman"/>
              </a:rPr>
              <a:t>32, </a:t>
            </a:r>
            <a:r>
              <a:rPr sz="1800" spc="-5" dirty="0">
                <a:latin typeface="Times New Roman"/>
                <a:cs typeface="Times New Roman"/>
              </a:rPr>
              <a:t> comma</a:t>
            </a:r>
            <a:r>
              <a:rPr sz="1800" dirty="0">
                <a:latin typeface="Times New Roman"/>
                <a:cs typeface="Times New Roman"/>
              </a:rPr>
              <a:t> 8.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51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81225" y="640207"/>
            <a:ext cx="477901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35" dirty="0"/>
              <a:t>L’ANTICIPAZIONE</a:t>
            </a:r>
            <a:r>
              <a:rPr sz="2400" spc="25" dirty="0"/>
              <a:t> </a:t>
            </a:r>
            <a:r>
              <a:rPr sz="2400" spc="-5" dirty="0"/>
              <a:t>DEL</a:t>
            </a:r>
            <a:r>
              <a:rPr sz="2400" spc="-130" dirty="0"/>
              <a:t> </a:t>
            </a:r>
            <a:r>
              <a:rPr sz="2400" spc="-15" dirty="0"/>
              <a:t>PREZZO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402437" y="1364995"/>
            <a:ext cx="8218805" cy="44164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15240" algn="just">
              <a:lnSpc>
                <a:spcPct val="100000"/>
              </a:lnSpc>
              <a:spcBef>
                <a:spcPts val="105"/>
              </a:spcBef>
            </a:pPr>
            <a:r>
              <a:rPr sz="2000" spc="-25" dirty="0">
                <a:latin typeface="Times New Roman"/>
                <a:cs typeface="Times New Roman"/>
              </a:rPr>
              <a:t>L’ipotesi </a:t>
            </a:r>
            <a:r>
              <a:rPr sz="2000" spc="-5" dirty="0">
                <a:latin typeface="Times New Roman"/>
                <a:cs typeface="Times New Roman"/>
              </a:rPr>
              <a:t>introdotta con il </a:t>
            </a:r>
            <a:r>
              <a:rPr sz="2000" spc="5" dirty="0">
                <a:latin typeface="Times New Roman"/>
                <a:cs typeface="Times New Roman"/>
              </a:rPr>
              <a:t>DL </a:t>
            </a:r>
            <a:r>
              <a:rPr sz="2000" spc="-5" dirty="0">
                <a:latin typeface="Times New Roman"/>
                <a:cs typeface="Times New Roman"/>
              </a:rPr>
              <a:t>Semplificazioni, convertito con legge </a:t>
            </a:r>
            <a:r>
              <a:rPr sz="2000" dirty="0">
                <a:latin typeface="Times New Roman"/>
                <a:cs typeface="Times New Roman"/>
              </a:rPr>
              <a:t>n. </a:t>
            </a:r>
            <a:r>
              <a:rPr sz="2000" spc="-5" dirty="0">
                <a:latin typeface="Times New Roman"/>
                <a:cs typeface="Times New Roman"/>
              </a:rPr>
              <a:t>120/2020,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attiene</a:t>
            </a:r>
            <a:r>
              <a:rPr sz="2000" dirty="0">
                <a:latin typeface="Times New Roman"/>
                <a:cs typeface="Times New Roman"/>
              </a:rPr>
              <a:t> invece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ad</a:t>
            </a:r>
            <a:r>
              <a:rPr sz="20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una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consegna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in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via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di</a:t>
            </a:r>
            <a:r>
              <a:rPr sz="20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urgenza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in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base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ad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una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aggiudicazione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“ancora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non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efficace”,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in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quanto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effettuata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nelle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1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more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dell’espletamento</a:t>
            </a:r>
            <a:r>
              <a:rPr sz="2000" b="1" u="sng" spc="-3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dei</a:t>
            </a:r>
            <a:r>
              <a:rPr sz="2000" b="1" u="sng" spc="-1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controlli.</a:t>
            </a:r>
            <a:endParaRPr sz="20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80"/>
              </a:spcBef>
            </a:pPr>
            <a:r>
              <a:rPr sz="2000" spc="-5" dirty="0">
                <a:latin typeface="Times New Roman"/>
                <a:cs typeface="Times New Roman"/>
              </a:rPr>
              <a:t>Considerata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la</a:t>
            </a:r>
            <a:r>
              <a:rPr sz="2000" spc="-5" dirty="0">
                <a:latin typeface="Times New Roman"/>
                <a:cs typeface="Times New Roman"/>
              </a:rPr>
              <a:t> predetta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diversa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circostanza,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potrebbe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prevedersi</a:t>
            </a:r>
            <a:r>
              <a:rPr sz="2000" dirty="0">
                <a:latin typeface="Times New Roman"/>
                <a:cs typeface="Times New Roman"/>
              </a:rPr>
              <a:t> che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l’anticipazione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sia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consentita</a:t>
            </a:r>
            <a:r>
              <a:rPr sz="2000" dirty="0">
                <a:latin typeface="Times New Roman"/>
                <a:cs typeface="Times New Roman"/>
              </a:rPr>
              <a:t> nei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casi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in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cui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la</a:t>
            </a:r>
            <a:r>
              <a:rPr sz="2000" spc="-5" dirty="0">
                <a:latin typeface="Times New Roman"/>
                <a:cs typeface="Times New Roman"/>
              </a:rPr>
              <a:t> consegna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in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via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urgenza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avvenga </a:t>
            </a:r>
            <a:r>
              <a:rPr sz="2000" spc="-5" dirty="0">
                <a:latin typeface="Times New Roman"/>
                <a:cs typeface="Times New Roman"/>
              </a:rPr>
              <a:t>dopo l’intervenuta </a:t>
            </a:r>
            <a:r>
              <a:rPr sz="2000" spc="-10" dirty="0">
                <a:latin typeface="Times New Roman"/>
                <a:cs typeface="Times New Roman"/>
              </a:rPr>
              <a:t>efficacia </a:t>
            </a:r>
            <a:r>
              <a:rPr sz="2000" spc="-5" dirty="0">
                <a:latin typeface="Times New Roman"/>
                <a:cs typeface="Times New Roman"/>
              </a:rPr>
              <a:t>dell’aggiudicazione, mentre </a:t>
            </a:r>
            <a:r>
              <a:rPr sz="2000" dirty="0">
                <a:latin typeface="Times New Roman"/>
                <a:cs typeface="Times New Roman"/>
              </a:rPr>
              <a:t>nel </a:t>
            </a:r>
            <a:r>
              <a:rPr sz="2000" spc="-5" dirty="0">
                <a:latin typeface="Times New Roman"/>
                <a:cs typeface="Times New Roman"/>
              </a:rPr>
              <a:t>caso </a:t>
            </a:r>
            <a:r>
              <a:rPr sz="2000" spc="-10" dirty="0">
                <a:latin typeface="Times New Roman"/>
                <a:cs typeface="Times New Roman"/>
              </a:rPr>
              <a:t>di 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consegna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</a:t>
            </a:r>
            <a:r>
              <a:rPr sz="2000" dirty="0">
                <a:latin typeface="Times New Roman"/>
                <a:cs typeface="Times New Roman"/>
              </a:rPr>
              <a:t> via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urgenza</a:t>
            </a:r>
            <a:r>
              <a:rPr sz="2000" spc="-5" dirty="0">
                <a:latin typeface="Times New Roman"/>
                <a:cs typeface="Times New Roman"/>
              </a:rPr>
              <a:t> ai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sensi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art.</a:t>
            </a:r>
            <a:r>
              <a:rPr sz="2000" dirty="0">
                <a:latin typeface="Times New Roman"/>
                <a:cs typeface="Times New Roman"/>
              </a:rPr>
              <a:t> 8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comma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1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lett.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a)</a:t>
            </a:r>
            <a:r>
              <a:rPr sz="2000" spc="4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del</a:t>
            </a:r>
            <a:r>
              <a:rPr sz="2000" spc="500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DL 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semplificazioni la stessa potrà essere </a:t>
            </a:r>
            <a:r>
              <a:rPr sz="2000" spc="-10" dirty="0">
                <a:latin typeface="Times New Roman"/>
                <a:cs typeface="Times New Roman"/>
              </a:rPr>
              <a:t>effettuata </a:t>
            </a:r>
            <a:r>
              <a:rPr sz="2000" spc="-5" dirty="0">
                <a:latin typeface="Times New Roman"/>
                <a:cs typeface="Times New Roman"/>
              </a:rPr>
              <a:t>solo </a:t>
            </a:r>
            <a:r>
              <a:rPr sz="2000" spc="-10" dirty="0">
                <a:latin typeface="Times New Roman"/>
                <a:cs typeface="Times New Roman"/>
              </a:rPr>
              <a:t>dopo </a:t>
            </a:r>
            <a:r>
              <a:rPr sz="2000" spc="-5" dirty="0">
                <a:latin typeface="Times New Roman"/>
                <a:cs typeface="Times New Roman"/>
              </a:rPr>
              <a:t>l’espletamento </a:t>
            </a:r>
            <a:r>
              <a:rPr sz="2000" dirty="0">
                <a:latin typeface="Times New Roman"/>
                <a:cs typeface="Times New Roman"/>
              </a:rPr>
              <a:t>dei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controlli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 quindi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ad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aggiudicazione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efficace.</a:t>
            </a:r>
            <a:endParaRPr sz="2000">
              <a:latin typeface="Times New Roman"/>
              <a:cs typeface="Times New Roman"/>
            </a:endParaRPr>
          </a:p>
          <a:p>
            <a:pPr marL="12700" marR="15875" algn="just">
              <a:lnSpc>
                <a:spcPct val="100000"/>
              </a:lnSpc>
              <a:spcBef>
                <a:spcPts val="484"/>
              </a:spcBef>
            </a:pP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relazione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alla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garanzia</a:t>
            </a:r>
            <a:r>
              <a:rPr sz="2000" dirty="0">
                <a:latin typeface="Times New Roman"/>
                <a:cs typeface="Times New Roman"/>
              </a:rPr>
              <a:t> 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alle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polizze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assicurative,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le</a:t>
            </a:r>
            <a:r>
              <a:rPr sz="2000" spc="-5" dirty="0">
                <a:latin typeface="Times New Roman"/>
                <a:cs typeface="Times New Roman"/>
              </a:rPr>
              <a:t> stesse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andrebbero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costituite </a:t>
            </a:r>
            <a:r>
              <a:rPr sz="2000" spc="-10" dirty="0">
                <a:latin typeface="Times New Roman"/>
                <a:cs typeface="Times New Roman"/>
              </a:rPr>
              <a:t>prima </a:t>
            </a:r>
            <a:r>
              <a:rPr sz="2000" dirty="0">
                <a:latin typeface="Times New Roman"/>
                <a:cs typeface="Times New Roman"/>
              </a:rPr>
              <a:t>di </a:t>
            </a:r>
            <a:r>
              <a:rPr sz="2000" spc="-10" dirty="0">
                <a:latin typeface="Times New Roman"/>
                <a:cs typeface="Times New Roman"/>
              </a:rPr>
              <a:t>effettuare </a:t>
            </a:r>
            <a:r>
              <a:rPr sz="2000" spc="-5" dirty="0">
                <a:latin typeface="Times New Roman"/>
                <a:cs typeface="Times New Roman"/>
              </a:rPr>
              <a:t>la consegna </a:t>
            </a:r>
            <a:r>
              <a:rPr sz="2000" spc="-10" dirty="0">
                <a:latin typeface="Times New Roman"/>
                <a:cs typeface="Times New Roman"/>
              </a:rPr>
              <a:t>in </a:t>
            </a:r>
            <a:r>
              <a:rPr sz="2000" dirty="0">
                <a:latin typeface="Times New Roman"/>
                <a:cs typeface="Times New Roman"/>
              </a:rPr>
              <a:t>via di </a:t>
            </a:r>
            <a:r>
              <a:rPr sz="2000" spc="-10" dirty="0">
                <a:latin typeface="Times New Roman"/>
                <a:cs typeface="Times New Roman"/>
              </a:rPr>
              <a:t>urgenza </a:t>
            </a:r>
            <a:r>
              <a:rPr sz="2000" spc="-5" dirty="0">
                <a:latin typeface="Times New Roman"/>
                <a:cs typeface="Times New Roman"/>
              </a:rPr>
              <a:t>al fine </a:t>
            </a:r>
            <a:r>
              <a:rPr sz="2000" dirty="0">
                <a:latin typeface="Times New Roman"/>
                <a:cs typeface="Times New Roman"/>
              </a:rPr>
              <a:t>di </a:t>
            </a:r>
            <a:r>
              <a:rPr sz="2000" spc="-5" dirty="0">
                <a:latin typeface="Times New Roman"/>
                <a:cs typeface="Times New Roman"/>
              </a:rPr>
              <a:t>garantire la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stazione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appaltante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ordine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alla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corretta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esecuzione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del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contratto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con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un 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conseguente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onere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 carico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dell’aggiudicatario.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56586" y="493217"/>
            <a:ext cx="463232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LA</a:t>
            </a:r>
            <a:r>
              <a:rPr sz="2400" spc="-130" dirty="0"/>
              <a:t> </a:t>
            </a:r>
            <a:r>
              <a:rPr sz="2400" spc="-5" dirty="0"/>
              <a:t>R</a:t>
            </a:r>
            <a:r>
              <a:rPr sz="2400" spc="-10" dirty="0"/>
              <a:t>E</a:t>
            </a:r>
            <a:r>
              <a:rPr sz="2400" spc="-5" dirty="0"/>
              <a:t>SPONSA</a:t>
            </a:r>
            <a:r>
              <a:rPr sz="2400" spc="-15" dirty="0"/>
              <a:t>B</a:t>
            </a:r>
            <a:r>
              <a:rPr sz="2400" spc="-5" dirty="0"/>
              <a:t>ILI</a:t>
            </a:r>
            <a:r>
              <a:rPr sz="2400" spc="-185" dirty="0"/>
              <a:t>T</a:t>
            </a:r>
            <a:r>
              <a:rPr sz="2400" spc="-190" dirty="0"/>
              <a:t>A</a:t>
            </a:r>
            <a:r>
              <a:rPr sz="2400" dirty="0"/>
              <a:t>’</a:t>
            </a:r>
            <a:r>
              <a:rPr sz="2400" spc="-114" dirty="0"/>
              <a:t> </a:t>
            </a:r>
            <a:r>
              <a:rPr sz="2400" spc="-5" dirty="0"/>
              <a:t>D</a:t>
            </a:r>
            <a:r>
              <a:rPr sz="2400" spc="-10" dirty="0"/>
              <a:t>E</a:t>
            </a:r>
            <a:r>
              <a:rPr sz="2400" dirty="0"/>
              <a:t>L</a:t>
            </a:r>
            <a:r>
              <a:rPr sz="2400" spc="-125" dirty="0"/>
              <a:t> </a:t>
            </a:r>
            <a:r>
              <a:rPr sz="2400" spc="-5" dirty="0"/>
              <a:t>R</a:t>
            </a:r>
            <a:r>
              <a:rPr sz="2400" spc="-10" dirty="0"/>
              <a:t>U</a:t>
            </a:r>
            <a:r>
              <a:rPr sz="2400" dirty="0"/>
              <a:t>P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46303" y="1294638"/>
            <a:ext cx="8197215" cy="51295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715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La stringente </a:t>
            </a:r>
            <a:r>
              <a:rPr sz="1800" spc="-5" dirty="0">
                <a:latin typeface="Times New Roman"/>
                <a:cs typeface="Times New Roman"/>
              </a:rPr>
              <a:t>disciplina </a:t>
            </a:r>
            <a:r>
              <a:rPr sz="1800" dirty="0">
                <a:latin typeface="Times New Roman"/>
                <a:cs typeface="Times New Roman"/>
              </a:rPr>
              <a:t>dei </a:t>
            </a:r>
            <a:r>
              <a:rPr sz="1800" spc="-5" dirty="0">
                <a:latin typeface="Times New Roman"/>
                <a:cs typeface="Times New Roman"/>
              </a:rPr>
              <a:t>termini procedimentali </a:t>
            </a:r>
            <a:r>
              <a:rPr sz="1800" dirty="0">
                <a:latin typeface="Times New Roman"/>
                <a:cs typeface="Times New Roman"/>
              </a:rPr>
              <a:t>è </a:t>
            </a:r>
            <a:r>
              <a:rPr sz="1800" spc="-5" dirty="0">
                <a:latin typeface="Times New Roman"/>
                <a:cs typeface="Times New Roman"/>
              </a:rPr>
              <a:t>suscettibile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dirty="0">
                <a:latin typeface="Times New Roman"/>
                <a:cs typeface="Times New Roman"/>
              </a:rPr>
              <a:t>produrre </a:t>
            </a:r>
            <a:r>
              <a:rPr sz="1800" spc="-10" dirty="0">
                <a:latin typeface="Times New Roman"/>
                <a:cs typeface="Times New Roman"/>
              </a:rPr>
              <a:t>effetti </a:t>
            </a:r>
            <a:r>
              <a:rPr sz="1800" dirty="0">
                <a:latin typeface="Times New Roman"/>
                <a:cs typeface="Times New Roman"/>
              </a:rPr>
              <a:t>anche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sotto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il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profilo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responsabilità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55" dirty="0">
                <a:latin typeface="Times New Roman"/>
                <a:cs typeface="Times New Roman"/>
              </a:rPr>
              <a:t>RUP.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0"/>
              </a:spcBef>
            </a:pPr>
            <a:r>
              <a:rPr sz="1800" spc="-5" dirty="0">
                <a:latin typeface="Times New Roman"/>
                <a:cs typeface="Times New Roman"/>
              </a:rPr>
              <a:t>In </a:t>
            </a:r>
            <a:r>
              <a:rPr sz="1800" dirty="0">
                <a:latin typeface="Times New Roman"/>
                <a:cs typeface="Times New Roman"/>
              </a:rPr>
              <a:t>tal </a:t>
            </a:r>
            <a:r>
              <a:rPr sz="1800" spc="-5" dirty="0">
                <a:latin typeface="Times New Roman"/>
                <a:cs typeface="Times New Roman"/>
              </a:rPr>
              <a:t>senso, l’art. 1, comma </a:t>
            </a:r>
            <a:r>
              <a:rPr sz="1800" spc="-10" dirty="0">
                <a:latin typeface="Times New Roman"/>
                <a:cs typeface="Times New Roman"/>
              </a:rPr>
              <a:t>1, </a:t>
            </a:r>
            <a:r>
              <a:rPr sz="1800" spc="-5" dirty="0">
                <a:latin typeface="Times New Roman"/>
                <a:cs typeface="Times New Roman"/>
              </a:rPr>
              <a:t>ultimo periodo </a:t>
            </a:r>
            <a:r>
              <a:rPr sz="1800" dirty="0">
                <a:latin typeface="Times New Roman"/>
                <a:cs typeface="Times New Roman"/>
              </a:rPr>
              <a:t>della </a:t>
            </a:r>
            <a:r>
              <a:rPr sz="1800" spc="-5" dirty="0">
                <a:latin typeface="Times New Roman"/>
                <a:cs typeface="Times New Roman"/>
              </a:rPr>
              <a:t>L. 120/2020 </a:t>
            </a:r>
            <a:r>
              <a:rPr sz="1800" dirty="0">
                <a:latin typeface="Times New Roman"/>
                <a:cs typeface="Times New Roman"/>
              </a:rPr>
              <a:t>prevede: </a:t>
            </a:r>
            <a:r>
              <a:rPr sz="1800" spc="-5" dirty="0">
                <a:latin typeface="Times New Roman"/>
                <a:cs typeface="Times New Roman"/>
              </a:rPr>
              <a:t>“</a:t>
            </a:r>
            <a:r>
              <a:rPr sz="1800" i="1" spc="-5" dirty="0">
                <a:latin typeface="Times New Roman"/>
                <a:cs typeface="Times New Roman"/>
              </a:rPr>
              <a:t>Il mancato </a:t>
            </a:r>
            <a:r>
              <a:rPr sz="1800" i="1" dirty="0">
                <a:latin typeface="Times New Roman"/>
                <a:cs typeface="Times New Roman"/>
              </a:rPr>
              <a:t> rispetto </a:t>
            </a:r>
            <a:r>
              <a:rPr sz="1800" i="1" spc="-5" dirty="0">
                <a:latin typeface="Times New Roman"/>
                <a:cs typeface="Times New Roman"/>
              </a:rPr>
              <a:t>dei termini di </a:t>
            </a:r>
            <a:r>
              <a:rPr sz="1800" i="1" dirty="0">
                <a:latin typeface="Times New Roman"/>
                <a:cs typeface="Times New Roman"/>
              </a:rPr>
              <a:t>cui </a:t>
            </a:r>
            <a:r>
              <a:rPr sz="1800" i="1" spc="-5" dirty="0">
                <a:latin typeface="Times New Roman"/>
                <a:cs typeface="Times New Roman"/>
              </a:rPr>
              <a:t>al secondo periodo, </a:t>
            </a:r>
            <a:r>
              <a:rPr sz="1800" i="1" dirty="0">
                <a:latin typeface="Times New Roman"/>
                <a:cs typeface="Times New Roman"/>
              </a:rPr>
              <a:t>la </a:t>
            </a:r>
            <a:r>
              <a:rPr sz="1800" i="1" spc="-5" dirty="0">
                <a:latin typeface="Times New Roman"/>
                <a:cs typeface="Times New Roman"/>
              </a:rPr>
              <a:t>mancata tempestiva stipulazione del </a:t>
            </a:r>
            <a:r>
              <a:rPr sz="1800" i="1" dirty="0">
                <a:latin typeface="Times New Roman"/>
                <a:cs typeface="Times New Roman"/>
              </a:rPr>
              <a:t> contratto </a:t>
            </a:r>
            <a:r>
              <a:rPr sz="1800" i="1" spc="-5" dirty="0">
                <a:latin typeface="Times New Roman"/>
                <a:cs typeface="Times New Roman"/>
              </a:rPr>
              <a:t>e </a:t>
            </a:r>
            <a:r>
              <a:rPr sz="1800" i="1" dirty="0">
                <a:latin typeface="Times New Roman"/>
                <a:cs typeface="Times New Roman"/>
              </a:rPr>
              <a:t>il </a:t>
            </a:r>
            <a:r>
              <a:rPr sz="1800" i="1" spc="-15" dirty="0">
                <a:latin typeface="Times New Roman"/>
                <a:cs typeface="Times New Roman"/>
              </a:rPr>
              <a:t>tardivo </a:t>
            </a:r>
            <a:r>
              <a:rPr sz="1800" i="1" dirty="0">
                <a:latin typeface="Times New Roman"/>
                <a:cs typeface="Times New Roman"/>
              </a:rPr>
              <a:t>avvio </a:t>
            </a:r>
            <a:r>
              <a:rPr sz="1800" i="1" spc="-5" dirty="0">
                <a:latin typeface="Times New Roman"/>
                <a:cs typeface="Times New Roman"/>
              </a:rPr>
              <a:t>dell’esecuzione dello stesso possono </a:t>
            </a:r>
            <a:r>
              <a:rPr sz="1800" i="1" spc="-15" dirty="0">
                <a:latin typeface="Times New Roman"/>
                <a:cs typeface="Times New Roman"/>
              </a:rPr>
              <a:t>essere </a:t>
            </a:r>
            <a:r>
              <a:rPr sz="1800" i="1" spc="-5" dirty="0">
                <a:latin typeface="Times New Roman"/>
                <a:cs typeface="Times New Roman"/>
              </a:rPr>
              <a:t>valutati </a:t>
            </a:r>
            <a:r>
              <a:rPr sz="1800" i="1" dirty="0">
                <a:latin typeface="Times New Roman"/>
                <a:cs typeface="Times New Roman"/>
              </a:rPr>
              <a:t>ai </a:t>
            </a:r>
            <a:r>
              <a:rPr sz="1800" i="1" spc="-5" dirty="0">
                <a:latin typeface="Times New Roman"/>
                <a:cs typeface="Times New Roman"/>
              </a:rPr>
              <a:t>fini </a:t>
            </a:r>
            <a:r>
              <a:rPr sz="1800" i="1" dirty="0">
                <a:latin typeface="Times New Roman"/>
                <a:cs typeface="Times New Roman"/>
              </a:rPr>
              <a:t> della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responsabilità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del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10" dirty="0">
                <a:latin typeface="Times New Roman"/>
                <a:cs typeface="Times New Roman"/>
              </a:rPr>
              <a:t>responsabile</a:t>
            </a:r>
            <a:r>
              <a:rPr sz="1800" i="1" spc="-5" dirty="0">
                <a:latin typeface="Times New Roman"/>
                <a:cs typeface="Times New Roman"/>
              </a:rPr>
              <a:t> unico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10" dirty="0">
                <a:latin typeface="Times New Roman"/>
                <a:cs typeface="Times New Roman"/>
              </a:rPr>
              <a:t>del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spc="-10" dirty="0">
                <a:latin typeface="Times New Roman"/>
                <a:cs typeface="Times New Roman"/>
              </a:rPr>
              <a:t>procedimento</a:t>
            </a:r>
            <a:r>
              <a:rPr sz="1800" i="1" spc="-5" dirty="0">
                <a:latin typeface="Times New Roman"/>
                <a:cs typeface="Times New Roman"/>
              </a:rPr>
              <a:t> per</a:t>
            </a:r>
            <a:r>
              <a:rPr sz="1800" i="1" dirty="0">
                <a:latin typeface="Times New Roman"/>
                <a:cs typeface="Times New Roman"/>
              </a:rPr>
              <a:t> danno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erariale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10" dirty="0">
                <a:latin typeface="Times New Roman"/>
                <a:cs typeface="Times New Roman"/>
              </a:rPr>
              <a:t>e, 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qualora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imputabili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10" dirty="0">
                <a:latin typeface="Times New Roman"/>
                <a:cs typeface="Times New Roman"/>
              </a:rPr>
              <a:t>all’operatore</a:t>
            </a:r>
            <a:r>
              <a:rPr sz="1800" i="1" spc="-5" dirty="0">
                <a:latin typeface="Times New Roman"/>
                <a:cs typeface="Times New Roman"/>
              </a:rPr>
              <a:t> economico,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costituiscono</a:t>
            </a:r>
            <a:r>
              <a:rPr sz="1800" i="1" dirty="0">
                <a:latin typeface="Times New Roman"/>
                <a:cs typeface="Times New Roman"/>
              </a:rPr>
              <a:t> causa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di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esclusione 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dell’operatore dalla </a:t>
            </a:r>
            <a:r>
              <a:rPr sz="1800" i="1" spc="-10" dirty="0">
                <a:latin typeface="Times New Roman"/>
                <a:cs typeface="Times New Roman"/>
              </a:rPr>
              <a:t>procedura </a:t>
            </a:r>
            <a:r>
              <a:rPr sz="1800" i="1" dirty="0">
                <a:latin typeface="Times New Roman"/>
                <a:cs typeface="Times New Roman"/>
              </a:rPr>
              <a:t>o </a:t>
            </a:r>
            <a:r>
              <a:rPr sz="1800" i="1" spc="-5" dirty="0">
                <a:latin typeface="Times New Roman"/>
                <a:cs typeface="Times New Roman"/>
              </a:rPr>
              <a:t>di </a:t>
            </a:r>
            <a:r>
              <a:rPr sz="1800" i="1" dirty="0">
                <a:latin typeface="Times New Roman"/>
                <a:cs typeface="Times New Roman"/>
              </a:rPr>
              <a:t>risoluzione del contratto </a:t>
            </a:r>
            <a:r>
              <a:rPr sz="1800" i="1" spc="-5" dirty="0">
                <a:latin typeface="Times New Roman"/>
                <a:cs typeface="Times New Roman"/>
              </a:rPr>
              <a:t>per inadempimento che </a:t>
            </a:r>
            <a:r>
              <a:rPr sz="1800" i="1" dirty="0">
                <a:latin typeface="Times New Roman"/>
                <a:cs typeface="Times New Roman"/>
              </a:rPr>
              <a:t> viene</a:t>
            </a:r>
            <a:r>
              <a:rPr sz="1800" i="1" spc="-10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senza</a:t>
            </a:r>
            <a:r>
              <a:rPr sz="1800" i="1" dirty="0">
                <a:latin typeface="Times New Roman"/>
                <a:cs typeface="Times New Roman"/>
              </a:rPr>
              <a:t> indugio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dichiarata</a:t>
            </a:r>
            <a:r>
              <a:rPr sz="1800" i="1" spc="-2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dalla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stazione appaltante e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opera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di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diritto”.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latin typeface="Times New Roman"/>
                <a:cs typeface="Times New Roman"/>
              </a:rPr>
              <a:t>La disposizione in </a:t>
            </a:r>
            <a:r>
              <a:rPr sz="1800" spc="-5" dirty="0">
                <a:latin typeface="Times New Roman"/>
                <a:cs typeface="Times New Roman"/>
              </a:rPr>
              <a:t>esame, pertanto, </a:t>
            </a:r>
            <a:r>
              <a:rPr sz="1800" dirty="0">
                <a:latin typeface="Times New Roman"/>
                <a:cs typeface="Times New Roman"/>
              </a:rPr>
              <a:t>impone </a:t>
            </a:r>
            <a:r>
              <a:rPr sz="1800" spc="-5" dirty="0">
                <a:latin typeface="Times New Roman"/>
                <a:cs typeface="Times New Roman"/>
              </a:rPr>
              <a:t>più che mai al RUP </a:t>
            </a:r>
            <a:r>
              <a:rPr sz="1800" dirty="0">
                <a:latin typeface="Times New Roman"/>
                <a:cs typeface="Times New Roman"/>
              </a:rPr>
              <a:t>una condotta </a:t>
            </a:r>
            <a:r>
              <a:rPr sz="1800" spc="-5" dirty="0">
                <a:latin typeface="Times New Roman"/>
                <a:cs typeface="Times New Roman"/>
              </a:rPr>
              <a:t>solerte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proattiva,</a:t>
            </a:r>
            <a:r>
              <a:rPr sz="1800" dirty="0">
                <a:latin typeface="Times New Roman"/>
                <a:cs typeface="Times New Roman"/>
              </a:rPr>
              <a:t> volta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ottimizzare</a:t>
            </a:r>
            <a:r>
              <a:rPr sz="1800" dirty="0">
                <a:latin typeface="Times New Roman"/>
                <a:cs typeface="Times New Roman"/>
              </a:rPr>
              <a:t> l’economia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tempi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procedimentali,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adottando</a:t>
            </a:r>
            <a:r>
              <a:rPr sz="1800" dirty="0">
                <a:latin typeface="Times New Roman"/>
                <a:cs typeface="Times New Roman"/>
              </a:rPr>
              <a:t> gli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accorgimenti</a:t>
            </a:r>
            <a:r>
              <a:rPr sz="1800" dirty="0">
                <a:latin typeface="Times New Roman"/>
                <a:cs typeface="Times New Roman"/>
              </a:rPr>
              <a:t> e/o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provvedimenti</a:t>
            </a:r>
            <a:r>
              <a:rPr sz="1800" dirty="0">
                <a:latin typeface="Times New Roman"/>
                <a:cs typeface="Times New Roman"/>
              </a:rPr>
              <a:t> più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opportuni,</a:t>
            </a:r>
            <a:r>
              <a:rPr sz="1800" dirty="0">
                <a:latin typeface="Times New Roman"/>
                <a:cs typeface="Times New Roman"/>
              </a:rPr>
              <a:t> 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seconda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caso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concreto,</a:t>
            </a:r>
            <a:r>
              <a:rPr sz="1800" dirty="0">
                <a:latin typeface="Times New Roman"/>
                <a:cs typeface="Times New Roman"/>
              </a:rPr>
              <a:t> per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circoscrivere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</a:t>
            </a:r>
            <a:r>
              <a:rPr sz="1800" spc="-5" dirty="0">
                <a:latin typeface="Times New Roman"/>
                <a:cs typeface="Times New Roman"/>
              </a:rPr>
              <a:t> massimo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durata delle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singole </a:t>
            </a:r>
            <a:r>
              <a:rPr sz="1800" spc="-5" dirty="0">
                <a:latin typeface="Times New Roman"/>
                <a:cs typeface="Times New Roman"/>
              </a:rPr>
              <a:t>fasi </a:t>
            </a:r>
            <a:r>
              <a:rPr sz="1800" dirty="0">
                <a:latin typeface="Times New Roman"/>
                <a:cs typeface="Times New Roman"/>
              </a:rPr>
              <a:t>subprocedimentali.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spc="-110" dirty="0">
                <a:latin typeface="Times New Roman"/>
                <a:cs typeface="Times New Roman"/>
              </a:rPr>
              <a:t>Va</a:t>
            </a:r>
            <a:r>
              <a:rPr sz="1800" spc="-10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tuttavia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tenuto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presente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che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procedimento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gara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d’appalto,</a:t>
            </a:r>
            <a:r>
              <a:rPr sz="1800" spc="4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4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quanto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procedimento </a:t>
            </a:r>
            <a:r>
              <a:rPr sz="1800" spc="-5" dirty="0">
                <a:latin typeface="Times New Roman"/>
                <a:cs typeface="Times New Roman"/>
              </a:rPr>
              <a:t>complesso, si articola al suo interno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“endo”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“sub-procedimenti” </a:t>
            </a:r>
            <a:r>
              <a:rPr sz="1800" dirty="0">
                <a:latin typeface="Times New Roman"/>
                <a:cs typeface="Times New Roman"/>
              </a:rPr>
              <a:t>la cui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durata è </a:t>
            </a:r>
            <a:r>
              <a:rPr sz="1800" spc="-5" dirty="0">
                <a:latin typeface="Times New Roman"/>
                <a:cs typeface="Times New Roman"/>
              </a:rPr>
              <a:t>spesso sottratta alla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disponibilità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 RUP (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si</a:t>
            </a:r>
            <a:r>
              <a:rPr sz="1800" b="1" u="sng" spc="4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pensi ad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esempio all’attività 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della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Commissione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nella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valutazione </a:t>
            </a:r>
            <a:r>
              <a:rPr sz="1800" b="1" u="sng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dell’oepv,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al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subprocedimento di valutazione 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dell’anomalia</a:t>
            </a:r>
            <a:r>
              <a:rPr sz="1800" b="1" u="sng" spc="38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dell’offerta</a:t>
            </a:r>
            <a:r>
              <a:rPr sz="1800" b="1" u="sng" spc="39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</a:t>
            </a:r>
            <a:r>
              <a:rPr sz="1800" b="1" u="sng" spc="39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ancora</a:t>
            </a:r>
            <a:r>
              <a:rPr sz="1800" b="1" u="sng" spc="39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alla</a:t>
            </a:r>
            <a:r>
              <a:rPr sz="1800" b="1" u="sng" spc="38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valutazione</a:t>
            </a:r>
            <a:r>
              <a:rPr sz="1800" b="1" u="sng" spc="39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della</a:t>
            </a:r>
            <a:r>
              <a:rPr sz="1800" b="1" u="sng" spc="38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congruità</a:t>
            </a:r>
            <a:r>
              <a:rPr sz="1800" b="1" u="sng" spc="39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dei</a:t>
            </a:r>
            <a:r>
              <a:rPr sz="1800" b="1" u="sng" spc="38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costi</a:t>
            </a:r>
            <a:r>
              <a:rPr sz="1800" b="1" u="sng" spc="39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del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6303" y="6398158"/>
            <a:ext cx="10998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personal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1800" b="1" dirty="0"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27211" y="6426809"/>
            <a:ext cx="18097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52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53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58948" y="640207"/>
            <a:ext cx="46323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LA</a:t>
            </a:r>
            <a:r>
              <a:rPr sz="2400" spc="-125" dirty="0"/>
              <a:t> </a:t>
            </a:r>
            <a:r>
              <a:rPr sz="2400" spc="-5" dirty="0"/>
              <a:t>RESPONSABILI</a:t>
            </a:r>
            <a:r>
              <a:rPr sz="2400" spc="-185" dirty="0"/>
              <a:t>TA</a:t>
            </a:r>
            <a:r>
              <a:rPr sz="2400" dirty="0"/>
              <a:t>’</a:t>
            </a:r>
            <a:r>
              <a:rPr sz="2400" spc="-114" dirty="0"/>
              <a:t> </a:t>
            </a:r>
            <a:r>
              <a:rPr sz="2400" spc="-5" dirty="0"/>
              <a:t>DE</a:t>
            </a:r>
            <a:r>
              <a:rPr sz="2400" dirty="0"/>
              <a:t>L</a:t>
            </a:r>
            <a:r>
              <a:rPr sz="2400" spc="-130" dirty="0"/>
              <a:t> </a:t>
            </a:r>
            <a:r>
              <a:rPr sz="2400" spc="-5" dirty="0"/>
              <a:t>RUP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624711"/>
            <a:ext cx="8074659" cy="3806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2000" spc="-5" dirty="0">
                <a:latin typeface="Times New Roman"/>
                <a:cs typeface="Times New Roman"/>
              </a:rPr>
              <a:t>E’ evidente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pertanto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che</a:t>
            </a:r>
            <a:r>
              <a:rPr sz="2000" dirty="0">
                <a:latin typeface="Times New Roman"/>
                <a:cs typeface="Times New Roman"/>
              </a:rPr>
              <a:t> non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sarà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ascrivile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</a:t>
            </a:r>
            <a:r>
              <a:rPr sz="2000" dirty="0">
                <a:latin typeface="Times New Roman"/>
                <a:cs typeface="Times New Roman"/>
              </a:rPr>
              <a:t> RUP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il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protrarsi</a:t>
            </a:r>
            <a:r>
              <a:rPr sz="2000" dirty="0">
                <a:latin typeface="Times New Roman"/>
                <a:cs typeface="Times New Roman"/>
              </a:rPr>
              <a:t> dei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tempi </a:t>
            </a:r>
            <a:r>
              <a:rPr sz="2000" spc="-5" dirty="0">
                <a:latin typeface="Times New Roman"/>
                <a:cs typeface="Times New Roman"/>
              </a:rPr>
              <a:t> procedimentali</a:t>
            </a:r>
            <a:r>
              <a:rPr sz="2000" spc="3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nelle</a:t>
            </a:r>
            <a:r>
              <a:rPr sz="2000" spc="35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ipotesi</a:t>
            </a:r>
            <a:r>
              <a:rPr sz="2000" spc="35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</a:t>
            </a:r>
            <a:r>
              <a:rPr sz="2000" spc="3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cui</a:t>
            </a:r>
            <a:r>
              <a:rPr sz="2000" spc="37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l’incidenza</a:t>
            </a:r>
            <a:r>
              <a:rPr sz="2000" spc="3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temporale</a:t>
            </a:r>
            <a:r>
              <a:rPr sz="2000" spc="3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sia</a:t>
            </a:r>
            <a:r>
              <a:rPr sz="2000" spc="35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riconducibile</a:t>
            </a:r>
            <a:r>
              <a:rPr sz="2000" spc="3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 </a:t>
            </a:r>
            <a:r>
              <a:rPr sz="2000" spc="-4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fasi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il </a:t>
            </a:r>
            <a:r>
              <a:rPr sz="2000" dirty="0">
                <a:latin typeface="Times New Roman"/>
                <a:cs typeface="Times New Roman"/>
              </a:rPr>
              <a:t>cui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dominus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è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un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soggetto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distinto.</a:t>
            </a:r>
            <a:endParaRPr sz="20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75"/>
              </a:spcBef>
            </a:pPr>
            <a:r>
              <a:rPr sz="2000" dirty="0">
                <a:latin typeface="Times New Roman"/>
                <a:cs typeface="Times New Roman"/>
              </a:rPr>
              <a:t>Si </a:t>
            </a:r>
            <a:r>
              <a:rPr sz="2000" spc="-5" dirty="0">
                <a:latin typeface="Times New Roman"/>
                <a:cs typeface="Times New Roman"/>
              </a:rPr>
              <a:t>sottolinea </a:t>
            </a:r>
            <a:r>
              <a:rPr sz="2000" spc="-10" dirty="0">
                <a:latin typeface="Times New Roman"/>
                <a:cs typeface="Times New Roman"/>
              </a:rPr>
              <a:t>come </a:t>
            </a:r>
            <a:r>
              <a:rPr sz="2000" spc="-5" dirty="0">
                <a:latin typeface="Times New Roman"/>
                <a:cs typeface="Times New Roman"/>
              </a:rPr>
              <a:t>sia prevista </a:t>
            </a:r>
            <a:r>
              <a:rPr sz="2000" dirty="0">
                <a:latin typeface="Times New Roman"/>
                <a:cs typeface="Times New Roman"/>
              </a:rPr>
              <a:t>anche </a:t>
            </a:r>
            <a:r>
              <a:rPr sz="2000" spc="-5" dirty="0">
                <a:latin typeface="Times New Roman"/>
                <a:cs typeface="Times New Roman"/>
              </a:rPr>
              <a:t>la responsabilità </a:t>
            </a:r>
            <a:r>
              <a:rPr sz="2000" dirty="0">
                <a:latin typeface="Times New Roman"/>
                <a:cs typeface="Times New Roman"/>
              </a:rPr>
              <a:t>del RUP </a:t>
            </a:r>
            <a:r>
              <a:rPr sz="2000" spc="-5" dirty="0">
                <a:latin typeface="Times New Roman"/>
                <a:cs typeface="Times New Roman"/>
              </a:rPr>
              <a:t>(o </a:t>
            </a:r>
            <a:r>
              <a:rPr sz="2000" dirty="0">
                <a:latin typeface="Times New Roman"/>
                <a:cs typeface="Times New Roman"/>
              </a:rPr>
              <a:t>del </a:t>
            </a:r>
            <a:r>
              <a:rPr sz="2000" spc="-5" dirty="0">
                <a:latin typeface="Times New Roman"/>
                <a:cs typeface="Times New Roman"/>
              </a:rPr>
              <a:t>Dirigente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nel </a:t>
            </a:r>
            <a:r>
              <a:rPr sz="2000" spc="-5" dirty="0">
                <a:latin typeface="Times New Roman"/>
                <a:cs typeface="Times New Roman"/>
              </a:rPr>
              <a:t>caso </a:t>
            </a:r>
            <a:r>
              <a:rPr sz="2000" spc="-10" dirty="0">
                <a:latin typeface="Times New Roman"/>
                <a:cs typeface="Times New Roman"/>
              </a:rPr>
              <a:t>in </a:t>
            </a:r>
            <a:r>
              <a:rPr sz="2000" spc="-5" dirty="0">
                <a:latin typeface="Times New Roman"/>
                <a:cs typeface="Times New Roman"/>
              </a:rPr>
              <a:t>cui questo non coincida </a:t>
            </a:r>
            <a:r>
              <a:rPr sz="2000" dirty="0">
                <a:latin typeface="Times New Roman"/>
                <a:cs typeface="Times New Roman"/>
              </a:rPr>
              <a:t>col RUP) </a:t>
            </a:r>
            <a:r>
              <a:rPr sz="2000" spc="-10" dirty="0">
                <a:latin typeface="Times New Roman"/>
                <a:cs typeface="Times New Roman"/>
              </a:rPr>
              <a:t>in </a:t>
            </a:r>
            <a:r>
              <a:rPr sz="2000" spc="-5" dirty="0">
                <a:latin typeface="Times New Roman"/>
                <a:cs typeface="Times New Roman"/>
              </a:rPr>
              <a:t>caso </a:t>
            </a:r>
            <a:r>
              <a:rPr sz="2000" dirty="0">
                <a:latin typeface="Times New Roman"/>
                <a:cs typeface="Times New Roman"/>
              </a:rPr>
              <a:t>di </a:t>
            </a:r>
            <a:r>
              <a:rPr sz="2000" spc="-5" dirty="0">
                <a:latin typeface="Times New Roman"/>
                <a:cs typeface="Times New Roman"/>
              </a:rPr>
              <a:t>mancato rispetto </a:t>
            </a:r>
            <a:r>
              <a:rPr sz="2000" dirty="0">
                <a:latin typeface="Times New Roman"/>
                <a:cs typeface="Times New Roman"/>
              </a:rPr>
              <a:t>dei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termini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prescritti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per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la</a:t>
            </a:r>
            <a:r>
              <a:rPr sz="2000" dirty="0">
                <a:latin typeface="Times New Roman"/>
                <a:cs typeface="Times New Roman"/>
              </a:rPr>
              <a:t> stipula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del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contratto.</a:t>
            </a:r>
            <a:endParaRPr sz="20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84"/>
              </a:spcBef>
            </a:pPr>
            <a:r>
              <a:rPr sz="2000" dirty="0">
                <a:latin typeface="Times New Roman"/>
                <a:cs typeface="Times New Roman"/>
              </a:rPr>
              <a:t>Con </a:t>
            </a:r>
            <a:r>
              <a:rPr sz="2000" spc="-5" dirty="0">
                <a:latin typeface="Times New Roman"/>
                <a:cs typeface="Times New Roman"/>
              </a:rPr>
              <a:t>la modifica dell’art. </a:t>
            </a:r>
            <a:r>
              <a:rPr sz="2000" dirty="0">
                <a:latin typeface="Times New Roman"/>
                <a:cs typeface="Times New Roman"/>
              </a:rPr>
              <a:t>32, </a:t>
            </a:r>
            <a:r>
              <a:rPr sz="2000" spc="-5" dirty="0">
                <a:latin typeface="Times New Roman"/>
                <a:cs typeface="Times New Roman"/>
              </a:rPr>
              <a:t>comma </a:t>
            </a:r>
            <a:r>
              <a:rPr sz="2000" dirty="0">
                <a:latin typeface="Times New Roman"/>
                <a:cs typeface="Times New Roman"/>
              </a:rPr>
              <a:t>8 del D. </a:t>
            </a:r>
            <a:r>
              <a:rPr sz="2000" spc="-5" dirty="0">
                <a:latin typeface="Times New Roman"/>
                <a:cs typeface="Times New Roman"/>
              </a:rPr>
              <a:t>Lgs 50/2016 il </a:t>
            </a:r>
            <a:r>
              <a:rPr sz="2000" spc="-10" dirty="0">
                <a:latin typeface="Times New Roman"/>
                <a:cs typeface="Times New Roman"/>
              </a:rPr>
              <a:t>legislatore </a:t>
            </a:r>
            <a:r>
              <a:rPr sz="2000" spc="5" dirty="0">
                <a:latin typeface="Times New Roman"/>
                <a:cs typeface="Times New Roman"/>
              </a:rPr>
              <a:t>ha 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previsto che “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La mancata stipulazione del contratto nel termine </a:t>
            </a:r>
            <a:r>
              <a:rPr sz="20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previsto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deve </a:t>
            </a:r>
            <a:r>
              <a:rPr sz="20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essere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motivata con specifico riferimento </a:t>
            </a:r>
            <a:r>
              <a:rPr sz="20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all'interesse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della stazione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appaltante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 a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quello nazionale alla </a:t>
            </a:r>
            <a:r>
              <a:rPr sz="20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sollecita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esecuzione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del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contratto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 </a:t>
            </a:r>
            <a:r>
              <a:rPr sz="20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viene</a:t>
            </a:r>
            <a:r>
              <a:rPr sz="20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valutata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ai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fini</a:t>
            </a:r>
            <a:r>
              <a:rPr sz="20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della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responsabilità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erariale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e</a:t>
            </a:r>
            <a:r>
              <a:rPr sz="20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disciplinare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del </a:t>
            </a:r>
            <a:r>
              <a:rPr sz="20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dirigente</a:t>
            </a:r>
            <a:r>
              <a:rPr sz="2000" b="1" u="sng" spc="-4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preposto”.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54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58948" y="640207"/>
            <a:ext cx="46323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LA</a:t>
            </a:r>
            <a:r>
              <a:rPr sz="2400" spc="-125" dirty="0"/>
              <a:t> </a:t>
            </a:r>
            <a:r>
              <a:rPr sz="2400" spc="-5" dirty="0"/>
              <a:t>RESPONSABILI</a:t>
            </a:r>
            <a:r>
              <a:rPr sz="2400" spc="-185" dirty="0"/>
              <a:t>TA</a:t>
            </a:r>
            <a:r>
              <a:rPr sz="2400" dirty="0"/>
              <a:t>’</a:t>
            </a:r>
            <a:r>
              <a:rPr sz="2400" spc="-114" dirty="0"/>
              <a:t> </a:t>
            </a:r>
            <a:r>
              <a:rPr sz="2400" spc="-5" dirty="0"/>
              <a:t>DE</a:t>
            </a:r>
            <a:r>
              <a:rPr sz="2400" dirty="0"/>
              <a:t>L</a:t>
            </a:r>
            <a:r>
              <a:rPr sz="2400" spc="-130" dirty="0"/>
              <a:t> </a:t>
            </a:r>
            <a:r>
              <a:rPr sz="2400" spc="-5" dirty="0"/>
              <a:t>RUP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571370"/>
            <a:ext cx="8073390" cy="4141470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530"/>
              </a:spcBef>
            </a:pPr>
            <a:r>
              <a:rPr sz="1800" spc="-20" dirty="0">
                <a:latin typeface="Times New Roman"/>
                <a:cs typeface="Times New Roman"/>
              </a:rPr>
              <a:t>L’aggravio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responsabilità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il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RUP</a:t>
            </a:r>
            <a:r>
              <a:rPr sz="1800" spc="-6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conseguente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previsione 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stringenti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termini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procedimentali</a:t>
            </a:r>
            <a:r>
              <a:rPr sz="1800" dirty="0">
                <a:latin typeface="Times New Roman"/>
                <a:cs typeface="Times New Roman"/>
              </a:rPr>
              <a:t> risulta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‘calmierato’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da</a:t>
            </a:r>
            <a:r>
              <a:rPr sz="1800" spc="-5" dirty="0">
                <a:latin typeface="Times New Roman"/>
                <a:cs typeface="Times New Roman"/>
              </a:rPr>
              <a:t> un’altra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disposizione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introdotta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dal</a:t>
            </a:r>
            <a:r>
              <a:rPr sz="1800" dirty="0">
                <a:latin typeface="Times New Roman"/>
                <a:cs typeface="Times New Roman"/>
              </a:rPr>
              <a:t> decreto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Semplificazioni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convertito,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Legge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120/2020.</a:t>
            </a:r>
            <a:endParaRPr sz="18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430"/>
              </a:spcBef>
            </a:pPr>
            <a:r>
              <a:rPr sz="1800" spc="-30" dirty="0">
                <a:latin typeface="Times New Roman"/>
                <a:cs typeface="Times New Roman"/>
              </a:rPr>
              <a:t>L’art.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21 della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L. 120/2020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rubricato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“Responsabilità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erariale”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prevede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infatti: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“1.</a:t>
            </a:r>
            <a:r>
              <a:rPr sz="1800" spc="8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All’articolo</a:t>
            </a:r>
            <a:r>
              <a:rPr sz="1800" spc="6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1,</a:t>
            </a:r>
            <a:r>
              <a:rPr sz="1800" spc="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comma</a:t>
            </a:r>
            <a:r>
              <a:rPr sz="1800" spc="9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1,</a:t>
            </a:r>
            <a:r>
              <a:rPr sz="1800" spc="7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r>
              <a:rPr sz="1800" spc="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legge</a:t>
            </a:r>
            <a:r>
              <a:rPr sz="1800" spc="8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14</a:t>
            </a:r>
            <a:r>
              <a:rPr sz="1800" spc="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gennaio</a:t>
            </a:r>
            <a:r>
              <a:rPr sz="1800" spc="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1994,</a:t>
            </a:r>
            <a:r>
              <a:rPr sz="1800" spc="8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n.</a:t>
            </a:r>
            <a:r>
              <a:rPr sz="1800" spc="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20,</a:t>
            </a:r>
            <a:r>
              <a:rPr sz="1800" spc="6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dopo</a:t>
            </a:r>
            <a:r>
              <a:rPr sz="1800" spc="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il</a:t>
            </a:r>
            <a:r>
              <a:rPr sz="1800" spc="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primo</a:t>
            </a:r>
            <a:r>
              <a:rPr sz="1800" spc="7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periodo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è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inserito il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seguente: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«</a:t>
            </a:r>
            <a:r>
              <a:rPr sz="1800" i="1" spc="-10" dirty="0">
                <a:latin typeface="Times New Roman"/>
                <a:cs typeface="Times New Roman"/>
              </a:rPr>
              <a:t>La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spc="-20" dirty="0">
                <a:latin typeface="Times New Roman"/>
                <a:cs typeface="Times New Roman"/>
              </a:rPr>
              <a:t>prova</a:t>
            </a:r>
            <a:r>
              <a:rPr sz="1800" i="1" spc="-1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del</a:t>
            </a:r>
            <a:r>
              <a:rPr sz="1800" i="1" dirty="0">
                <a:latin typeface="Times New Roman"/>
                <a:cs typeface="Times New Roman"/>
              </a:rPr>
              <a:t> dolo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richiede</a:t>
            </a:r>
            <a:r>
              <a:rPr sz="1800" i="1" dirty="0">
                <a:latin typeface="Times New Roman"/>
                <a:cs typeface="Times New Roman"/>
              </a:rPr>
              <a:t> la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dimostrazione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della</a:t>
            </a:r>
            <a:r>
              <a:rPr sz="1800" i="1" dirty="0">
                <a:latin typeface="Times New Roman"/>
                <a:cs typeface="Times New Roman"/>
              </a:rPr>
              <a:t> volontà 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dell’evento</a:t>
            </a:r>
            <a:r>
              <a:rPr sz="1800" i="1" spc="-2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dannoso»</a:t>
            </a:r>
            <a:r>
              <a:rPr sz="1800" spc="-5" dirty="0"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latin typeface="Times New Roman"/>
                <a:cs typeface="Times New Roman"/>
              </a:rPr>
              <a:t>2. </a:t>
            </a:r>
            <a:r>
              <a:rPr sz="1800" spc="-5" dirty="0">
                <a:latin typeface="Times New Roman"/>
                <a:cs typeface="Times New Roman"/>
              </a:rPr>
              <a:t>Limitatamente </a:t>
            </a:r>
            <a:r>
              <a:rPr sz="1800" dirty="0">
                <a:latin typeface="Times New Roman"/>
                <a:cs typeface="Times New Roman"/>
              </a:rPr>
              <a:t>ai fatti </a:t>
            </a:r>
            <a:r>
              <a:rPr sz="1800" spc="-5" dirty="0">
                <a:latin typeface="Times New Roman"/>
                <a:cs typeface="Times New Roman"/>
              </a:rPr>
              <a:t>commessi </a:t>
            </a:r>
            <a:r>
              <a:rPr sz="1800" dirty="0">
                <a:latin typeface="Times New Roman"/>
                <a:cs typeface="Times New Roman"/>
              </a:rPr>
              <a:t>dalla </a:t>
            </a:r>
            <a:r>
              <a:rPr sz="1800" spc="-5" dirty="0">
                <a:latin typeface="Times New Roman"/>
                <a:cs typeface="Times New Roman"/>
              </a:rPr>
              <a:t>data </a:t>
            </a:r>
            <a:r>
              <a:rPr sz="1800" dirty="0">
                <a:latin typeface="Times New Roman"/>
                <a:cs typeface="Times New Roman"/>
              </a:rPr>
              <a:t>di entrata in vigore del </a:t>
            </a:r>
            <a:r>
              <a:rPr sz="1800" spc="-5" dirty="0">
                <a:latin typeface="Times New Roman"/>
                <a:cs typeface="Times New Roman"/>
              </a:rPr>
              <a:t>presente </a:t>
            </a:r>
            <a:r>
              <a:rPr sz="1800" dirty="0">
                <a:latin typeface="Times New Roman"/>
                <a:cs typeface="Times New Roman"/>
              </a:rPr>
              <a:t>decreto 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fino</a:t>
            </a:r>
            <a:r>
              <a:rPr sz="1800" spc="3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</a:t>
            </a:r>
            <a:r>
              <a:rPr sz="1800" spc="3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31</a:t>
            </a:r>
            <a:r>
              <a:rPr sz="1800" spc="3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dicembre</a:t>
            </a:r>
            <a:r>
              <a:rPr sz="1800" spc="3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2021,</a:t>
            </a:r>
            <a:r>
              <a:rPr sz="1800" spc="3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la</a:t>
            </a:r>
            <a:r>
              <a:rPr sz="1800" spc="3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responsabilità</a:t>
            </a:r>
            <a:r>
              <a:rPr sz="1800" spc="3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dei</a:t>
            </a:r>
            <a:r>
              <a:rPr sz="1800" spc="3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soggetti</a:t>
            </a:r>
            <a:r>
              <a:rPr sz="1800" spc="3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sottoposti</a:t>
            </a:r>
            <a:r>
              <a:rPr sz="1800" spc="3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alla</a:t>
            </a:r>
            <a:r>
              <a:rPr sz="1800" spc="3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giurisdizione </a:t>
            </a:r>
            <a:r>
              <a:rPr sz="1800" spc="-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della Corte </a:t>
            </a:r>
            <a:r>
              <a:rPr sz="1800" spc="-5" dirty="0">
                <a:latin typeface="Times New Roman"/>
                <a:cs typeface="Times New Roman"/>
              </a:rPr>
              <a:t>dei conti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materia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dirty="0">
                <a:latin typeface="Times New Roman"/>
                <a:cs typeface="Times New Roman"/>
              </a:rPr>
              <a:t>contabilità </a:t>
            </a:r>
            <a:r>
              <a:rPr sz="1800" spc="-5" dirty="0">
                <a:latin typeface="Times New Roman"/>
                <a:cs typeface="Times New Roman"/>
              </a:rPr>
              <a:t>pubblica </a:t>
            </a:r>
            <a:r>
              <a:rPr sz="1800" dirty="0">
                <a:latin typeface="Times New Roman"/>
                <a:cs typeface="Times New Roman"/>
              </a:rPr>
              <a:t>per </a:t>
            </a:r>
            <a:r>
              <a:rPr sz="1800" spc="-5" dirty="0">
                <a:latin typeface="Times New Roman"/>
                <a:cs typeface="Times New Roman"/>
              </a:rPr>
              <a:t>l’azione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responsabilità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cui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all’articolo</a:t>
            </a:r>
            <a:r>
              <a:rPr sz="1800" dirty="0">
                <a:latin typeface="Times New Roman"/>
                <a:cs typeface="Times New Roman"/>
              </a:rPr>
              <a:t> 1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r>
              <a:rPr sz="1800" dirty="0">
                <a:latin typeface="Times New Roman"/>
                <a:cs typeface="Times New Roman"/>
              </a:rPr>
              <a:t> legge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14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gennaio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1994,</a:t>
            </a:r>
            <a:r>
              <a:rPr sz="1800" dirty="0">
                <a:latin typeface="Times New Roman"/>
                <a:cs typeface="Times New Roman"/>
              </a:rPr>
              <a:t> n.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20,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è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limitata</a:t>
            </a:r>
            <a:r>
              <a:rPr sz="1800" dirty="0">
                <a:latin typeface="Times New Roman"/>
                <a:cs typeface="Times New Roman"/>
              </a:rPr>
              <a:t> ai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casi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cui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la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produzione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dirty="0">
                <a:latin typeface="Times New Roman"/>
                <a:cs typeface="Times New Roman"/>
              </a:rPr>
              <a:t> danno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conseguente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condotta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soggetto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agente</a:t>
            </a:r>
            <a:r>
              <a:rPr sz="1800" dirty="0">
                <a:latin typeface="Times New Roman"/>
                <a:cs typeface="Times New Roman"/>
              </a:rPr>
              <a:t> è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lui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dolosamente voluta.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limitazione di responsabilità prevista dal primo </a:t>
            </a:r>
            <a:r>
              <a:rPr sz="1800" dirty="0">
                <a:latin typeface="Times New Roman"/>
                <a:cs typeface="Times New Roman"/>
              </a:rPr>
              <a:t>periodo </a:t>
            </a:r>
            <a:r>
              <a:rPr sz="1800" spc="-5" dirty="0">
                <a:latin typeface="Times New Roman"/>
                <a:cs typeface="Times New Roman"/>
              </a:rPr>
              <a:t>non </a:t>
            </a:r>
            <a:r>
              <a:rPr sz="1800" spc="-10" dirty="0">
                <a:latin typeface="Times New Roman"/>
                <a:cs typeface="Times New Roman"/>
              </a:rPr>
              <a:t>si 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applica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danni cagionati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</a:t>
            </a:r>
            <a:r>
              <a:rPr sz="1800" spc="-5" dirty="0">
                <a:latin typeface="Times New Roman"/>
                <a:cs typeface="Times New Roman"/>
              </a:rPr>
              <a:t> omissione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inerzia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 soggetto agente.”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55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58948" y="640207"/>
            <a:ext cx="46323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LA</a:t>
            </a:r>
            <a:r>
              <a:rPr sz="2400" spc="-125" dirty="0"/>
              <a:t> </a:t>
            </a:r>
            <a:r>
              <a:rPr sz="2400" spc="-5" dirty="0"/>
              <a:t>RESPONSABILI</a:t>
            </a:r>
            <a:r>
              <a:rPr sz="2400" spc="-185" dirty="0"/>
              <a:t>TA</a:t>
            </a:r>
            <a:r>
              <a:rPr sz="2400" dirty="0"/>
              <a:t>’</a:t>
            </a:r>
            <a:r>
              <a:rPr sz="2400" spc="-114" dirty="0"/>
              <a:t> </a:t>
            </a:r>
            <a:r>
              <a:rPr sz="2400" spc="-5" dirty="0"/>
              <a:t>DE</a:t>
            </a:r>
            <a:r>
              <a:rPr sz="2400" dirty="0"/>
              <a:t>L</a:t>
            </a:r>
            <a:r>
              <a:rPr sz="2400" spc="-130" dirty="0"/>
              <a:t> </a:t>
            </a:r>
            <a:r>
              <a:rPr sz="2400" spc="-5" dirty="0"/>
              <a:t>RUP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626234"/>
            <a:ext cx="8074025" cy="38119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350" algn="just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Da</a:t>
            </a:r>
            <a:r>
              <a:rPr sz="1800" dirty="0">
                <a:latin typeface="Times New Roman"/>
                <a:cs typeface="Times New Roman"/>
              </a:rPr>
              <a:t> una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lettura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coordinata</a:t>
            </a:r>
            <a:r>
              <a:rPr sz="1800" dirty="0">
                <a:latin typeface="Times New Roman"/>
                <a:cs typeface="Times New Roman"/>
              </a:rPr>
              <a:t> delle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norme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sembra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che</a:t>
            </a:r>
            <a:r>
              <a:rPr sz="1800" dirty="0">
                <a:latin typeface="Times New Roman"/>
                <a:cs typeface="Times New Roman"/>
              </a:rPr>
              <a:t> il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RUP/Dirigente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possa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essere </a:t>
            </a:r>
            <a:r>
              <a:rPr sz="1800" dirty="0">
                <a:latin typeface="Times New Roman"/>
                <a:cs typeface="Times New Roman"/>
              </a:rPr>
              <a:t> valutato </a:t>
            </a:r>
            <a:r>
              <a:rPr sz="1800" spc="-5" dirty="0">
                <a:latin typeface="Times New Roman"/>
                <a:cs typeface="Times New Roman"/>
              </a:rPr>
              <a:t>ai </a:t>
            </a:r>
            <a:r>
              <a:rPr sz="1800" dirty="0">
                <a:latin typeface="Times New Roman"/>
                <a:cs typeface="Times New Roman"/>
              </a:rPr>
              <a:t>fini della responsabilità erariale </a:t>
            </a:r>
            <a:r>
              <a:rPr sz="1800" spc="-5" dirty="0">
                <a:latin typeface="Times New Roman"/>
                <a:cs typeface="Times New Roman"/>
              </a:rPr>
              <a:t>ogni qualvolta </a:t>
            </a:r>
            <a:r>
              <a:rPr sz="1800" dirty="0">
                <a:latin typeface="Times New Roman"/>
                <a:cs typeface="Times New Roman"/>
              </a:rPr>
              <a:t>compia, </a:t>
            </a:r>
            <a:r>
              <a:rPr sz="1800" spc="-5" dirty="0">
                <a:latin typeface="Times New Roman"/>
                <a:cs typeface="Times New Roman"/>
              </a:rPr>
              <a:t>consapevolmente, </a:t>
            </a:r>
            <a:r>
              <a:rPr sz="1800" dirty="0">
                <a:latin typeface="Times New Roman"/>
                <a:cs typeface="Times New Roman"/>
              </a:rPr>
              <a:t> un'azione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che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rappresenti</a:t>
            </a:r>
            <a:r>
              <a:rPr sz="1800" dirty="0">
                <a:latin typeface="Times New Roman"/>
                <a:cs typeface="Times New Roman"/>
              </a:rPr>
              <a:t> un </a:t>
            </a:r>
            <a:r>
              <a:rPr sz="1800" spc="-5" dirty="0">
                <a:latin typeface="Times New Roman"/>
                <a:cs typeface="Times New Roman"/>
              </a:rPr>
              <a:t>reato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(dolo)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oppure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ogniqualvolta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ometta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4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compiere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azioni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colpa grave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dolo.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latin typeface="Times New Roman"/>
                <a:cs typeface="Times New Roman"/>
              </a:rPr>
              <a:t>Infatti, </a:t>
            </a:r>
            <a:r>
              <a:rPr sz="1800" spc="-5" dirty="0">
                <a:latin typeface="Times New Roman"/>
                <a:cs typeface="Times New Roman"/>
              </a:rPr>
              <a:t>nella Relazione illustrativa </a:t>
            </a:r>
            <a:r>
              <a:rPr sz="1800" dirty="0">
                <a:latin typeface="Times New Roman"/>
                <a:cs typeface="Times New Roman"/>
              </a:rPr>
              <a:t>del </a:t>
            </a:r>
            <a:r>
              <a:rPr sz="1800" spc="-5" dirty="0">
                <a:latin typeface="Times New Roman"/>
                <a:cs typeface="Times New Roman"/>
              </a:rPr>
              <a:t>Decreto semplificazioni </a:t>
            </a:r>
            <a:r>
              <a:rPr sz="1800" dirty="0">
                <a:latin typeface="Times New Roman"/>
                <a:cs typeface="Times New Roman"/>
              </a:rPr>
              <a:t>è </a:t>
            </a:r>
            <a:r>
              <a:rPr sz="1800" spc="-5" dirty="0">
                <a:latin typeface="Times New Roman"/>
                <a:cs typeface="Times New Roman"/>
              </a:rPr>
              <a:t>previsto che, </a:t>
            </a:r>
            <a:r>
              <a:rPr sz="1800" dirty="0">
                <a:latin typeface="Times New Roman"/>
                <a:cs typeface="Times New Roman"/>
              </a:rPr>
              <a:t>fino al </a:t>
            </a:r>
            <a:r>
              <a:rPr sz="1800" spc="-5" dirty="0">
                <a:latin typeface="Times New Roman"/>
                <a:cs typeface="Times New Roman"/>
              </a:rPr>
              <a:t>31 </a:t>
            </a:r>
            <a:r>
              <a:rPr sz="1800" dirty="0">
                <a:latin typeface="Times New Roman"/>
                <a:cs typeface="Times New Roman"/>
              </a:rPr>
              <a:t> dicembre </a:t>
            </a:r>
            <a:r>
              <a:rPr sz="1800" spc="-5" dirty="0">
                <a:latin typeface="Times New Roman"/>
                <a:cs typeface="Times New Roman"/>
              </a:rPr>
              <a:t>2021, si </a:t>
            </a:r>
            <a:r>
              <a:rPr sz="1800" dirty="0">
                <a:latin typeface="Times New Roman"/>
                <a:cs typeface="Times New Roman"/>
              </a:rPr>
              <a:t>limita la </a:t>
            </a:r>
            <a:r>
              <a:rPr sz="1800" spc="-5" dirty="0">
                <a:latin typeface="Times New Roman"/>
                <a:cs typeface="Times New Roman"/>
              </a:rPr>
              <a:t>responsabilità dei soggetti </a:t>
            </a:r>
            <a:r>
              <a:rPr sz="1800" dirty="0">
                <a:latin typeface="Times New Roman"/>
                <a:cs typeface="Times New Roman"/>
              </a:rPr>
              <a:t>sottoposti </a:t>
            </a:r>
            <a:r>
              <a:rPr sz="1800" spc="-5" dirty="0">
                <a:latin typeface="Times New Roman"/>
                <a:cs typeface="Times New Roman"/>
              </a:rPr>
              <a:t>alla giurisdizione </a:t>
            </a:r>
            <a:r>
              <a:rPr sz="1800" dirty="0">
                <a:latin typeface="Times New Roman"/>
                <a:cs typeface="Times New Roman"/>
              </a:rPr>
              <a:t>della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Corte </a:t>
            </a:r>
            <a:r>
              <a:rPr sz="1800" spc="-5" dirty="0">
                <a:latin typeface="Times New Roman"/>
                <a:cs typeface="Times New Roman"/>
              </a:rPr>
              <a:t>dei </a:t>
            </a:r>
            <a:r>
              <a:rPr sz="1800" dirty="0">
                <a:latin typeface="Times New Roman"/>
                <a:cs typeface="Times New Roman"/>
              </a:rPr>
              <a:t>conti </a:t>
            </a:r>
            <a:r>
              <a:rPr sz="1800" spc="-5" dirty="0">
                <a:latin typeface="Times New Roman"/>
                <a:cs typeface="Times New Roman"/>
              </a:rPr>
              <a:t>in materia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contabilità pubblica </a:t>
            </a:r>
            <a:r>
              <a:rPr sz="1800" dirty="0">
                <a:latin typeface="Times New Roman"/>
                <a:cs typeface="Times New Roman"/>
              </a:rPr>
              <a:t>al solo profilo </a:t>
            </a:r>
            <a:r>
              <a:rPr sz="1800" spc="-5" dirty="0">
                <a:latin typeface="Times New Roman"/>
                <a:cs typeface="Times New Roman"/>
              </a:rPr>
              <a:t>del dolo </a:t>
            </a:r>
            <a:r>
              <a:rPr sz="1800" dirty="0">
                <a:latin typeface="Times New Roman"/>
                <a:cs typeface="Times New Roman"/>
              </a:rPr>
              <a:t>per </a:t>
            </a:r>
            <a:r>
              <a:rPr sz="1800" spc="-5" dirty="0">
                <a:latin typeface="Times New Roman"/>
                <a:cs typeface="Times New Roman"/>
              </a:rPr>
              <a:t>le azioni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non</a:t>
            </a:r>
            <a:r>
              <a:rPr sz="1800" spc="1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anche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omissioni,</a:t>
            </a:r>
            <a:r>
              <a:rPr sz="1800" spc="1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modo</a:t>
            </a:r>
            <a:r>
              <a:rPr sz="1800" spc="1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che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pubblici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dipendenti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abbiano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maggiori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rischi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 incorrere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responsabilità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caso di “non fare” (omissioni </a:t>
            </a:r>
            <a:r>
              <a:rPr sz="1800" dirty="0">
                <a:latin typeface="Times New Roman"/>
                <a:cs typeface="Times New Roman"/>
              </a:rPr>
              <a:t>e inerzie) </a:t>
            </a:r>
            <a:r>
              <a:rPr sz="1800" spc="-5" dirty="0">
                <a:latin typeface="Times New Roman"/>
                <a:cs typeface="Times New Roman"/>
              </a:rPr>
              <a:t>rispetto </a:t>
            </a:r>
            <a:r>
              <a:rPr sz="1800" dirty="0">
                <a:latin typeface="Times New Roman"/>
                <a:cs typeface="Times New Roman"/>
              </a:rPr>
              <a:t>al fare,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dove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responsabilità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viene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limitata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solo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profilo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 dolo.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9"/>
              </a:spcBef>
            </a:pPr>
            <a:r>
              <a:rPr sz="1800" dirty="0">
                <a:latin typeface="Times New Roman"/>
                <a:cs typeface="Times New Roman"/>
              </a:rPr>
              <a:t>Schematicamente: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latin typeface="Times New Roman"/>
                <a:cs typeface="Times New Roman"/>
              </a:rPr>
              <a:t>−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danni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cagionati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azione: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risponde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solo per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dolo;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latin typeface="Times New Roman"/>
                <a:cs typeface="Times New Roman"/>
              </a:rPr>
              <a:t>−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 danni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cagionati</a:t>
            </a:r>
            <a:r>
              <a:rPr sz="1800" spc="-5" dirty="0">
                <a:latin typeface="Times New Roman"/>
                <a:cs typeface="Times New Roman"/>
              </a:rPr>
              <a:t> da omissione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inerzia: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 risponde</a:t>
            </a:r>
            <a:r>
              <a:rPr sz="1800" dirty="0">
                <a:latin typeface="Times New Roman"/>
                <a:cs typeface="Times New Roman"/>
              </a:rPr>
              <a:t> per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colpa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grave 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dolo.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56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58948" y="640207"/>
            <a:ext cx="46323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LA</a:t>
            </a:r>
            <a:r>
              <a:rPr sz="2400" spc="-125" dirty="0"/>
              <a:t> </a:t>
            </a:r>
            <a:r>
              <a:rPr sz="2400" spc="-5" dirty="0"/>
              <a:t>RESPONSABILI</a:t>
            </a:r>
            <a:r>
              <a:rPr sz="2400" spc="-185" dirty="0"/>
              <a:t>TA</a:t>
            </a:r>
            <a:r>
              <a:rPr sz="2400" dirty="0"/>
              <a:t>’</a:t>
            </a:r>
            <a:r>
              <a:rPr sz="2400" spc="-114" dirty="0"/>
              <a:t> </a:t>
            </a:r>
            <a:r>
              <a:rPr sz="2400" spc="-5" dirty="0"/>
              <a:t>DE</a:t>
            </a:r>
            <a:r>
              <a:rPr sz="2400" dirty="0"/>
              <a:t>L</a:t>
            </a:r>
            <a:r>
              <a:rPr sz="2400" spc="-130" dirty="0"/>
              <a:t> </a:t>
            </a:r>
            <a:r>
              <a:rPr sz="2400" spc="-5" dirty="0"/>
              <a:t>RUP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626234"/>
            <a:ext cx="8138159" cy="4744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762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Nella </a:t>
            </a:r>
            <a:r>
              <a:rPr sz="1800" spc="-5" dirty="0">
                <a:latin typeface="Times New Roman"/>
                <a:cs typeface="Times New Roman"/>
              </a:rPr>
              <a:t>sistematica della responsabilità amministrativa per danno </a:t>
            </a:r>
            <a:r>
              <a:rPr sz="1800" dirty="0">
                <a:latin typeface="Times New Roman"/>
                <a:cs typeface="Times New Roman"/>
              </a:rPr>
              <a:t>erariale e </a:t>
            </a:r>
            <a:r>
              <a:rPr sz="1800" spc="-5" dirty="0">
                <a:latin typeface="Times New Roman"/>
                <a:cs typeface="Times New Roman"/>
              </a:rPr>
              <a:t>dei rispettivi </a:t>
            </a:r>
            <a:r>
              <a:rPr sz="1800" dirty="0">
                <a:latin typeface="Times New Roman"/>
                <a:cs typeface="Times New Roman"/>
              </a:rPr>
              <a:t> elementi </a:t>
            </a:r>
            <a:r>
              <a:rPr sz="1800" spc="-5" dirty="0">
                <a:latin typeface="Times New Roman"/>
                <a:cs typeface="Times New Roman"/>
              </a:rPr>
              <a:t>costitutivi, oltre agli elementi oggettivi del fatto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del </a:t>
            </a:r>
            <a:r>
              <a:rPr sz="1800" dirty="0">
                <a:latin typeface="Times New Roman"/>
                <a:cs typeface="Times New Roman"/>
              </a:rPr>
              <a:t>danno (inteso come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diminuzione </a:t>
            </a:r>
            <a:r>
              <a:rPr sz="1800" spc="-5" dirty="0">
                <a:latin typeface="Times New Roman"/>
                <a:cs typeface="Times New Roman"/>
              </a:rPr>
              <a:t>patrimoniale </a:t>
            </a:r>
            <a:r>
              <a:rPr sz="1800" dirty="0">
                <a:latin typeface="Times New Roman"/>
                <a:cs typeface="Times New Roman"/>
              </a:rPr>
              <a:t>o violazione </a:t>
            </a:r>
            <a:r>
              <a:rPr sz="1800" spc="-5" dirty="0">
                <a:latin typeface="Times New Roman"/>
                <a:cs typeface="Times New Roman"/>
              </a:rPr>
              <a:t>dei principi/valori fondamentali </a:t>
            </a:r>
            <a:r>
              <a:rPr sz="1800" dirty="0">
                <a:latin typeface="Times New Roman"/>
                <a:cs typeface="Times New Roman"/>
              </a:rPr>
              <a:t>della </a:t>
            </a:r>
            <a:r>
              <a:rPr sz="1800" spc="-5" dirty="0">
                <a:latin typeface="Times New Roman"/>
                <a:cs typeface="Times New Roman"/>
              </a:rPr>
              <a:t>contabilità </a:t>
            </a:r>
            <a:r>
              <a:rPr sz="1800" dirty="0">
                <a:latin typeface="Times New Roman"/>
                <a:cs typeface="Times New Roman"/>
              </a:rPr>
              <a:t> pubblica) e </a:t>
            </a:r>
            <a:r>
              <a:rPr sz="1800" spc="-5" dirty="0">
                <a:latin typeface="Times New Roman"/>
                <a:cs typeface="Times New Roman"/>
              </a:rPr>
              <a:t>del rapporto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causalità, </a:t>
            </a:r>
            <a:r>
              <a:rPr sz="1800" dirty="0">
                <a:latin typeface="Times New Roman"/>
                <a:cs typeface="Times New Roman"/>
              </a:rPr>
              <a:t>è </a:t>
            </a:r>
            <a:r>
              <a:rPr sz="1800" spc="-5" dirty="0">
                <a:latin typeface="Times New Roman"/>
                <a:cs typeface="Times New Roman"/>
              </a:rPr>
              <a:t>richiesto l’elemento </a:t>
            </a:r>
            <a:r>
              <a:rPr sz="1800" dirty="0">
                <a:latin typeface="Times New Roman"/>
                <a:cs typeface="Times New Roman"/>
              </a:rPr>
              <a:t>soggettivo </a:t>
            </a:r>
            <a:r>
              <a:rPr sz="1800" spc="-5" dirty="0">
                <a:latin typeface="Times New Roman"/>
                <a:cs typeface="Times New Roman"/>
              </a:rPr>
              <a:t>del </a:t>
            </a:r>
            <a:r>
              <a:rPr sz="1800" dirty="0">
                <a:latin typeface="Times New Roman"/>
                <a:cs typeface="Times New Roman"/>
              </a:rPr>
              <a:t>dolo o della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colpa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grave.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Con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riferimento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all’elemento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soggettivo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dolo,</a:t>
            </a:r>
            <a:r>
              <a:rPr sz="1800" dirty="0">
                <a:latin typeface="Times New Roman"/>
                <a:cs typeface="Times New Roman"/>
              </a:rPr>
              <a:t> è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da</a:t>
            </a:r>
            <a:r>
              <a:rPr sz="1800" spc="-5" dirty="0">
                <a:latin typeface="Times New Roman"/>
                <a:cs typeface="Times New Roman"/>
              </a:rPr>
              <a:t> osservare</a:t>
            </a:r>
            <a:r>
              <a:rPr sz="1800" dirty="0">
                <a:latin typeface="Times New Roman"/>
                <a:cs typeface="Times New Roman"/>
              </a:rPr>
              <a:t> che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modifica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apportata dal primo comma </a:t>
            </a:r>
            <a:r>
              <a:rPr sz="1800" dirty="0">
                <a:latin typeface="Times New Roman"/>
                <a:cs typeface="Times New Roman"/>
              </a:rPr>
              <a:t>dell’art. 21 </a:t>
            </a:r>
            <a:r>
              <a:rPr sz="1800" spc="-5" dirty="0">
                <a:latin typeface="Times New Roman"/>
                <a:cs typeface="Times New Roman"/>
              </a:rPr>
              <a:t>della L. </a:t>
            </a:r>
            <a:r>
              <a:rPr sz="1800" dirty="0">
                <a:latin typeface="Times New Roman"/>
                <a:cs typeface="Times New Roman"/>
              </a:rPr>
              <a:t>20/1994 comporta una </a:t>
            </a:r>
            <a:r>
              <a:rPr sz="1800" spc="-5" dirty="0">
                <a:latin typeface="Times New Roman"/>
                <a:cs typeface="Times New Roman"/>
              </a:rPr>
              <a:t>limitazione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responsabilità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capo </a:t>
            </a:r>
            <a:r>
              <a:rPr sz="1800" dirty="0">
                <a:latin typeface="Times New Roman"/>
                <a:cs typeface="Times New Roman"/>
              </a:rPr>
              <a:t>ai </a:t>
            </a:r>
            <a:r>
              <a:rPr sz="1800" spc="-5" dirty="0">
                <a:latin typeface="Times New Roman"/>
                <a:cs typeface="Times New Roman"/>
              </a:rPr>
              <a:t>soggetti sottoposti </a:t>
            </a:r>
            <a:r>
              <a:rPr sz="1800" dirty="0">
                <a:latin typeface="Times New Roman"/>
                <a:cs typeface="Times New Roman"/>
              </a:rPr>
              <a:t>alla </a:t>
            </a:r>
            <a:r>
              <a:rPr sz="1800" spc="-5" dirty="0">
                <a:latin typeface="Times New Roman"/>
                <a:cs typeface="Times New Roman"/>
              </a:rPr>
              <a:t>giurisdizione </a:t>
            </a:r>
            <a:r>
              <a:rPr sz="1800" dirty="0">
                <a:latin typeface="Times New Roman"/>
                <a:cs typeface="Times New Roman"/>
              </a:rPr>
              <a:t>della Corte </a:t>
            </a:r>
            <a:r>
              <a:rPr sz="1800" spc="-5" dirty="0">
                <a:latin typeface="Times New Roman"/>
                <a:cs typeface="Times New Roman"/>
              </a:rPr>
              <a:t>dei Conti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materia </a:t>
            </a:r>
            <a:r>
              <a:rPr sz="1800" spc="-5" dirty="0">
                <a:latin typeface="Times New Roman"/>
                <a:cs typeface="Times New Roman"/>
              </a:rPr>
              <a:t>di contabilità pubblica per l’azione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responsabilità di cui all’articolo </a:t>
            </a:r>
            <a:r>
              <a:rPr sz="1800" dirty="0">
                <a:latin typeface="Times New Roman"/>
                <a:cs typeface="Times New Roman"/>
              </a:rPr>
              <a:t>1 della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legge 14 </a:t>
            </a:r>
            <a:r>
              <a:rPr sz="1800" spc="-5" dirty="0">
                <a:latin typeface="Times New Roman"/>
                <a:cs typeface="Times New Roman"/>
              </a:rPr>
              <a:t>gennaio </a:t>
            </a:r>
            <a:r>
              <a:rPr sz="1800" dirty="0">
                <a:latin typeface="Times New Roman"/>
                <a:cs typeface="Times New Roman"/>
              </a:rPr>
              <a:t>1994, n. 20. </a:t>
            </a:r>
            <a:r>
              <a:rPr sz="1800" spc="-5" dirty="0">
                <a:latin typeface="Times New Roman"/>
                <a:cs typeface="Times New Roman"/>
              </a:rPr>
              <a:t>La norma, </a:t>
            </a:r>
            <a:r>
              <a:rPr sz="1800" dirty="0">
                <a:latin typeface="Times New Roman"/>
                <a:cs typeface="Times New Roman"/>
              </a:rPr>
              <a:t>infatti, superando </a:t>
            </a:r>
            <a:r>
              <a:rPr sz="1800" spc="-5" dirty="0">
                <a:latin typeface="Times New Roman"/>
                <a:cs typeface="Times New Roman"/>
              </a:rPr>
              <a:t>l’oscillazione interpretativa </a:t>
            </a:r>
            <a:r>
              <a:rPr sz="1800" dirty="0">
                <a:latin typeface="Times New Roman"/>
                <a:cs typeface="Times New Roman"/>
              </a:rPr>
              <a:t> che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 </a:t>
            </a:r>
            <a:r>
              <a:rPr sz="1800" spc="-5" dirty="0">
                <a:latin typeface="Times New Roman"/>
                <a:cs typeface="Times New Roman"/>
              </a:rPr>
              <a:t>tempo</a:t>
            </a:r>
            <a:r>
              <a:rPr sz="1800" dirty="0">
                <a:latin typeface="Times New Roman"/>
                <a:cs typeface="Times New Roman"/>
              </a:rPr>
              <a:t> caratterizzava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 giurisprudenza </a:t>
            </a:r>
            <a:r>
              <a:rPr sz="1800" spc="-5" dirty="0">
                <a:latin typeface="Times New Roman"/>
                <a:cs typeface="Times New Roman"/>
              </a:rPr>
              <a:t>contabile,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chiarisce che il dolo deve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essere riferito </a:t>
            </a:r>
            <a:r>
              <a:rPr sz="1800" dirty="0">
                <a:latin typeface="Times New Roman"/>
                <a:cs typeface="Times New Roman"/>
              </a:rPr>
              <a:t>all’evento </a:t>
            </a:r>
            <a:r>
              <a:rPr sz="1800" spc="-5" dirty="0">
                <a:latin typeface="Times New Roman"/>
                <a:cs typeface="Times New Roman"/>
              </a:rPr>
              <a:t>dannoso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chiave penalistica </a:t>
            </a:r>
            <a:r>
              <a:rPr sz="1800" dirty="0">
                <a:latin typeface="Times New Roman"/>
                <a:cs typeface="Times New Roman"/>
              </a:rPr>
              <a:t>e non in </a:t>
            </a:r>
            <a:r>
              <a:rPr sz="1800" spc="-5" dirty="0">
                <a:latin typeface="Times New Roman"/>
                <a:cs typeface="Times New Roman"/>
              </a:rPr>
              <a:t>chiave civilistica (così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Relazione </a:t>
            </a:r>
            <a:r>
              <a:rPr sz="1800" spc="-5" dirty="0">
                <a:latin typeface="Times New Roman"/>
                <a:cs typeface="Times New Roman"/>
              </a:rPr>
              <a:t>illustrativa). Come affermato dalle sezioni riunite della </a:t>
            </a:r>
            <a:r>
              <a:rPr sz="1800" dirty="0">
                <a:latin typeface="Times New Roman"/>
                <a:cs typeface="Times New Roman"/>
              </a:rPr>
              <a:t>Corte dei </a:t>
            </a:r>
            <a:r>
              <a:rPr sz="1800" spc="-5" dirty="0">
                <a:latin typeface="Times New Roman"/>
                <a:cs typeface="Times New Roman"/>
              </a:rPr>
              <a:t>Conti,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norma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riecheggia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l’art.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43</a:t>
            </a:r>
            <a:r>
              <a:rPr sz="1800" spc="9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c.p.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il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quale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prevede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la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espressa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volontà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dell’evento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dannoso </a:t>
            </a:r>
            <a:r>
              <a:rPr sz="1800" spc="-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 pericoloso (Audizione della Corte </a:t>
            </a:r>
            <a:r>
              <a:rPr sz="1800" spc="-5" dirty="0">
                <a:latin typeface="Times New Roman"/>
                <a:cs typeface="Times New Roman"/>
              </a:rPr>
              <a:t>dei </a:t>
            </a:r>
            <a:r>
              <a:rPr sz="1800" dirty="0">
                <a:latin typeface="Times New Roman"/>
                <a:cs typeface="Times New Roman"/>
              </a:rPr>
              <a:t>Conti </a:t>
            </a:r>
            <a:r>
              <a:rPr sz="1800" spc="-5" dirty="0">
                <a:latin typeface="Times New Roman"/>
                <a:cs typeface="Times New Roman"/>
              </a:rPr>
              <a:t>sul </a:t>
            </a:r>
            <a:r>
              <a:rPr sz="1800" dirty="0">
                <a:latin typeface="Times New Roman"/>
                <a:cs typeface="Times New Roman"/>
              </a:rPr>
              <a:t>disegno di legge </a:t>
            </a:r>
            <a:r>
              <a:rPr sz="1800" spc="-10" dirty="0">
                <a:latin typeface="Times New Roman"/>
                <a:cs typeface="Times New Roman"/>
              </a:rPr>
              <a:t>n. </a:t>
            </a:r>
            <a:r>
              <a:rPr sz="1800" dirty="0">
                <a:latin typeface="Times New Roman"/>
                <a:cs typeface="Times New Roman"/>
              </a:rPr>
              <a:t>1883, decreto-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legge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16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luglio</a:t>
            </a:r>
            <a:r>
              <a:rPr sz="1800" dirty="0">
                <a:latin typeface="Times New Roman"/>
                <a:cs typeface="Times New Roman"/>
              </a:rPr>
              <a:t> 2020,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n.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76,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recante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“misure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urgenti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per</a:t>
            </a:r>
            <a:r>
              <a:rPr sz="1800" dirty="0">
                <a:latin typeface="Times New Roman"/>
                <a:cs typeface="Times New Roman"/>
              </a:rPr>
              <a:t> 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semplificazione</a:t>
            </a:r>
            <a:r>
              <a:rPr sz="1800" dirty="0">
                <a:latin typeface="Times New Roman"/>
                <a:cs typeface="Times New Roman"/>
              </a:rPr>
              <a:t> 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l’innovazione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digitale”).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58948" y="640207"/>
            <a:ext cx="46323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LA</a:t>
            </a:r>
            <a:r>
              <a:rPr sz="2400" spc="-125" dirty="0"/>
              <a:t> </a:t>
            </a:r>
            <a:r>
              <a:rPr sz="2400" spc="-5" dirty="0"/>
              <a:t>RESPONSABILI</a:t>
            </a:r>
            <a:r>
              <a:rPr sz="2400" spc="-185" dirty="0"/>
              <a:t>TA</a:t>
            </a:r>
            <a:r>
              <a:rPr sz="2400" dirty="0"/>
              <a:t>’</a:t>
            </a:r>
            <a:r>
              <a:rPr sz="2400" spc="-114" dirty="0"/>
              <a:t> </a:t>
            </a:r>
            <a:r>
              <a:rPr sz="2400" spc="-5" dirty="0"/>
              <a:t>DE</a:t>
            </a:r>
            <a:r>
              <a:rPr sz="2400" dirty="0"/>
              <a:t>L</a:t>
            </a:r>
            <a:r>
              <a:rPr sz="2400" spc="-130" dirty="0"/>
              <a:t> </a:t>
            </a:r>
            <a:r>
              <a:rPr sz="2400" spc="-5" dirty="0"/>
              <a:t>RUP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626234"/>
            <a:ext cx="8209280" cy="4854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Pertanto,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seguito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riforma,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qualora</a:t>
            </a:r>
            <a:r>
              <a:rPr sz="1800" dirty="0">
                <a:latin typeface="Times New Roman"/>
                <a:cs typeface="Times New Roman"/>
              </a:rPr>
              <a:t> il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RUP fosse</a:t>
            </a:r>
            <a:r>
              <a:rPr sz="1800" dirty="0">
                <a:latin typeface="Times New Roman"/>
                <a:cs typeface="Times New Roman"/>
              </a:rPr>
              <a:t> coinvolto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giudizio</a:t>
            </a:r>
            <a:r>
              <a:rPr sz="1800" dirty="0">
                <a:latin typeface="Times New Roman"/>
                <a:cs typeface="Times New Roman"/>
              </a:rPr>
              <a:t> di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responsabilità</a:t>
            </a:r>
            <a:r>
              <a:rPr sz="1800" dirty="0">
                <a:latin typeface="Times New Roman"/>
                <a:cs typeface="Times New Roman"/>
              </a:rPr>
              <a:t> 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suo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carico,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potrà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essere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chiamato</a:t>
            </a:r>
            <a:r>
              <a:rPr sz="1800" dirty="0">
                <a:latin typeface="Times New Roman"/>
                <a:cs typeface="Times New Roman"/>
              </a:rPr>
              <a:t> 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rispondere</a:t>
            </a:r>
            <a:r>
              <a:rPr sz="1800" dirty="0">
                <a:latin typeface="Times New Roman"/>
                <a:cs typeface="Times New Roman"/>
              </a:rPr>
              <a:t> delle</a:t>
            </a:r>
            <a:r>
              <a:rPr sz="1800" spc="4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conseguenze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derivanti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dal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suo</a:t>
            </a:r>
            <a:r>
              <a:rPr sz="1800" spc="-5" dirty="0">
                <a:latin typeface="Times New Roman"/>
                <a:cs typeface="Times New Roman"/>
              </a:rPr>
              <a:t> comportamento</a:t>
            </a:r>
            <a:r>
              <a:rPr sz="1800" dirty="0">
                <a:latin typeface="Times New Roman"/>
                <a:cs typeface="Times New Roman"/>
              </a:rPr>
              <a:t> solo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nell’ipotesi</a:t>
            </a:r>
            <a:r>
              <a:rPr sz="1800" dirty="0">
                <a:latin typeface="Times New Roman"/>
                <a:cs typeface="Times New Roman"/>
              </a:rPr>
              <a:t> 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cui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dimostrasse</a:t>
            </a:r>
            <a:r>
              <a:rPr sz="1800" dirty="0">
                <a:latin typeface="Times New Roman"/>
                <a:cs typeface="Times New Roman"/>
              </a:rPr>
              <a:t> non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solo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consapevole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violazione</a:t>
            </a:r>
            <a:r>
              <a:rPr sz="1800" dirty="0">
                <a:latin typeface="Times New Roman"/>
                <a:cs typeface="Times New Roman"/>
              </a:rPr>
              <a:t> degli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obblighi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servizio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anche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la</a:t>
            </a:r>
            <a:r>
              <a:rPr sz="1800" dirty="0">
                <a:latin typeface="Times New Roman"/>
                <a:cs typeface="Times New Roman"/>
              </a:rPr>
              <a:t> specifica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volontà</a:t>
            </a:r>
            <a:r>
              <a:rPr sz="1800" dirty="0">
                <a:latin typeface="Times New Roman"/>
                <a:cs typeface="Times New Roman"/>
              </a:rPr>
              <a:t> di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provocare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un</a:t>
            </a:r>
            <a:r>
              <a:rPr sz="1800" dirty="0">
                <a:latin typeface="Times New Roman"/>
                <a:cs typeface="Times New Roman"/>
              </a:rPr>
              <a:t> danno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erariale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nei confronti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della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pubblica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amministrazione.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Gli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effetti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norma</a:t>
            </a:r>
            <a:r>
              <a:rPr sz="1800" dirty="0">
                <a:latin typeface="Times New Roman"/>
                <a:cs typeface="Times New Roman"/>
              </a:rPr>
              <a:t> appena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introdotta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apprezzano,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dunque,</a:t>
            </a:r>
            <a:r>
              <a:rPr sz="1800" dirty="0">
                <a:latin typeface="Times New Roman"/>
                <a:cs typeface="Times New Roman"/>
              </a:rPr>
              <a:t> sotto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profilo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processuale </a:t>
            </a:r>
            <a:r>
              <a:rPr sz="1800" dirty="0">
                <a:latin typeface="Times New Roman"/>
                <a:cs typeface="Times New Roman"/>
              </a:rPr>
              <a:t>poiché </a:t>
            </a:r>
            <a:r>
              <a:rPr sz="1800" spc="-5" dirty="0">
                <a:latin typeface="Times New Roman"/>
                <a:cs typeface="Times New Roman"/>
              </a:rPr>
              <a:t>comportano, </a:t>
            </a:r>
            <a:r>
              <a:rPr sz="1800" dirty="0">
                <a:latin typeface="Times New Roman"/>
                <a:cs typeface="Times New Roman"/>
              </a:rPr>
              <a:t>da un lato, </a:t>
            </a:r>
            <a:r>
              <a:rPr sz="1800" spc="-5" dirty="0">
                <a:latin typeface="Times New Roman"/>
                <a:cs typeface="Times New Roman"/>
              </a:rPr>
              <a:t>l’aggravamento dell’onere probatorio in capo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 </a:t>
            </a:r>
            <a:r>
              <a:rPr sz="1800" spc="-5" dirty="0">
                <a:latin typeface="Times New Roman"/>
                <a:cs typeface="Times New Roman"/>
              </a:rPr>
              <a:t>chi </a:t>
            </a:r>
            <a:r>
              <a:rPr sz="1800" dirty="0">
                <a:latin typeface="Times New Roman"/>
                <a:cs typeface="Times New Roman"/>
              </a:rPr>
              <a:t>è </a:t>
            </a:r>
            <a:r>
              <a:rPr sz="1800" spc="-5" dirty="0">
                <a:latin typeface="Times New Roman"/>
                <a:cs typeface="Times New Roman"/>
              </a:rPr>
              <a:t>chiamato </a:t>
            </a:r>
            <a:r>
              <a:rPr sz="1800" dirty="0">
                <a:latin typeface="Times New Roman"/>
                <a:cs typeface="Times New Roman"/>
              </a:rPr>
              <a:t>a </a:t>
            </a:r>
            <a:r>
              <a:rPr sz="1800" spc="-5" dirty="0">
                <a:latin typeface="Times New Roman"/>
                <a:cs typeface="Times New Roman"/>
              </a:rPr>
              <a:t>dimostrare l’intenzionalità </a:t>
            </a:r>
            <a:r>
              <a:rPr sz="1800" dirty="0">
                <a:latin typeface="Times New Roman"/>
                <a:cs typeface="Times New Roman"/>
              </a:rPr>
              <a:t>del comportamento </a:t>
            </a:r>
            <a:r>
              <a:rPr sz="1800" spc="-5" dirty="0">
                <a:latin typeface="Times New Roman"/>
                <a:cs typeface="Times New Roman"/>
              </a:rPr>
              <a:t>potenzialmente </a:t>
            </a:r>
            <a:r>
              <a:rPr sz="1800" dirty="0">
                <a:latin typeface="Times New Roman"/>
                <a:cs typeface="Times New Roman"/>
              </a:rPr>
              <a:t>foriero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della </a:t>
            </a:r>
            <a:r>
              <a:rPr sz="1800" spc="-5" dirty="0">
                <a:latin typeface="Times New Roman"/>
                <a:cs typeface="Times New Roman"/>
              </a:rPr>
              <a:t>responsabilità </a:t>
            </a:r>
            <a:r>
              <a:rPr sz="1800" dirty="0">
                <a:latin typeface="Times New Roman"/>
                <a:cs typeface="Times New Roman"/>
              </a:rPr>
              <a:t>e, dall’altro, </a:t>
            </a:r>
            <a:r>
              <a:rPr sz="1800" spc="-5" dirty="0">
                <a:latin typeface="Times New Roman"/>
                <a:cs typeface="Times New Roman"/>
              </a:rPr>
              <a:t>una corrispondente posizione di maggior </a:t>
            </a:r>
            <a:r>
              <a:rPr sz="1800" dirty="0">
                <a:latin typeface="Times New Roman"/>
                <a:cs typeface="Times New Roman"/>
              </a:rPr>
              <a:t>favore </a:t>
            </a:r>
            <a:r>
              <a:rPr sz="1800" spc="-5" dirty="0">
                <a:latin typeface="Times New Roman"/>
                <a:cs typeface="Times New Roman"/>
              </a:rPr>
              <a:t>in </a:t>
            </a:r>
            <a:r>
              <a:rPr sz="1800" dirty="0">
                <a:latin typeface="Times New Roman"/>
                <a:cs typeface="Times New Roman"/>
              </a:rPr>
              <a:t>capo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soggetto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convenuto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giudizio.</a:t>
            </a:r>
            <a:endParaRPr sz="18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latin typeface="Times New Roman"/>
                <a:cs typeface="Times New Roman"/>
              </a:rPr>
              <a:t>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giurisprudenza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offre</a:t>
            </a:r>
            <a:r>
              <a:rPr sz="1800" spc="-5" dirty="0">
                <a:latin typeface="Times New Roman"/>
                <a:cs typeface="Times New Roman"/>
              </a:rPr>
              <a:t> una</a:t>
            </a:r>
            <a:r>
              <a:rPr sz="1800" dirty="0">
                <a:latin typeface="Times New Roman"/>
                <a:cs typeface="Times New Roman"/>
              </a:rPr>
              <a:t> serie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specifiche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proposizioni</a:t>
            </a:r>
            <a:r>
              <a:rPr sz="1800" dirty="0">
                <a:latin typeface="Times New Roman"/>
                <a:cs typeface="Times New Roman"/>
              </a:rPr>
              <a:t> ai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fini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corretta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qualificazione dell'elemento soggettivo </a:t>
            </a:r>
            <a:r>
              <a:rPr sz="1800" dirty="0">
                <a:latin typeface="Times New Roman"/>
                <a:cs typeface="Times New Roman"/>
              </a:rPr>
              <a:t>della colpa </a:t>
            </a:r>
            <a:r>
              <a:rPr sz="1800" spc="-5" dirty="0">
                <a:latin typeface="Times New Roman"/>
                <a:cs typeface="Times New Roman"/>
              </a:rPr>
              <a:t>grave, necessaria </a:t>
            </a:r>
            <a:r>
              <a:rPr sz="1800" dirty="0">
                <a:latin typeface="Times New Roman"/>
                <a:cs typeface="Times New Roman"/>
              </a:rPr>
              <a:t>ai fini </a:t>
            </a:r>
            <a:r>
              <a:rPr sz="1800" spc="-5" dirty="0">
                <a:latin typeface="Times New Roman"/>
                <a:cs typeface="Times New Roman"/>
              </a:rPr>
              <a:t>dell'addebito 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responsabilità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erariale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0"/>
              </a:spcBef>
            </a:pPr>
            <a:r>
              <a:rPr sz="1800" spc="-20" dirty="0">
                <a:latin typeface="Times New Roman"/>
                <a:cs typeface="Times New Roman"/>
              </a:rPr>
              <a:t>(cfr. </a:t>
            </a:r>
            <a:r>
              <a:rPr sz="1800" spc="-5" dirty="0">
                <a:latin typeface="Times New Roman"/>
                <a:cs typeface="Times New Roman"/>
              </a:rPr>
              <a:t>Corte </a:t>
            </a:r>
            <a:r>
              <a:rPr sz="1800" dirty="0">
                <a:latin typeface="Times New Roman"/>
                <a:cs typeface="Times New Roman"/>
              </a:rPr>
              <a:t>Conti Abruzzo </a:t>
            </a:r>
            <a:r>
              <a:rPr sz="1800" spc="-5" dirty="0">
                <a:latin typeface="Times New Roman"/>
                <a:cs typeface="Times New Roman"/>
              </a:rPr>
              <a:t>sez. reg. giurisd. </a:t>
            </a:r>
            <a:r>
              <a:rPr sz="1800" dirty="0">
                <a:latin typeface="Times New Roman"/>
                <a:cs typeface="Times New Roman"/>
              </a:rPr>
              <a:t>- </a:t>
            </a:r>
            <a:r>
              <a:rPr sz="1800" spc="-5" dirty="0">
                <a:latin typeface="Times New Roman"/>
                <a:cs typeface="Times New Roman"/>
              </a:rPr>
              <a:t>03/05/2017, </a:t>
            </a:r>
            <a:r>
              <a:rPr sz="1800" dirty="0">
                <a:latin typeface="Times New Roman"/>
                <a:cs typeface="Times New Roman"/>
              </a:rPr>
              <a:t>n. </a:t>
            </a:r>
            <a:r>
              <a:rPr sz="1800" spc="-5" dirty="0">
                <a:latin typeface="Times New Roman"/>
                <a:cs typeface="Times New Roman"/>
              </a:rPr>
              <a:t>48). </a:t>
            </a:r>
            <a:r>
              <a:rPr sz="1800" spc="-10" dirty="0">
                <a:latin typeface="Times New Roman"/>
                <a:cs typeface="Times New Roman"/>
              </a:rPr>
              <a:t>Essa </a:t>
            </a:r>
            <a:r>
              <a:rPr sz="1800" dirty="0">
                <a:latin typeface="Times New Roman"/>
                <a:cs typeface="Times New Roman"/>
              </a:rPr>
              <a:t>è </a:t>
            </a:r>
            <a:r>
              <a:rPr sz="1800" spc="-5" dirty="0">
                <a:latin typeface="Times New Roman"/>
                <a:cs typeface="Times New Roman"/>
              </a:rPr>
              <a:t>configurata nella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"negligenza </a:t>
            </a:r>
            <a:r>
              <a:rPr sz="1800" dirty="0">
                <a:latin typeface="Times New Roman"/>
                <a:cs typeface="Times New Roman"/>
              </a:rPr>
              <a:t>intollerabile" o </a:t>
            </a:r>
            <a:r>
              <a:rPr sz="1800" spc="-5" dirty="0">
                <a:latin typeface="Times New Roman"/>
                <a:cs typeface="Times New Roman"/>
              </a:rPr>
              <a:t>"trascuratezza imperdonabile" </a:t>
            </a:r>
            <a:r>
              <a:rPr sz="1800" dirty="0">
                <a:latin typeface="Times New Roman"/>
                <a:cs typeface="Times New Roman"/>
              </a:rPr>
              <a:t>ai </a:t>
            </a:r>
            <a:r>
              <a:rPr sz="1800" spc="-5" dirty="0">
                <a:latin typeface="Times New Roman"/>
                <a:cs typeface="Times New Roman"/>
              </a:rPr>
              <a:t>propri doveri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servizio, </a:t>
            </a:r>
            <a:r>
              <a:rPr sz="1800" dirty="0">
                <a:latin typeface="Times New Roman"/>
                <a:cs typeface="Times New Roman"/>
              </a:rPr>
              <a:t> cioè il non aver </a:t>
            </a:r>
            <a:r>
              <a:rPr sz="1800" spc="-5" dirty="0">
                <a:latin typeface="Times New Roman"/>
                <a:cs typeface="Times New Roman"/>
              </a:rPr>
              <a:t>osservato </a:t>
            </a:r>
            <a:r>
              <a:rPr sz="1800" dirty="0">
                <a:latin typeface="Times New Roman"/>
                <a:cs typeface="Times New Roman"/>
              </a:rPr>
              <a:t>non tanto la </a:t>
            </a:r>
            <a:r>
              <a:rPr sz="1800" spc="-5" dirty="0">
                <a:latin typeface="Times New Roman"/>
                <a:cs typeface="Times New Roman"/>
              </a:rPr>
              <a:t>diligenza "media", </a:t>
            </a:r>
            <a:r>
              <a:rPr sz="1800" dirty="0">
                <a:latin typeface="Times New Roman"/>
                <a:cs typeface="Times New Roman"/>
              </a:rPr>
              <a:t>quanto la </a:t>
            </a:r>
            <a:r>
              <a:rPr sz="1800" spc="-5" dirty="0">
                <a:latin typeface="Times New Roman"/>
                <a:cs typeface="Times New Roman"/>
              </a:rPr>
              <a:t>diligenza "minimale" </a:t>
            </a:r>
            <a:r>
              <a:rPr sz="1800" dirty="0">
                <a:latin typeface="Times New Roman"/>
                <a:cs typeface="Times New Roman"/>
              </a:rPr>
              <a:t> che</a:t>
            </a:r>
            <a:r>
              <a:rPr sz="1800" spc="37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nella</a:t>
            </a:r>
            <a:r>
              <a:rPr sz="1800" spc="35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stessa</a:t>
            </a:r>
            <a:r>
              <a:rPr sz="1800" spc="3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situazione</a:t>
            </a:r>
            <a:r>
              <a:rPr sz="1800" spc="36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era</a:t>
            </a:r>
            <a:r>
              <a:rPr sz="1800" spc="3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lecito</a:t>
            </a:r>
            <a:r>
              <a:rPr sz="1800" spc="36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attendersi</a:t>
            </a:r>
            <a:r>
              <a:rPr sz="1800" spc="36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anche</a:t>
            </a:r>
            <a:r>
              <a:rPr sz="1800" spc="3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dal</a:t>
            </a:r>
            <a:r>
              <a:rPr sz="1800" spc="37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soggetto</a:t>
            </a:r>
            <a:r>
              <a:rPr sz="1800" spc="3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meno</a:t>
            </a:r>
            <a:r>
              <a:rPr sz="1800" spc="36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preparato</a:t>
            </a:r>
            <a:r>
              <a:rPr sz="1800" spc="3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6454851"/>
            <a:ext cx="163893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meno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scrupoloso.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27211" y="6426809"/>
            <a:ext cx="18097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57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58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58948" y="640207"/>
            <a:ext cx="46323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LA</a:t>
            </a:r>
            <a:r>
              <a:rPr sz="2400" spc="-125" dirty="0"/>
              <a:t> </a:t>
            </a:r>
            <a:r>
              <a:rPr sz="2400" spc="-5" dirty="0"/>
              <a:t>RESPONSABILI</a:t>
            </a:r>
            <a:r>
              <a:rPr sz="2400" spc="-185" dirty="0"/>
              <a:t>TA</a:t>
            </a:r>
            <a:r>
              <a:rPr sz="2400" dirty="0"/>
              <a:t>’</a:t>
            </a:r>
            <a:r>
              <a:rPr sz="2400" spc="-114" dirty="0"/>
              <a:t> </a:t>
            </a:r>
            <a:r>
              <a:rPr sz="2400" spc="-5" dirty="0"/>
              <a:t>DE</a:t>
            </a:r>
            <a:r>
              <a:rPr sz="2400" dirty="0"/>
              <a:t>L</a:t>
            </a:r>
            <a:r>
              <a:rPr sz="2400" spc="-130" dirty="0"/>
              <a:t> </a:t>
            </a:r>
            <a:r>
              <a:rPr sz="2400" spc="-5" dirty="0"/>
              <a:t>RUP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623186"/>
            <a:ext cx="8208645" cy="19278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350" algn="just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/>
                <a:cs typeface="Times New Roman"/>
              </a:rPr>
              <a:t>Si ritiene </a:t>
            </a:r>
            <a:r>
              <a:rPr sz="2400" dirty="0">
                <a:latin typeface="Times New Roman"/>
                <a:cs typeface="Times New Roman"/>
              </a:rPr>
              <a:t>di poter </a:t>
            </a:r>
            <a:r>
              <a:rPr sz="2400" spc="-5" dirty="0">
                <a:latin typeface="Times New Roman"/>
                <a:cs typeface="Times New Roman"/>
              </a:rPr>
              <a:t>ipotizzare </a:t>
            </a:r>
            <a:r>
              <a:rPr sz="2400" dirty="0">
                <a:latin typeface="Times New Roman"/>
                <a:cs typeface="Times New Roman"/>
              </a:rPr>
              <a:t>un </a:t>
            </a:r>
            <a:r>
              <a:rPr sz="2400" spc="-5" dirty="0">
                <a:latin typeface="Times New Roman"/>
                <a:cs typeface="Times New Roman"/>
              </a:rPr>
              <a:t>possibile rischio </a:t>
            </a:r>
            <a:r>
              <a:rPr sz="2400" dirty="0">
                <a:latin typeface="Times New Roman"/>
                <a:cs typeface="Times New Roman"/>
              </a:rPr>
              <a:t>di danno </a:t>
            </a:r>
            <a:r>
              <a:rPr sz="2400" spc="-5" dirty="0">
                <a:latin typeface="Times New Roman"/>
                <a:cs typeface="Times New Roman"/>
              </a:rPr>
              <a:t>erariale </a:t>
            </a:r>
            <a:r>
              <a:rPr sz="2400" dirty="0">
                <a:latin typeface="Times New Roman"/>
                <a:cs typeface="Times New Roman"/>
              </a:rPr>
              <a:t> nel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caso,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ad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esempio,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di:</a:t>
            </a:r>
            <a:endParaRPr sz="24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575"/>
              </a:spcBef>
            </a:pPr>
            <a:r>
              <a:rPr sz="2400" dirty="0">
                <a:latin typeface="Times New Roman"/>
                <a:cs typeface="Times New Roman"/>
              </a:rPr>
              <a:t>−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perdita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di</a:t>
            </a:r>
            <a:r>
              <a:rPr sz="2400" spc="-5" dirty="0">
                <a:latin typeface="Times New Roman"/>
                <a:cs typeface="Times New Roman"/>
              </a:rPr>
              <a:t> finanziamenti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comunitari,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statali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regionali,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per 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mancato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rispetto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dei</a:t>
            </a:r>
            <a:r>
              <a:rPr sz="2400" spc="-5" dirty="0">
                <a:latin typeface="Times New Roman"/>
                <a:cs typeface="Times New Roman"/>
              </a:rPr>
              <a:t> termini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di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conclusione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della</a:t>
            </a:r>
            <a:r>
              <a:rPr sz="2400" spc="-5" dirty="0">
                <a:latin typeface="Times New Roman"/>
                <a:cs typeface="Times New Roman"/>
              </a:rPr>
              <a:t> selezione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del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contraente</a:t>
            </a:r>
            <a:r>
              <a:rPr sz="2400" spc="53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previsti</a:t>
            </a:r>
            <a:r>
              <a:rPr sz="2400" spc="5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dai</a:t>
            </a:r>
            <a:r>
              <a:rPr sz="2400" spc="54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provvedimenti</a:t>
            </a:r>
            <a:r>
              <a:rPr sz="2400" spc="5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</a:t>
            </a:r>
            <a:r>
              <a:rPr sz="2400" spc="53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concessione</a:t>
            </a:r>
            <a:r>
              <a:rPr sz="2400" spc="55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dei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3525392"/>
            <a:ext cx="177418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/>
                <a:cs typeface="Times New Roman"/>
              </a:rPr>
              <a:t>finanziamenti,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3525392"/>
            <a:ext cx="820864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58339">
              <a:lnSpc>
                <a:spcPct val="100000"/>
              </a:lnSpc>
              <a:spcBef>
                <a:spcPts val="100"/>
              </a:spcBef>
              <a:tabLst>
                <a:tab pos="1277620" algn="l"/>
                <a:tab pos="1948180" algn="l"/>
                <a:tab pos="3144520" algn="l"/>
                <a:tab pos="3210560" algn="l"/>
                <a:tab pos="3576320" algn="l"/>
                <a:tab pos="3611245" algn="l"/>
                <a:tab pos="4478655" algn="l"/>
                <a:tab pos="4824730" algn="l"/>
                <a:tab pos="5260340" algn="l"/>
                <a:tab pos="5280025" algn="l"/>
                <a:tab pos="6303010" algn="l"/>
                <a:tab pos="6708775" algn="l"/>
              </a:tabLst>
            </a:pPr>
            <a:r>
              <a:rPr sz="2400" dirty="0">
                <a:latin typeface="Times New Roman"/>
                <a:cs typeface="Times New Roman"/>
              </a:rPr>
              <a:t>laddove	</a:t>
            </a:r>
            <a:r>
              <a:rPr sz="2400" spc="5" dirty="0">
                <a:latin typeface="Times New Roman"/>
                <a:cs typeface="Times New Roman"/>
              </a:rPr>
              <a:t>l</a:t>
            </a:r>
            <a:r>
              <a:rPr sz="2400" dirty="0">
                <a:latin typeface="Times New Roman"/>
                <a:cs typeface="Times New Roman"/>
              </a:rPr>
              <a:t>a	</a:t>
            </a:r>
            <a:r>
              <a:rPr sz="2400" spc="-5" dirty="0">
                <a:latin typeface="Times New Roman"/>
                <a:cs typeface="Times New Roman"/>
              </a:rPr>
              <a:t>s</a:t>
            </a:r>
            <a:r>
              <a:rPr sz="2400" spc="-15" dirty="0">
                <a:latin typeface="Times New Roman"/>
                <a:cs typeface="Times New Roman"/>
              </a:rPr>
              <a:t>c</a:t>
            </a:r>
            <a:r>
              <a:rPr sz="2400" dirty="0">
                <a:latin typeface="Times New Roman"/>
                <a:cs typeface="Times New Roman"/>
              </a:rPr>
              <a:t>el</a:t>
            </a:r>
            <a:r>
              <a:rPr sz="2400" spc="-15" dirty="0">
                <a:latin typeface="Times New Roman"/>
                <a:cs typeface="Times New Roman"/>
              </a:rPr>
              <a:t>t</a:t>
            </a:r>
            <a:r>
              <a:rPr sz="2400" dirty="0">
                <a:latin typeface="Times New Roman"/>
                <a:cs typeface="Times New Roman"/>
              </a:rPr>
              <a:t>a	del</a:t>
            </a:r>
            <a:r>
              <a:rPr sz="2400" spc="-15" dirty="0">
                <a:latin typeface="Times New Roman"/>
                <a:cs typeface="Times New Roman"/>
              </a:rPr>
              <a:t>l</a:t>
            </a:r>
            <a:r>
              <a:rPr sz="2400" dirty="0">
                <a:latin typeface="Times New Roman"/>
                <a:cs typeface="Times New Roman"/>
              </a:rPr>
              <a:t>a		proc</a:t>
            </a:r>
            <a:r>
              <a:rPr sz="2400" spc="-15" dirty="0">
                <a:latin typeface="Times New Roman"/>
                <a:cs typeface="Times New Roman"/>
              </a:rPr>
              <a:t>e</a:t>
            </a:r>
            <a:r>
              <a:rPr sz="2400" dirty="0">
                <a:latin typeface="Times New Roman"/>
                <a:cs typeface="Times New Roman"/>
              </a:rPr>
              <a:t>dura	se</a:t>
            </a:r>
            <a:r>
              <a:rPr sz="2400" spc="-15" dirty="0">
                <a:latin typeface="Times New Roman"/>
                <a:cs typeface="Times New Roman"/>
              </a:rPr>
              <a:t>m</a:t>
            </a:r>
            <a:r>
              <a:rPr sz="2400" dirty="0">
                <a:latin typeface="Times New Roman"/>
                <a:cs typeface="Times New Roman"/>
              </a:rPr>
              <a:t>p</a:t>
            </a:r>
            <a:r>
              <a:rPr sz="2400" spc="-10" dirty="0">
                <a:latin typeface="Times New Roman"/>
                <a:cs typeface="Times New Roman"/>
              </a:rPr>
              <a:t>l</a:t>
            </a:r>
            <a:r>
              <a:rPr sz="2400" dirty="0">
                <a:latin typeface="Times New Roman"/>
                <a:cs typeface="Times New Roman"/>
              </a:rPr>
              <a:t>ifi</a:t>
            </a:r>
            <a:r>
              <a:rPr sz="2400" spc="-10" dirty="0">
                <a:latin typeface="Times New Roman"/>
                <a:cs typeface="Times New Roman"/>
              </a:rPr>
              <a:t>ca</a:t>
            </a:r>
            <a:r>
              <a:rPr sz="2400" dirty="0">
                <a:latin typeface="Times New Roman"/>
                <a:cs typeface="Times New Roman"/>
              </a:rPr>
              <a:t>ta  pre</a:t>
            </a:r>
            <a:r>
              <a:rPr sz="2400" spc="-10" dirty="0">
                <a:latin typeface="Times New Roman"/>
                <a:cs typeface="Times New Roman"/>
              </a:rPr>
              <a:t>v</a:t>
            </a:r>
            <a:r>
              <a:rPr sz="2400" dirty="0">
                <a:latin typeface="Times New Roman"/>
                <a:cs typeface="Times New Roman"/>
              </a:rPr>
              <a:t>ista	</a:t>
            </a:r>
            <a:r>
              <a:rPr sz="2400" spc="-15" dirty="0">
                <a:latin typeface="Times New Roman"/>
                <a:cs typeface="Times New Roman"/>
              </a:rPr>
              <a:t>d</a:t>
            </a:r>
            <a:r>
              <a:rPr sz="2400" spc="-10" dirty="0">
                <a:latin typeface="Times New Roman"/>
                <a:cs typeface="Times New Roman"/>
              </a:rPr>
              <a:t>a</a:t>
            </a:r>
            <a:r>
              <a:rPr sz="2400" dirty="0">
                <a:latin typeface="Times New Roman"/>
                <a:cs typeface="Times New Roman"/>
              </a:rPr>
              <a:t>l	De</a:t>
            </a:r>
            <a:r>
              <a:rPr sz="2400" spc="-15" dirty="0">
                <a:latin typeface="Times New Roman"/>
                <a:cs typeface="Times New Roman"/>
              </a:rPr>
              <a:t>c</a:t>
            </a:r>
            <a:r>
              <a:rPr sz="2400" dirty="0">
                <a:latin typeface="Times New Roman"/>
                <a:cs typeface="Times New Roman"/>
              </a:rPr>
              <a:t>reto		-		ris</a:t>
            </a:r>
            <a:r>
              <a:rPr sz="2400" spc="-15" dirty="0">
                <a:latin typeface="Times New Roman"/>
                <a:cs typeface="Times New Roman"/>
              </a:rPr>
              <a:t>p</a:t>
            </a:r>
            <a:r>
              <a:rPr sz="2400" dirty="0">
                <a:latin typeface="Times New Roman"/>
                <a:cs typeface="Times New Roman"/>
              </a:rPr>
              <a:t>et</a:t>
            </a:r>
            <a:r>
              <a:rPr sz="2400" spc="-15" dirty="0">
                <a:latin typeface="Times New Roman"/>
                <a:cs typeface="Times New Roman"/>
              </a:rPr>
              <a:t>t</a:t>
            </a:r>
            <a:r>
              <a:rPr sz="2400" dirty="0">
                <a:latin typeface="Times New Roman"/>
                <a:cs typeface="Times New Roman"/>
              </a:rPr>
              <a:t>o	a	q</a:t>
            </a:r>
            <a:r>
              <a:rPr sz="2400" spc="-15" dirty="0">
                <a:latin typeface="Times New Roman"/>
                <a:cs typeface="Times New Roman"/>
              </a:rPr>
              <a:t>u</a:t>
            </a:r>
            <a:r>
              <a:rPr sz="2400" spc="-10" dirty="0">
                <a:latin typeface="Times New Roman"/>
                <a:cs typeface="Times New Roman"/>
              </a:rPr>
              <a:t>e</a:t>
            </a:r>
            <a:r>
              <a:rPr sz="2400" dirty="0">
                <a:latin typeface="Times New Roman"/>
                <a:cs typeface="Times New Roman"/>
              </a:rPr>
              <a:t>lla	“</a:t>
            </a:r>
            <a:r>
              <a:rPr sz="2400" spc="-20" dirty="0">
                <a:latin typeface="Times New Roman"/>
                <a:cs typeface="Times New Roman"/>
              </a:rPr>
              <a:t>m</a:t>
            </a:r>
            <a:r>
              <a:rPr sz="2400" dirty="0">
                <a:latin typeface="Times New Roman"/>
                <a:cs typeface="Times New Roman"/>
              </a:rPr>
              <a:t>aggi</a:t>
            </a:r>
            <a:r>
              <a:rPr sz="2400" spc="-10" dirty="0">
                <a:latin typeface="Times New Roman"/>
                <a:cs typeface="Times New Roman"/>
              </a:rPr>
              <a:t>o</a:t>
            </a:r>
            <a:r>
              <a:rPr sz="2400" dirty="0">
                <a:latin typeface="Times New Roman"/>
                <a:cs typeface="Times New Roman"/>
              </a:rPr>
              <a:t>r</a:t>
            </a:r>
            <a:r>
              <a:rPr sz="2400" spc="-20" dirty="0">
                <a:latin typeface="Times New Roman"/>
                <a:cs typeface="Times New Roman"/>
              </a:rPr>
              <a:t>m</a:t>
            </a:r>
            <a:r>
              <a:rPr sz="2400" dirty="0">
                <a:latin typeface="Times New Roman"/>
                <a:cs typeface="Times New Roman"/>
              </a:rPr>
              <a:t>ente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4257294"/>
            <a:ext cx="8208009" cy="22936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/>
                <a:cs typeface="Times New Roman"/>
              </a:rPr>
              <a:t>concorrenziale”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adottata</a:t>
            </a:r>
            <a:r>
              <a:rPr sz="2400" dirty="0">
                <a:latin typeface="Times New Roman"/>
                <a:cs typeface="Times New Roman"/>
              </a:rPr>
              <a:t> in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auto</a:t>
            </a:r>
            <a:r>
              <a:rPr sz="2400" dirty="0">
                <a:latin typeface="Times New Roman"/>
                <a:cs typeface="Times New Roman"/>
              </a:rPr>
              <a:t> vincolo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dal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RUP</a:t>
            </a:r>
            <a:r>
              <a:rPr sz="2400" dirty="0">
                <a:latin typeface="Times New Roman"/>
                <a:cs typeface="Times New Roman"/>
              </a:rPr>
              <a:t> –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avrebbe 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verosimilmente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garantito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l’affidamento</a:t>
            </a:r>
            <a:r>
              <a:rPr sz="2400" spc="-5" dirty="0">
                <a:latin typeface="Times New Roman"/>
                <a:cs typeface="Times New Roman"/>
              </a:rPr>
              <a:t> nei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tempi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previsti</a:t>
            </a:r>
            <a:r>
              <a:rPr sz="2400" dirty="0">
                <a:latin typeface="Times New Roman"/>
                <a:cs typeface="Times New Roman"/>
              </a:rPr>
              <a:t> per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l’ottenimento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del</a:t>
            </a:r>
            <a:r>
              <a:rPr sz="2400" spc="-5" dirty="0">
                <a:latin typeface="Times New Roman"/>
                <a:cs typeface="Times New Roman"/>
              </a:rPr>
              <a:t> finanziamento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stesso;</a:t>
            </a:r>
            <a:endParaRPr sz="24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575"/>
              </a:spcBef>
            </a:pPr>
            <a:r>
              <a:rPr sz="2400" dirty="0">
                <a:latin typeface="Times New Roman"/>
                <a:cs typeface="Times New Roman"/>
              </a:rPr>
              <a:t>−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d</a:t>
            </a:r>
            <a:r>
              <a:rPr sz="2400" dirty="0">
                <a:latin typeface="Times New Roman"/>
                <a:cs typeface="Times New Roman"/>
              </a:rPr>
              <a:t>an</a:t>
            </a:r>
            <a:r>
              <a:rPr sz="2400" spc="-10" dirty="0">
                <a:latin typeface="Times New Roman"/>
                <a:cs typeface="Times New Roman"/>
              </a:rPr>
              <a:t>n</a:t>
            </a:r>
            <a:r>
              <a:rPr sz="2400" dirty="0">
                <a:latin typeface="Times New Roman"/>
                <a:cs typeface="Times New Roman"/>
              </a:rPr>
              <a:t>i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d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disagio</a:t>
            </a:r>
            <a:r>
              <a:rPr sz="2400" spc="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</a:t>
            </a:r>
            <a:r>
              <a:rPr sz="2400" dirty="0">
                <a:latin typeface="Times New Roman"/>
                <a:cs typeface="Times New Roman"/>
              </a:rPr>
              <a:t>lt</a:t>
            </a:r>
            <a:r>
              <a:rPr sz="2400" spc="-10" dirty="0">
                <a:latin typeface="Times New Roman"/>
                <a:cs typeface="Times New Roman"/>
              </a:rPr>
              <a:t>r</a:t>
            </a:r>
            <a:r>
              <a:rPr sz="2400" dirty="0">
                <a:latin typeface="Times New Roman"/>
                <a:cs typeface="Times New Roman"/>
              </a:rPr>
              <a:t>i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d</a:t>
            </a:r>
            <a:r>
              <a:rPr sz="2400" dirty="0">
                <a:latin typeface="Times New Roman"/>
                <a:cs typeface="Times New Roman"/>
              </a:rPr>
              <a:t>isval</a:t>
            </a:r>
            <a:r>
              <a:rPr sz="2400" spc="-10" dirty="0">
                <a:latin typeface="Times New Roman"/>
                <a:cs typeface="Times New Roman"/>
              </a:rPr>
              <a:t>o</a:t>
            </a:r>
            <a:r>
              <a:rPr sz="2400" dirty="0">
                <a:latin typeface="Times New Roman"/>
                <a:cs typeface="Times New Roman"/>
              </a:rPr>
              <a:t>ri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per</a:t>
            </a:r>
            <a:r>
              <a:rPr sz="2400" spc="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l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spc="-225" dirty="0">
                <a:latin typeface="Times New Roman"/>
                <a:cs typeface="Times New Roman"/>
              </a:rPr>
              <a:t>P</a:t>
            </a:r>
            <a:r>
              <a:rPr sz="2400" spc="-5" dirty="0">
                <a:latin typeface="Times New Roman"/>
                <a:cs typeface="Times New Roman"/>
              </a:rPr>
              <a:t>A</a:t>
            </a:r>
            <a:r>
              <a:rPr sz="2400" spc="-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per</a:t>
            </a:r>
            <a:r>
              <a:rPr sz="2400" spc="40" dirty="0">
                <a:latin typeface="Times New Roman"/>
                <a:cs typeface="Times New Roman"/>
              </a:rPr>
              <a:t> </a:t>
            </a:r>
            <a:r>
              <a:rPr sz="2400" spc="5" dirty="0">
                <a:latin typeface="Times New Roman"/>
                <a:cs typeface="Times New Roman"/>
              </a:rPr>
              <a:t>l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</a:t>
            </a:r>
            <a:r>
              <a:rPr sz="2400" spc="-20" dirty="0">
                <a:latin typeface="Times New Roman"/>
                <a:cs typeface="Times New Roman"/>
              </a:rPr>
              <a:t>m</a:t>
            </a:r>
            <a:r>
              <a:rPr sz="2400" dirty="0">
                <a:latin typeface="Times New Roman"/>
                <a:cs typeface="Times New Roman"/>
              </a:rPr>
              <a:t>un</a:t>
            </a:r>
            <a:r>
              <a:rPr sz="2400" spc="-10" dirty="0">
                <a:latin typeface="Times New Roman"/>
                <a:cs typeface="Times New Roman"/>
              </a:rPr>
              <a:t>i</a:t>
            </a:r>
            <a:r>
              <a:rPr sz="2400" dirty="0">
                <a:latin typeface="Times New Roman"/>
                <a:cs typeface="Times New Roman"/>
              </a:rPr>
              <a:t>tà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di  </a:t>
            </a:r>
            <a:r>
              <a:rPr sz="2400" spc="-5" dirty="0">
                <a:latin typeface="Times New Roman"/>
                <a:cs typeface="Times New Roman"/>
              </a:rPr>
              <a:t>riferimento,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direttamente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imputabili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al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ritardo</a:t>
            </a:r>
            <a:r>
              <a:rPr sz="2400" dirty="0">
                <a:latin typeface="Times New Roman"/>
                <a:cs typeface="Times New Roman"/>
              </a:rPr>
              <a:t> o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all’inerzia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del </a:t>
            </a:r>
            <a:r>
              <a:rPr sz="2400" dirty="0">
                <a:latin typeface="Times New Roman"/>
                <a:cs typeface="Times New Roman"/>
              </a:rPr>
              <a:t> funzionario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preposto.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59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58948" y="632586"/>
            <a:ext cx="46323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LA</a:t>
            </a:r>
            <a:r>
              <a:rPr sz="2400" spc="-125" dirty="0"/>
              <a:t> </a:t>
            </a:r>
            <a:r>
              <a:rPr sz="2400" spc="-5" dirty="0"/>
              <a:t>RESPONSABILI</a:t>
            </a:r>
            <a:r>
              <a:rPr sz="2400" spc="-185" dirty="0"/>
              <a:t>TA</a:t>
            </a:r>
            <a:r>
              <a:rPr sz="2400" dirty="0"/>
              <a:t>’</a:t>
            </a:r>
            <a:r>
              <a:rPr sz="2400" spc="-114" dirty="0"/>
              <a:t> </a:t>
            </a:r>
            <a:r>
              <a:rPr sz="2400" spc="-5" dirty="0"/>
              <a:t>DE</a:t>
            </a:r>
            <a:r>
              <a:rPr sz="2400" dirty="0"/>
              <a:t>L</a:t>
            </a:r>
            <a:r>
              <a:rPr sz="2400" spc="-130" dirty="0"/>
              <a:t> </a:t>
            </a:r>
            <a:r>
              <a:rPr sz="2400" spc="-5" dirty="0"/>
              <a:t>RUP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626234"/>
            <a:ext cx="8074025" cy="3757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Fatte le </a:t>
            </a:r>
            <a:r>
              <a:rPr sz="1800" spc="-5" dirty="0">
                <a:latin typeface="Times New Roman"/>
                <a:cs typeface="Times New Roman"/>
              </a:rPr>
              <a:t>sopracitate premesse, si possono </a:t>
            </a:r>
            <a:r>
              <a:rPr sz="1800" dirty="0">
                <a:latin typeface="Times New Roman"/>
                <a:cs typeface="Times New Roman"/>
              </a:rPr>
              <a:t>suggerire </a:t>
            </a:r>
            <a:r>
              <a:rPr sz="1800" spc="-5" dirty="0">
                <a:latin typeface="Times New Roman"/>
                <a:cs typeface="Times New Roman"/>
              </a:rPr>
              <a:t>alle stazioni appaltanti </a:t>
            </a:r>
            <a:r>
              <a:rPr sz="1800" dirty="0">
                <a:latin typeface="Times New Roman"/>
                <a:cs typeface="Times New Roman"/>
              </a:rPr>
              <a:t>al fine di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rassicurare </a:t>
            </a:r>
            <a:r>
              <a:rPr sz="1800" dirty="0">
                <a:latin typeface="Times New Roman"/>
                <a:cs typeface="Times New Roman"/>
              </a:rPr>
              <a:t>i </a:t>
            </a:r>
            <a:r>
              <a:rPr sz="1800" spc="-10" dirty="0">
                <a:latin typeface="Times New Roman"/>
                <a:cs typeface="Times New Roman"/>
              </a:rPr>
              <a:t>RUP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merito </a:t>
            </a:r>
            <a:r>
              <a:rPr sz="1800" dirty="0">
                <a:latin typeface="Times New Roman"/>
                <a:cs typeface="Times New Roman"/>
              </a:rPr>
              <a:t>alla </a:t>
            </a:r>
            <a:r>
              <a:rPr sz="1800" spc="-5" dirty="0">
                <a:latin typeface="Times New Roman"/>
                <a:cs typeface="Times New Roman"/>
              </a:rPr>
              <a:t>responsabilità erariale sul rispetto dei termini </a:t>
            </a:r>
            <a:r>
              <a:rPr sz="1800" dirty="0">
                <a:latin typeface="Times New Roman"/>
                <a:cs typeface="Times New Roman"/>
              </a:rPr>
              <a:t>previsti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dalla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norma: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0"/>
              </a:spcBef>
              <a:buAutoNum type="arabicPeriod"/>
              <a:tabLst>
                <a:tab pos="256540" algn="l"/>
              </a:tabLst>
            </a:pPr>
            <a:r>
              <a:rPr sz="1800" dirty="0">
                <a:latin typeface="Times New Roman"/>
                <a:cs typeface="Times New Roman"/>
              </a:rPr>
              <a:t>Indicazione </a:t>
            </a:r>
            <a:r>
              <a:rPr sz="1800" spc="-5" dirty="0">
                <a:latin typeface="Times New Roman"/>
                <a:cs typeface="Times New Roman"/>
              </a:rPr>
              <a:t>nelle determine </a:t>
            </a:r>
            <a:r>
              <a:rPr sz="1800" dirty="0">
                <a:latin typeface="Times New Roman"/>
                <a:cs typeface="Times New Roman"/>
              </a:rPr>
              <a:t>a </a:t>
            </a:r>
            <a:r>
              <a:rPr sz="1800" spc="-5" dirty="0">
                <a:latin typeface="Times New Roman"/>
                <a:cs typeface="Times New Roman"/>
              </a:rPr>
              <a:t>contrarre, negli </a:t>
            </a:r>
            <a:r>
              <a:rPr sz="1800" dirty="0">
                <a:latin typeface="Times New Roman"/>
                <a:cs typeface="Times New Roman"/>
              </a:rPr>
              <a:t>atti di avvio </a:t>
            </a:r>
            <a:r>
              <a:rPr sz="1800" spc="-5" dirty="0">
                <a:latin typeface="Times New Roman"/>
                <a:cs typeface="Times New Roman"/>
              </a:rPr>
              <a:t>del </a:t>
            </a:r>
            <a:r>
              <a:rPr sz="1800" dirty="0">
                <a:latin typeface="Times New Roman"/>
                <a:cs typeface="Times New Roman"/>
              </a:rPr>
              <a:t>procedimento o negli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atti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equivalenti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durata</a:t>
            </a:r>
            <a:r>
              <a:rPr sz="1800" dirty="0">
                <a:latin typeface="Times New Roman"/>
                <a:cs typeface="Times New Roman"/>
              </a:rPr>
              <a:t> presunta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procedimenti</a:t>
            </a:r>
            <a:r>
              <a:rPr sz="1800" dirty="0">
                <a:latin typeface="Times New Roman"/>
                <a:cs typeface="Times New Roman"/>
              </a:rPr>
              <a:t> al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fine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</a:t>
            </a:r>
            <a:r>
              <a:rPr sz="1800" dirty="0">
                <a:latin typeface="Times New Roman"/>
                <a:cs typeface="Times New Roman"/>
              </a:rPr>
              <a:t> consentire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valutazione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congruità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scelta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ed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il</a:t>
            </a:r>
            <a:r>
              <a:rPr sz="1800" spc="-5" dirty="0">
                <a:latin typeface="Times New Roman"/>
                <a:cs typeface="Times New Roman"/>
              </a:rPr>
              <a:t> monitoraggio</a:t>
            </a:r>
            <a:r>
              <a:rPr sz="1800" dirty="0">
                <a:latin typeface="Times New Roman"/>
                <a:cs typeface="Times New Roman"/>
              </a:rPr>
              <a:t> dei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tempi;</a:t>
            </a:r>
            <a:endParaRPr sz="18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434"/>
              </a:spcBef>
              <a:buAutoNum type="arabicPeriod"/>
              <a:tabLst>
                <a:tab pos="313690" algn="l"/>
              </a:tabLst>
            </a:pPr>
            <a:r>
              <a:rPr sz="1800" spc="-5" dirty="0">
                <a:latin typeface="Times New Roman"/>
                <a:cs typeface="Times New Roman"/>
              </a:rPr>
              <a:t>Indicazione</a:t>
            </a:r>
            <a:r>
              <a:rPr sz="1800" dirty="0">
                <a:latin typeface="Times New Roman"/>
                <a:cs typeface="Times New Roman"/>
              </a:rPr>
              <a:t> nella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determina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aggiudicazione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dell’eventuale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motivazione</a:t>
            </a:r>
            <a:r>
              <a:rPr sz="1800" dirty="0">
                <a:latin typeface="Times New Roman"/>
                <a:cs typeface="Times New Roman"/>
              </a:rPr>
              <a:t> sullo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sforamento </a:t>
            </a:r>
            <a:r>
              <a:rPr sz="1800" dirty="0">
                <a:latin typeface="Times New Roman"/>
                <a:cs typeface="Times New Roman"/>
              </a:rPr>
              <a:t>dei </a:t>
            </a:r>
            <a:r>
              <a:rPr sz="1800" spc="-5" dirty="0">
                <a:latin typeface="Times New Roman"/>
                <a:cs typeface="Times New Roman"/>
              </a:rPr>
              <a:t>termini normativamente previsti </a:t>
            </a:r>
            <a:r>
              <a:rPr sz="1800" dirty="0">
                <a:latin typeface="Times New Roman"/>
                <a:cs typeface="Times New Roman"/>
              </a:rPr>
              <a:t>e le </a:t>
            </a:r>
            <a:r>
              <a:rPr sz="1800" spc="-5" dirty="0">
                <a:latin typeface="Times New Roman"/>
                <a:cs typeface="Times New Roman"/>
              </a:rPr>
              <a:t>ragioni connesse </a:t>
            </a:r>
            <a:r>
              <a:rPr sz="1800" dirty="0">
                <a:latin typeface="Times New Roman"/>
                <a:cs typeface="Times New Roman"/>
              </a:rPr>
              <a:t>al </a:t>
            </a:r>
            <a:r>
              <a:rPr sz="1800" spc="-5" dirty="0">
                <a:latin typeface="Times New Roman"/>
                <a:cs typeface="Times New Roman"/>
              </a:rPr>
              <a:t>supplemento </a:t>
            </a:r>
            <a:r>
              <a:rPr sz="1800" dirty="0">
                <a:latin typeface="Times New Roman"/>
                <a:cs typeface="Times New Roman"/>
              </a:rPr>
              <a:t> temporale </a:t>
            </a:r>
            <a:r>
              <a:rPr sz="1800" spc="-5" dirty="0">
                <a:latin typeface="Times New Roman"/>
                <a:cs typeface="Times New Roman"/>
              </a:rPr>
              <a:t>richiesto </a:t>
            </a:r>
            <a:r>
              <a:rPr sz="1800" dirty="0">
                <a:latin typeface="Times New Roman"/>
                <a:cs typeface="Times New Roman"/>
              </a:rPr>
              <a:t>per la </a:t>
            </a:r>
            <a:r>
              <a:rPr sz="1800" spc="-5" dirty="0">
                <a:latin typeface="Times New Roman"/>
                <a:cs typeface="Times New Roman"/>
              </a:rPr>
              <a:t>conclusione della </a:t>
            </a:r>
            <a:r>
              <a:rPr sz="1800" dirty="0">
                <a:latin typeface="Times New Roman"/>
                <a:cs typeface="Times New Roman"/>
              </a:rPr>
              <a:t>procedura </a:t>
            </a:r>
            <a:r>
              <a:rPr sz="1800" spc="-5" dirty="0">
                <a:latin typeface="Times New Roman"/>
                <a:cs typeface="Times New Roman"/>
              </a:rPr>
              <a:t>(es. prolungarsi dell’attività </a:t>
            </a:r>
            <a:r>
              <a:rPr sz="1800" dirty="0">
                <a:latin typeface="Times New Roman"/>
                <a:cs typeface="Times New Roman"/>
              </a:rPr>
              <a:t>della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Commissione</a:t>
            </a:r>
            <a:r>
              <a:rPr sz="1800" dirty="0">
                <a:latin typeface="Times New Roman"/>
                <a:cs typeface="Times New Roman"/>
              </a:rPr>
              <a:t> giustificata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dal</a:t>
            </a:r>
            <a:r>
              <a:rPr sz="1800" spc="-5" dirty="0">
                <a:latin typeface="Times New Roman"/>
                <a:cs typeface="Times New Roman"/>
              </a:rPr>
              <a:t> numero</a:t>
            </a:r>
            <a:r>
              <a:rPr sz="1800" dirty="0">
                <a:latin typeface="Times New Roman"/>
                <a:cs typeface="Times New Roman"/>
              </a:rPr>
              <a:t> delle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offerte</a:t>
            </a:r>
            <a:r>
              <a:rPr sz="1800" spc="-5" dirty="0">
                <a:latin typeface="Times New Roman"/>
                <a:cs typeface="Times New Roman"/>
              </a:rPr>
              <a:t> pervenute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altri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fattori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complessità</a:t>
            </a:r>
            <a:r>
              <a:rPr sz="1800" dirty="0">
                <a:latin typeface="Times New Roman"/>
                <a:cs typeface="Times New Roman"/>
              </a:rPr>
              <a:t> sopravvenuti);</a:t>
            </a:r>
            <a:endParaRPr sz="1800">
              <a:latin typeface="Times New Roman"/>
              <a:cs typeface="Times New Roman"/>
            </a:endParaRPr>
          </a:p>
          <a:p>
            <a:pPr marL="308610" indent="-296545" algn="just">
              <a:lnSpc>
                <a:spcPct val="100000"/>
              </a:lnSpc>
              <a:spcBef>
                <a:spcPts val="434"/>
              </a:spcBef>
              <a:buAutoNum type="arabicPeriod"/>
              <a:tabLst>
                <a:tab pos="309245" algn="l"/>
              </a:tabLst>
            </a:pPr>
            <a:r>
              <a:rPr sz="1800" spc="-5" dirty="0">
                <a:latin typeface="Times New Roman"/>
                <a:cs typeface="Times New Roman"/>
              </a:rPr>
              <a:t>Indicazione</a:t>
            </a:r>
            <a:r>
              <a:rPr sz="1800" spc="5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nel</a:t>
            </a:r>
            <a:r>
              <a:rPr sz="1800" spc="5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provvedimento</a:t>
            </a:r>
            <a:r>
              <a:rPr sz="1800" spc="5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5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nomina</a:t>
            </a:r>
            <a:r>
              <a:rPr sz="1800" spc="5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della</a:t>
            </a:r>
            <a:r>
              <a:rPr sz="1800" spc="5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commissione</a:t>
            </a:r>
            <a:r>
              <a:rPr sz="1800" spc="5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giudicatrice</a:t>
            </a:r>
            <a:r>
              <a:rPr sz="1800" spc="5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endParaRPr sz="18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800" dirty="0">
                <a:latin typeface="Times New Roman"/>
                <a:cs typeface="Times New Roman"/>
              </a:rPr>
              <a:t>tempistica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prospettata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ed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attesa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conclusione delle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valutazioni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Commissione.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6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76375" y="249174"/>
            <a:ext cx="7186930" cy="636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000" b="1" spc="-10" dirty="0">
                <a:latin typeface="Calibri"/>
                <a:cs typeface="Calibri"/>
              </a:rPr>
              <a:t>GESTIONE</a:t>
            </a:r>
            <a:r>
              <a:rPr sz="2000" b="1" spc="-5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DELLE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PROCEDURE</a:t>
            </a:r>
            <a:r>
              <a:rPr sz="2000" b="1" spc="-15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SOTTOSOGLIA</a:t>
            </a:r>
            <a:r>
              <a:rPr sz="2000" b="1" spc="-3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DI CUI</a:t>
            </a:r>
            <a:r>
              <a:rPr sz="2000" b="1" dirty="0">
                <a:latin typeface="Calibri"/>
                <a:cs typeface="Calibri"/>
              </a:rPr>
              <a:t> </a:t>
            </a:r>
            <a:r>
              <a:rPr sz="2000" b="1" spc="-65" dirty="0">
                <a:latin typeface="Calibri"/>
                <a:cs typeface="Calibri"/>
              </a:rPr>
              <a:t>ALL’ART.1</a:t>
            </a:r>
            <a:r>
              <a:rPr sz="2000" b="1" spc="-1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DEL</a:t>
            </a:r>
            <a:r>
              <a:rPr sz="2000" b="1" spc="1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DL</a:t>
            </a:r>
            <a:endParaRPr sz="2000">
              <a:latin typeface="Calibri"/>
              <a:cs typeface="Calibri"/>
            </a:endParaRPr>
          </a:p>
          <a:p>
            <a:pPr marL="3810" algn="ctr">
              <a:lnSpc>
                <a:spcPct val="100000"/>
              </a:lnSpc>
            </a:pPr>
            <a:r>
              <a:rPr sz="2000" b="1" dirty="0">
                <a:latin typeface="Calibri"/>
                <a:cs typeface="Calibri"/>
              </a:rPr>
              <a:t>76/2020</a:t>
            </a:r>
            <a:endParaRPr sz="2000">
              <a:latin typeface="Calibri"/>
              <a:cs typeface="Calibri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389191" y="1478407"/>
          <a:ext cx="8293099" cy="489657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586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8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86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86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86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1982">
                <a:tc>
                  <a:txBody>
                    <a:bodyPr/>
                    <a:lstStyle/>
                    <a:p>
                      <a:pPr marL="227329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8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D.L.</a:t>
                      </a:r>
                      <a:r>
                        <a:rPr sz="18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76/2020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231775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PROCEDURA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292100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8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CONTRATTI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293370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8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MODALITA’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417195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TERMINI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459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Art.1,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comma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2, lett.b)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10858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000" b="1" spc="-5" dirty="0">
                          <a:latin typeface="Calibri"/>
                          <a:cs typeface="Calibri"/>
                        </a:rPr>
                        <a:t>Procedura negoziata senza </a:t>
                      </a:r>
                      <a:r>
                        <a:rPr sz="1000" b="1" dirty="0">
                          <a:latin typeface="Calibri"/>
                          <a:cs typeface="Calibri"/>
                        </a:rPr>
                        <a:t> bando</a:t>
                      </a:r>
                      <a:r>
                        <a:rPr sz="10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-5" dirty="0">
                          <a:latin typeface="Calibri"/>
                          <a:cs typeface="Calibri"/>
                        </a:rPr>
                        <a:t>previa</a:t>
                      </a:r>
                      <a:r>
                        <a:rPr sz="10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-5" dirty="0">
                          <a:latin typeface="Calibri"/>
                          <a:cs typeface="Calibri"/>
                        </a:rPr>
                        <a:t>consultazione </a:t>
                      </a:r>
                      <a:r>
                        <a:rPr sz="1000" b="1" spc="-2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dirty="0">
                          <a:latin typeface="Calibri"/>
                          <a:cs typeface="Calibri"/>
                        </a:rPr>
                        <a:t>di</a:t>
                      </a:r>
                      <a:r>
                        <a:rPr sz="10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-5" dirty="0">
                          <a:latin typeface="Calibri"/>
                          <a:cs typeface="Calibri"/>
                        </a:rPr>
                        <a:t>almeno</a:t>
                      </a:r>
                      <a:r>
                        <a:rPr sz="10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-5" dirty="0">
                          <a:latin typeface="Calibri"/>
                          <a:cs typeface="Calibri"/>
                        </a:rPr>
                        <a:t>5 operatori </a:t>
                      </a:r>
                      <a:r>
                        <a:rPr sz="10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-5" dirty="0">
                          <a:latin typeface="Calibri"/>
                          <a:cs typeface="Calibri"/>
                        </a:rPr>
                        <a:t>economici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58750" indent="-67310">
                        <a:lnSpc>
                          <a:spcPct val="100000"/>
                        </a:lnSpc>
                        <a:spcBef>
                          <a:spcPts val="300"/>
                        </a:spcBef>
                        <a:buChar char="-"/>
                        <a:tabLst>
                          <a:tab pos="159385" algn="l"/>
                        </a:tabLst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lavori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da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150.000</a:t>
                      </a:r>
                      <a:r>
                        <a:rPr sz="100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e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inferiori</a:t>
                      </a:r>
                      <a:r>
                        <a:rPr sz="10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a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350.000;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158750" indent="-67310">
                        <a:lnSpc>
                          <a:spcPct val="100000"/>
                        </a:lnSpc>
                        <a:buChar char="-"/>
                        <a:tabLst>
                          <a:tab pos="159385" algn="l"/>
                        </a:tabLst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servizi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forniture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da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75.000 e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inferiori</a:t>
                      </a:r>
                      <a:r>
                        <a:rPr sz="10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214.000,00.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9017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Gli operatori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da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invitare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possono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essere</a:t>
                      </a:r>
                      <a:r>
                        <a:rPr sz="100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scelti a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seguito</a:t>
                      </a:r>
                      <a:r>
                        <a:rPr sz="10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di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avviso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per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manifestazione</a:t>
                      </a:r>
                      <a:r>
                        <a:rPr sz="10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di</a:t>
                      </a:r>
                      <a:r>
                        <a:rPr sz="10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interesse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o tramite il ricorso a elenchi. </a:t>
                      </a:r>
                      <a:r>
                        <a:rPr sz="1000" spc="-2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Non dovrà</a:t>
                      </a:r>
                      <a:r>
                        <a:rPr sz="1000" spc="2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essere</a:t>
                      </a:r>
                      <a:r>
                        <a:rPr sz="1000" spc="20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richiesta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la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garanzia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92075" marR="140970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provvisoria di cui all’art. 93. </a:t>
                      </a:r>
                      <a:r>
                        <a:rPr sz="1000" spc="-2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Gli operatori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da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invitare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possono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essere</a:t>
                      </a:r>
                      <a:r>
                        <a:rPr sz="100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scelti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a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seguito</a:t>
                      </a:r>
                      <a:r>
                        <a:rPr sz="10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di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avviso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per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manifestazione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92075" marR="3676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di interesse o tramite il </a:t>
                      </a:r>
                      <a:r>
                        <a:rPr sz="1000" spc="-2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ricorso a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elenchi.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92075" marR="106680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Non</a:t>
                      </a:r>
                      <a:r>
                        <a:rPr sz="10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dovrà</a:t>
                      </a:r>
                      <a:r>
                        <a:rPr sz="100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essere</a:t>
                      </a:r>
                      <a:r>
                        <a:rPr sz="100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richiesta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la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garanzia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provvisoria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di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cui </a:t>
                      </a:r>
                      <a:r>
                        <a:rPr sz="1000" spc="-2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all’art.</a:t>
                      </a:r>
                      <a:r>
                        <a:rPr sz="10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93.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000" b="1" spc="-5" dirty="0">
                          <a:latin typeface="Calibri"/>
                          <a:cs typeface="Calibri"/>
                        </a:rPr>
                        <a:t>In</a:t>
                      </a:r>
                      <a:r>
                        <a:rPr sz="10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-5" dirty="0">
                          <a:latin typeface="Calibri"/>
                          <a:cs typeface="Calibri"/>
                        </a:rPr>
                        <a:t>caso</a:t>
                      </a:r>
                      <a:r>
                        <a:rPr sz="10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-5" dirty="0">
                          <a:latin typeface="Calibri"/>
                          <a:cs typeface="Calibri"/>
                        </a:rPr>
                        <a:t>di</a:t>
                      </a:r>
                      <a:r>
                        <a:rPr sz="10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-5" dirty="0">
                          <a:latin typeface="Calibri"/>
                          <a:cs typeface="Calibri"/>
                        </a:rPr>
                        <a:t>utilizzo</a:t>
                      </a:r>
                      <a:r>
                        <a:rPr sz="1000" b="1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-5" dirty="0">
                          <a:latin typeface="Calibri"/>
                          <a:cs typeface="Calibri"/>
                        </a:rPr>
                        <a:t>del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000" b="1" spc="-5" dirty="0">
                          <a:latin typeface="Calibri"/>
                          <a:cs typeface="Calibri"/>
                        </a:rPr>
                        <a:t>criterio</a:t>
                      </a:r>
                      <a:r>
                        <a:rPr sz="10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-5" dirty="0">
                          <a:latin typeface="Calibri"/>
                          <a:cs typeface="Calibri"/>
                        </a:rPr>
                        <a:t>del</a:t>
                      </a:r>
                      <a:r>
                        <a:rPr sz="10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-5" dirty="0">
                          <a:latin typeface="Calibri"/>
                          <a:cs typeface="Calibri"/>
                        </a:rPr>
                        <a:t>prezzo</a:t>
                      </a:r>
                      <a:r>
                        <a:rPr sz="10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-5" dirty="0">
                          <a:latin typeface="Calibri"/>
                          <a:cs typeface="Calibri"/>
                        </a:rPr>
                        <a:t>più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92075" marR="252095">
                        <a:lnSpc>
                          <a:spcPct val="100000"/>
                        </a:lnSpc>
                      </a:pPr>
                      <a:r>
                        <a:rPr sz="1000" b="1" spc="-5" dirty="0">
                          <a:latin typeface="Calibri"/>
                          <a:cs typeface="Calibri"/>
                        </a:rPr>
                        <a:t>basso,</a:t>
                      </a:r>
                      <a:r>
                        <a:rPr sz="10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-5" dirty="0">
                          <a:latin typeface="Calibri"/>
                          <a:cs typeface="Calibri"/>
                        </a:rPr>
                        <a:t>opera</a:t>
                      </a:r>
                      <a:r>
                        <a:rPr sz="10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-5" dirty="0">
                          <a:latin typeface="Calibri"/>
                          <a:cs typeface="Calibri"/>
                        </a:rPr>
                        <a:t>l’esclusione </a:t>
                      </a:r>
                      <a:r>
                        <a:rPr sz="1000" b="1" spc="-2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-5" dirty="0">
                          <a:latin typeface="Calibri"/>
                          <a:cs typeface="Calibri"/>
                        </a:rPr>
                        <a:t>automatica anche </a:t>
                      </a:r>
                      <a:r>
                        <a:rPr sz="10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-5" dirty="0">
                          <a:latin typeface="Calibri"/>
                          <a:cs typeface="Calibri"/>
                        </a:rPr>
                        <a:t>qualora il numero delle </a:t>
                      </a:r>
                      <a:r>
                        <a:rPr sz="10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-5" dirty="0">
                          <a:latin typeface="Calibri"/>
                          <a:cs typeface="Calibri"/>
                        </a:rPr>
                        <a:t>offerte</a:t>
                      </a:r>
                      <a:r>
                        <a:rPr sz="10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-5" dirty="0">
                          <a:latin typeface="Calibri"/>
                          <a:cs typeface="Calibri"/>
                        </a:rPr>
                        <a:t>ammesse</a:t>
                      </a:r>
                      <a:r>
                        <a:rPr sz="10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-5" dirty="0">
                          <a:latin typeface="Calibri"/>
                          <a:cs typeface="Calibri"/>
                        </a:rPr>
                        <a:t>sia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92075" marR="213360" algn="just">
                        <a:lnSpc>
                          <a:spcPct val="100000"/>
                        </a:lnSpc>
                      </a:pPr>
                      <a:r>
                        <a:rPr sz="1000" b="1" spc="-5" dirty="0">
                          <a:latin typeface="Calibri"/>
                          <a:cs typeface="Calibri"/>
                        </a:rPr>
                        <a:t>pari o superiore a cinque. </a:t>
                      </a:r>
                      <a:r>
                        <a:rPr sz="1000" b="1" spc="-2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-5" dirty="0">
                          <a:latin typeface="Calibri"/>
                          <a:cs typeface="Calibri"/>
                        </a:rPr>
                        <a:t>Può essere utilizzato sia il </a:t>
                      </a:r>
                      <a:r>
                        <a:rPr sz="1000" b="1" spc="-2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-5" dirty="0">
                          <a:latin typeface="Calibri"/>
                          <a:cs typeface="Calibri"/>
                        </a:rPr>
                        <a:t>criterio</a:t>
                      </a:r>
                      <a:r>
                        <a:rPr sz="10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-5" dirty="0">
                          <a:latin typeface="Calibri"/>
                          <a:cs typeface="Calibri"/>
                        </a:rPr>
                        <a:t>qualità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92075" marR="239395" algn="just">
                        <a:lnSpc>
                          <a:spcPct val="100000"/>
                        </a:lnSpc>
                      </a:pPr>
                      <a:r>
                        <a:rPr sz="1000" b="1" spc="-5" dirty="0">
                          <a:latin typeface="Calibri"/>
                          <a:cs typeface="Calibri"/>
                        </a:rPr>
                        <a:t>prezzo che del prezzo più </a:t>
                      </a:r>
                      <a:r>
                        <a:rPr sz="1000" b="1" spc="-2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-5" dirty="0">
                          <a:latin typeface="Calibri"/>
                          <a:cs typeface="Calibri"/>
                        </a:rPr>
                        <a:t>basso.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4</a:t>
                      </a:r>
                      <a:r>
                        <a:rPr sz="10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mesi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60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58948" y="640207"/>
            <a:ext cx="46323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LA</a:t>
            </a:r>
            <a:r>
              <a:rPr sz="2400" spc="-125" dirty="0"/>
              <a:t> </a:t>
            </a:r>
            <a:r>
              <a:rPr sz="2400" spc="-5" dirty="0"/>
              <a:t>RESPONSABILI</a:t>
            </a:r>
            <a:r>
              <a:rPr sz="2400" spc="-185" dirty="0"/>
              <a:t>TA</a:t>
            </a:r>
            <a:r>
              <a:rPr sz="2400" dirty="0"/>
              <a:t>’</a:t>
            </a:r>
            <a:r>
              <a:rPr sz="2400" spc="-114" dirty="0"/>
              <a:t> </a:t>
            </a:r>
            <a:r>
              <a:rPr sz="2400" spc="-5" dirty="0"/>
              <a:t>DE</a:t>
            </a:r>
            <a:r>
              <a:rPr sz="2400" dirty="0"/>
              <a:t>L</a:t>
            </a:r>
            <a:r>
              <a:rPr sz="2400" spc="-130" dirty="0"/>
              <a:t> </a:t>
            </a:r>
            <a:r>
              <a:rPr sz="2400" spc="-5" dirty="0"/>
              <a:t>RUP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623186"/>
            <a:ext cx="8073390" cy="39763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/>
                <a:cs typeface="Times New Roman"/>
              </a:rPr>
              <a:t>Le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suddette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indicazioni</a:t>
            </a:r>
            <a:r>
              <a:rPr sz="2400" dirty="0">
                <a:latin typeface="Times New Roman"/>
                <a:cs typeface="Times New Roman"/>
              </a:rPr>
              <a:t> 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precisazioni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da</a:t>
            </a:r>
            <a:r>
              <a:rPr sz="2400" spc="-5" dirty="0">
                <a:latin typeface="Times New Roman"/>
                <a:cs typeface="Times New Roman"/>
              </a:rPr>
              <a:t> riportare</a:t>
            </a:r>
            <a:r>
              <a:rPr sz="2400" dirty="0">
                <a:latin typeface="Times New Roman"/>
                <a:cs typeface="Times New Roman"/>
              </a:rPr>
              <a:t> nei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provvedimenti,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compreso</a:t>
            </a:r>
            <a:r>
              <a:rPr sz="2400" dirty="0">
                <a:latin typeface="Times New Roman"/>
                <a:cs typeface="Times New Roman"/>
              </a:rPr>
              <a:t> quello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di</a:t>
            </a:r>
            <a:r>
              <a:rPr sz="2400" spc="-5" dirty="0">
                <a:latin typeface="Times New Roman"/>
                <a:cs typeface="Times New Roman"/>
              </a:rPr>
              <a:t> nomina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della</a:t>
            </a:r>
            <a:r>
              <a:rPr sz="2400" spc="-5" dirty="0">
                <a:latin typeface="Times New Roman"/>
                <a:cs typeface="Times New Roman"/>
              </a:rPr>
              <a:t> commissione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giudicatrice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dovranno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tener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conto,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volta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per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volta,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valutata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la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specificità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di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ogni </a:t>
            </a:r>
            <a:r>
              <a:rPr sz="2400" dirty="0">
                <a:latin typeface="Times New Roman"/>
                <a:cs typeface="Times New Roman"/>
              </a:rPr>
              <a:t>singola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75"/>
              </a:spcBef>
            </a:pPr>
            <a:r>
              <a:rPr sz="2400" dirty="0">
                <a:latin typeface="Times New Roman"/>
                <a:cs typeface="Times New Roman"/>
              </a:rPr>
              <a:t>procedura:</a:t>
            </a:r>
            <a:endParaRPr sz="2400">
              <a:latin typeface="Times New Roman"/>
              <a:cs typeface="Times New Roman"/>
            </a:endParaRPr>
          </a:p>
          <a:p>
            <a:pPr marL="355600" marR="5080" indent="-343535">
              <a:lnSpc>
                <a:spcPct val="100000"/>
              </a:lnSpc>
              <a:spcBef>
                <a:spcPts val="580"/>
              </a:spcBef>
              <a:buFont typeface="Wingdings"/>
              <a:buChar char=""/>
              <a:tabLst>
                <a:tab pos="356235" algn="l"/>
                <a:tab pos="1099185" algn="l"/>
                <a:tab pos="2605405" algn="l"/>
                <a:tab pos="3364229" algn="l"/>
                <a:tab pos="4615815" algn="l"/>
                <a:tab pos="6036310" algn="l"/>
                <a:tab pos="7623175" algn="l"/>
              </a:tabLst>
            </a:pPr>
            <a:r>
              <a:rPr sz="2400" dirty="0">
                <a:latin typeface="Times New Roman"/>
                <a:cs typeface="Times New Roman"/>
              </a:rPr>
              <a:t>del</a:t>
            </a:r>
            <a:r>
              <a:rPr sz="2400" spc="-15" dirty="0">
                <a:latin typeface="Times New Roman"/>
                <a:cs typeface="Times New Roman"/>
              </a:rPr>
              <a:t>l</a:t>
            </a:r>
            <a:r>
              <a:rPr sz="2400" dirty="0">
                <a:latin typeface="Times New Roman"/>
                <a:cs typeface="Times New Roman"/>
              </a:rPr>
              <a:t>a	nu</a:t>
            </a:r>
            <a:r>
              <a:rPr sz="2400" spc="-20" dirty="0">
                <a:latin typeface="Times New Roman"/>
                <a:cs typeface="Times New Roman"/>
              </a:rPr>
              <a:t>m</a:t>
            </a:r>
            <a:r>
              <a:rPr sz="2400" dirty="0">
                <a:latin typeface="Times New Roman"/>
                <a:cs typeface="Times New Roman"/>
              </a:rPr>
              <a:t>er</a:t>
            </a:r>
            <a:r>
              <a:rPr sz="2400" spc="5" dirty="0">
                <a:latin typeface="Times New Roman"/>
                <a:cs typeface="Times New Roman"/>
              </a:rPr>
              <a:t>o</a:t>
            </a:r>
            <a:r>
              <a:rPr sz="2400" spc="-5" dirty="0">
                <a:latin typeface="Times New Roman"/>
                <a:cs typeface="Times New Roman"/>
              </a:rPr>
              <a:t>sità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5" dirty="0">
                <a:latin typeface="Times New Roman"/>
                <a:cs typeface="Times New Roman"/>
              </a:rPr>
              <a:t>d</a:t>
            </a:r>
            <a:r>
              <a:rPr sz="2400" dirty="0">
                <a:latin typeface="Times New Roman"/>
                <a:cs typeface="Times New Roman"/>
              </a:rPr>
              <a:t>egli	oper</a:t>
            </a:r>
            <a:r>
              <a:rPr sz="2400" spc="-10" dirty="0">
                <a:latin typeface="Times New Roman"/>
                <a:cs typeface="Times New Roman"/>
              </a:rPr>
              <a:t>a</a:t>
            </a:r>
            <a:r>
              <a:rPr sz="2400" dirty="0">
                <a:latin typeface="Times New Roman"/>
                <a:cs typeface="Times New Roman"/>
              </a:rPr>
              <a:t>tori	e</a:t>
            </a:r>
            <a:r>
              <a:rPr sz="2400" spc="-10" dirty="0">
                <a:latin typeface="Times New Roman"/>
                <a:cs typeface="Times New Roman"/>
              </a:rPr>
              <a:t>c</a:t>
            </a:r>
            <a:r>
              <a:rPr sz="2400" dirty="0">
                <a:latin typeface="Times New Roman"/>
                <a:cs typeface="Times New Roman"/>
              </a:rPr>
              <a:t>ono</a:t>
            </a:r>
            <a:r>
              <a:rPr sz="2400" spc="-20" dirty="0">
                <a:latin typeface="Times New Roman"/>
                <a:cs typeface="Times New Roman"/>
              </a:rPr>
              <a:t>m</a:t>
            </a:r>
            <a:r>
              <a:rPr sz="2400" dirty="0">
                <a:latin typeface="Times New Roman"/>
                <a:cs typeface="Times New Roman"/>
              </a:rPr>
              <a:t>ici	p</a:t>
            </a:r>
            <a:r>
              <a:rPr sz="2400" spc="-10" dirty="0">
                <a:latin typeface="Times New Roman"/>
                <a:cs typeface="Times New Roman"/>
              </a:rPr>
              <a:t>a</a:t>
            </a:r>
            <a:r>
              <a:rPr sz="2400" dirty="0">
                <a:latin typeface="Times New Roman"/>
                <a:cs typeface="Times New Roman"/>
              </a:rPr>
              <a:t>rt</a:t>
            </a:r>
            <a:r>
              <a:rPr sz="2400" spc="-15" dirty="0">
                <a:latin typeface="Times New Roman"/>
                <a:cs typeface="Times New Roman"/>
              </a:rPr>
              <a:t>e</a:t>
            </a:r>
            <a:r>
              <a:rPr sz="2400" spc="-10" dirty="0">
                <a:latin typeface="Times New Roman"/>
                <a:cs typeface="Times New Roman"/>
              </a:rPr>
              <a:t>c</a:t>
            </a:r>
            <a:r>
              <a:rPr sz="2400" dirty="0">
                <a:latin typeface="Times New Roman"/>
                <a:cs typeface="Times New Roman"/>
              </a:rPr>
              <a:t>ipan</a:t>
            </a:r>
            <a:r>
              <a:rPr sz="2400" spc="-15" dirty="0">
                <a:latin typeface="Times New Roman"/>
                <a:cs typeface="Times New Roman"/>
              </a:rPr>
              <a:t>t</a:t>
            </a:r>
            <a:r>
              <a:rPr sz="2400" dirty="0">
                <a:latin typeface="Times New Roman"/>
                <a:cs typeface="Times New Roman"/>
              </a:rPr>
              <a:t>i	</a:t>
            </a:r>
            <a:r>
              <a:rPr sz="2400" spc="-10" dirty="0">
                <a:latin typeface="Times New Roman"/>
                <a:cs typeface="Times New Roman"/>
              </a:rPr>
              <a:t>a</a:t>
            </a:r>
            <a:r>
              <a:rPr sz="2400" dirty="0">
                <a:latin typeface="Times New Roman"/>
                <a:cs typeface="Times New Roman"/>
              </a:rPr>
              <a:t>l</a:t>
            </a:r>
            <a:r>
              <a:rPr sz="2400" spc="-15" dirty="0">
                <a:latin typeface="Times New Roman"/>
                <a:cs typeface="Times New Roman"/>
              </a:rPr>
              <a:t>l</a:t>
            </a:r>
            <a:r>
              <a:rPr sz="2400" dirty="0">
                <a:latin typeface="Times New Roman"/>
                <a:cs typeface="Times New Roman"/>
              </a:rPr>
              <a:t>a  gara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(tipologia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del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mercato);</a:t>
            </a:r>
            <a:endParaRPr sz="2400">
              <a:latin typeface="Times New Roman"/>
              <a:cs typeface="Times New Roman"/>
            </a:endParaRPr>
          </a:p>
          <a:p>
            <a:pPr marL="355600" marR="5080" indent="-343535">
              <a:lnSpc>
                <a:spcPct val="100000"/>
              </a:lnSpc>
              <a:spcBef>
                <a:spcPts val="575"/>
              </a:spcBef>
              <a:buFont typeface="Wingdings"/>
              <a:buChar char=""/>
              <a:tabLst>
                <a:tab pos="356235" algn="l"/>
                <a:tab pos="1181735" algn="l"/>
                <a:tab pos="2853690" algn="l"/>
                <a:tab pos="3677920" algn="l"/>
                <a:tab pos="5130800" algn="l"/>
                <a:tab pos="5672455" algn="l"/>
                <a:tab pos="6142990" algn="l"/>
                <a:tab pos="7821295" algn="l"/>
              </a:tabLst>
            </a:pPr>
            <a:r>
              <a:rPr sz="2400" dirty="0">
                <a:latin typeface="Times New Roman"/>
                <a:cs typeface="Times New Roman"/>
              </a:rPr>
              <a:t>del</a:t>
            </a:r>
            <a:r>
              <a:rPr sz="2400" spc="-15" dirty="0">
                <a:latin typeface="Times New Roman"/>
                <a:cs typeface="Times New Roman"/>
              </a:rPr>
              <a:t>l</a:t>
            </a:r>
            <a:r>
              <a:rPr sz="2400" dirty="0">
                <a:latin typeface="Times New Roman"/>
                <a:cs typeface="Times New Roman"/>
              </a:rPr>
              <a:t>a	co</a:t>
            </a:r>
            <a:r>
              <a:rPr sz="2400" spc="-20" dirty="0">
                <a:latin typeface="Times New Roman"/>
                <a:cs typeface="Times New Roman"/>
              </a:rPr>
              <a:t>m</a:t>
            </a:r>
            <a:r>
              <a:rPr sz="2400" dirty="0">
                <a:latin typeface="Times New Roman"/>
                <a:cs typeface="Times New Roman"/>
              </a:rPr>
              <a:t>ple</a:t>
            </a:r>
            <a:r>
              <a:rPr sz="2400" spc="5" dirty="0">
                <a:latin typeface="Times New Roman"/>
                <a:cs typeface="Times New Roman"/>
              </a:rPr>
              <a:t>s</a:t>
            </a:r>
            <a:r>
              <a:rPr sz="2400" spc="-15" dirty="0">
                <a:latin typeface="Times New Roman"/>
                <a:cs typeface="Times New Roman"/>
              </a:rPr>
              <a:t>s</a:t>
            </a:r>
            <a:r>
              <a:rPr sz="2400" dirty="0">
                <a:latin typeface="Times New Roman"/>
                <a:cs typeface="Times New Roman"/>
              </a:rPr>
              <a:t>ità	d</a:t>
            </a:r>
            <a:r>
              <a:rPr sz="2400" spc="-10" dirty="0">
                <a:latin typeface="Times New Roman"/>
                <a:cs typeface="Times New Roman"/>
              </a:rPr>
              <a:t>e</a:t>
            </a:r>
            <a:r>
              <a:rPr sz="2400" dirty="0">
                <a:latin typeface="Times New Roman"/>
                <a:cs typeface="Times New Roman"/>
              </a:rPr>
              <a:t>l</a:t>
            </a:r>
            <a:r>
              <a:rPr sz="2400" spc="-15" dirty="0">
                <a:latin typeface="Times New Roman"/>
                <a:cs typeface="Times New Roman"/>
              </a:rPr>
              <a:t>l</a:t>
            </a:r>
            <a:r>
              <a:rPr sz="2400" dirty="0">
                <a:latin typeface="Times New Roman"/>
                <a:cs typeface="Times New Roman"/>
              </a:rPr>
              <a:t>a	procedu</a:t>
            </a:r>
            <a:r>
              <a:rPr sz="2400" spc="-10" dirty="0">
                <a:latin typeface="Times New Roman"/>
                <a:cs typeface="Times New Roman"/>
              </a:rPr>
              <a:t>r</a:t>
            </a:r>
            <a:r>
              <a:rPr sz="2400" dirty="0">
                <a:latin typeface="Times New Roman"/>
                <a:cs typeface="Times New Roman"/>
              </a:rPr>
              <a:t>a	</a:t>
            </a:r>
            <a:r>
              <a:rPr sz="2400" spc="-5" dirty="0">
                <a:latin typeface="Times New Roman"/>
                <a:cs typeface="Times New Roman"/>
              </a:rPr>
              <a:t>(s</a:t>
            </a:r>
            <a:r>
              <a:rPr sz="2400" dirty="0">
                <a:latin typeface="Times New Roman"/>
                <a:cs typeface="Times New Roman"/>
              </a:rPr>
              <a:t>i	</a:t>
            </a:r>
            <a:r>
              <a:rPr sz="2400" spc="-10" dirty="0">
                <a:latin typeface="Times New Roman"/>
                <a:cs typeface="Times New Roman"/>
              </a:rPr>
              <a:t>f</a:t>
            </a:r>
            <a:r>
              <a:rPr sz="2400" dirty="0">
                <a:latin typeface="Times New Roman"/>
                <a:cs typeface="Times New Roman"/>
              </a:rPr>
              <a:t>a	ri</a:t>
            </a:r>
            <a:r>
              <a:rPr sz="2400" spc="-10" dirty="0">
                <a:latin typeface="Times New Roman"/>
                <a:cs typeface="Times New Roman"/>
              </a:rPr>
              <a:t>f</a:t>
            </a:r>
            <a:r>
              <a:rPr sz="2400" dirty="0">
                <a:latin typeface="Times New Roman"/>
                <a:cs typeface="Times New Roman"/>
              </a:rPr>
              <a:t>eri</a:t>
            </a:r>
            <a:r>
              <a:rPr sz="2400" spc="-20" dirty="0">
                <a:latin typeface="Times New Roman"/>
                <a:cs typeface="Times New Roman"/>
              </a:rPr>
              <a:t>m</a:t>
            </a:r>
            <a:r>
              <a:rPr sz="2400" dirty="0">
                <a:latin typeface="Times New Roman"/>
                <a:cs typeface="Times New Roman"/>
              </a:rPr>
              <a:t>ento,	</a:t>
            </a:r>
            <a:r>
              <a:rPr sz="2400" spc="5" dirty="0">
                <a:latin typeface="Times New Roman"/>
                <a:cs typeface="Times New Roman"/>
              </a:rPr>
              <a:t>in  </a:t>
            </a:r>
            <a:r>
              <a:rPr sz="2400" spc="-5" dirty="0">
                <a:latin typeface="Times New Roman"/>
                <a:cs typeface="Times New Roman"/>
              </a:rPr>
              <a:t>particolare,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alle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gare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complesse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dei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soggetti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aggregatori);</a:t>
            </a:r>
            <a:endParaRPr sz="2400">
              <a:latin typeface="Times New Roman"/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580"/>
              </a:spcBef>
              <a:buFont typeface="Wingdings"/>
              <a:buChar char=""/>
              <a:tabLst>
                <a:tab pos="356235" algn="l"/>
              </a:tabLst>
            </a:pPr>
            <a:r>
              <a:rPr sz="2400" dirty="0">
                <a:latin typeface="Times New Roman"/>
                <a:cs typeface="Times New Roman"/>
              </a:rPr>
              <a:t>del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criterio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di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aggiudicazione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prescelto.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61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83970" y="325882"/>
            <a:ext cx="6986905" cy="13049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5080" algn="ctr">
              <a:lnSpc>
                <a:spcPct val="99800"/>
              </a:lnSpc>
              <a:spcBef>
                <a:spcPts val="105"/>
              </a:spcBef>
            </a:pPr>
            <a:r>
              <a:rPr dirty="0"/>
              <a:t>A</a:t>
            </a:r>
            <a:r>
              <a:rPr spc="5" dirty="0"/>
              <a:t>C</a:t>
            </a:r>
            <a:r>
              <a:rPr dirty="0"/>
              <a:t>CO</a:t>
            </a:r>
            <a:r>
              <a:rPr spc="10" dirty="0"/>
              <a:t>R</a:t>
            </a:r>
            <a:r>
              <a:rPr dirty="0"/>
              <a:t>GIMENTI</a:t>
            </a:r>
            <a:r>
              <a:rPr spc="-70" dirty="0"/>
              <a:t> </a:t>
            </a:r>
            <a:r>
              <a:rPr dirty="0"/>
              <a:t>T</a:t>
            </a:r>
            <a:r>
              <a:rPr spc="-10" dirty="0"/>
              <a:t>E</a:t>
            </a:r>
            <a:r>
              <a:rPr dirty="0"/>
              <a:t>C</a:t>
            </a:r>
            <a:r>
              <a:rPr spc="5" dirty="0"/>
              <a:t>N</a:t>
            </a:r>
            <a:r>
              <a:rPr dirty="0"/>
              <a:t>ICI PO</a:t>
            </a:r>
            <a:r>
              <a:rPr spc="-10" dirty="0"/>
              <a:t>T</a:t>
            </a:r>
            <a:r>
              <a:rPr dirty="0"/>
              <a:t>EN</a:t>
            </a:r>
            <a:r>
              <a:rPr spc="-20" dirty="0"/>
              <a:t>Z</a:t>
            </a:r>
            <a:r>
              <a:rPr dirty="0"/>
              <a:t>IALMENTE</a:t>
            </a:r>
            <a:r>
              <a:rPr spc="10" dirty="0"/>
              <a:t> </a:t>
            </a:r>
            <a:r>
              <a:rPr dirty="0"/>
              <a:t>IDONEI</a:t>
            </a:r>
            <a:r>
              <a:rPr spc="-130" dirty="0"/>
              <a:t> </a:t>
            </a:r>
            <a:r>
              <a:rPr dirty="0"/>
              <a:t>A  RIDURRE </a:t>
            </a:r>
            <a:r>
              <a:rPr spc="-5" dirty="0"/>
              <a:t>LE </a:t>
            </a:r>
            <a:r>
              <a:rPr dirty="0"/>
              <a:t>TEMPISTICHE DI AGGIUDICAZIONE ALLA </a:t>
            </a:r>
            <a:r>
              <a:rPr spc="-490" dirty="0"/>
              <a:t> </a:t>
            </a:r>
            <a:r>
              <a:rPr dirty="0"/>
              <a:t>PRO</a:t>
            </a:r>
            <a:r>
              <a:rPr spc="5" dirty="0"/>
              <a:t>C</a:t>
            </a:r>
            <a:r>
              <a:rPr dirty="0"/>
              <a:t>EDU</a:t>
            </a:r>
            <a:r>
              <a:rPr spc="5" dirty="0"/>
              <a:t>R</a:t>
            </a:r>
            <a:r>
              <a:rPr dirty="0"/>
              <a:t>A</a:t>
            </a:r>
            <a:r>
              <a:rPr spc="-125" dirty="0"/>
              <a:t> </a:t>
            </a:r>
            <a:r>
              <a:rPr dirty="0"/>
              <a:t>DI GA</a:t>
            </a:r>
            <a:r>
              <a:rPr spc="5" dirty="0"/>
              <a:t>R</a:t>
            </a:r>
            <a:r>
              <a:rPr dirty="0"/>
              <a:t>A</a:t>
            </a:r>
            <a:r>
              <a:rPr spc="-229" dirty="0"/>
              <a:t> </a:t>
            </a:r>
            <a:r>
              <a:rPr dirty="0"/>
              <a:t>APE</a:t>
            </a:r>
            <a:r>
              <a:rPr spc="-70" dirty="0"/>
              <a:t>R</a:t>
            </a:r>
            <a:r>
              <a:rPr spc="-150" dirty="0"/>
              <a:t>T</a:t>
            </a:r>
            <a:r>
              <a:rPr dirty="0"/>
              <a:t>A</a:t>
            </a:r>
            <a:r>
              <a:rPr spc="-105" dirty="0"/>
              <a:t> </a:t>
            </a:r>
            <a:r>
              <a:rPr spc="5" dirty="0"/>
              <a:t>N</a:t>
            </a:r>
            <a:r>
              <a:rPr dirty="0"/>
              <a:t>EL</a:t>
            </a:r>
            <a:r>
              <a:rPr spc="-120" dirty="0"/>
              <a:t> </a:t>
            </a:r>
            <a:r>
              <a:rPr spc="5" dirty="0"/>
              <a:t>C</a:t>
            </a:r>
            <a:r>
              <a:rPr dirty="0"/>
              <a:t>ASO</a:t>
            </a:r>
            <a:r>
              <a:rPr spc="-20" dirty="0"/>
              <a:t> </a:t>
            </a:r>
            <a:r>
              <a:rPr dirty="0"/>
              <a:t>DI</a:t>
            </a:r>
            <a:r>
              <a:rPr spc="-114" dirty="0"/>
              <a:t> </a:t>
            </a:r>
            <a:r>
              <a:rPr dirty="0"/>
              <a:t>AP</a:t>
            </a:r>
            <a:r>
              <a:rPr spc="-145" dirty="0"/>
              <a:t>P</a:t>
            </a:r>
            <a:r>
              <a:rPr dirty="0"/>
              <a:t>A</a:t>
            </a:r>
            <a:r>
              <a:rPr spc="-185" dirty="0"/>
              <a:t>L</a:t>
            </a:r>
            <a:r>
              <a:rPr dirty="0"/>
              <a:t>TI  COMPLESSI</a:t>
            </a:r>
            <a:r>
              <a:rPr sz="2400" dirty="0"/>
              <a:t>.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870709"/>
            <a:ext cx="8209915" cy="43611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985" algn="just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Di </a:t>
            </a:r>
            <a:r>
              <a:rPr sz="1800" dirty="0">
                <a:latin typeface="Times New Roman"/>
                <a:cs typeface="Times New Roman"/>
              </a:rPr>
              <a:t>seguito </a:t>
            </a:r>
            <a:r>
              <a:rPr sz="1800" spc="-5" dirty="0">
                <a:latin typeface="Times New Roman"/>
                <a:cs typeface="Times New Roman"/>
              </a:rPr>
              <a:t>si riportano alcuni suggerimenti pratici che potrebbero consentire </a:t>
            </a:r>
            <a:r>
              <a:rPr sz="1800" dirty="0">
                <a:latin typeface="Times New Roman"/>
                <a:cs typeface="Times New Roman"/>
              </a:rPr>
              <a:t>alle </a:t>
            </a:r>
            <a:r>
              <a:rPr sz="1800" spc="-5" dirty="0">
                <a:latin typeface="Times New Roman"/>
                <a:cs typeface="Times New Roman"/>
              </a:rPr>
              <a:t>SA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ridurre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tempistiche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gli </a:t>
            </a:r>
            <a:r>
              <a:rPr sz="1800" spc="-5" dirty="0">
                <a:latin typeface="Times New Roman"/>
                <a:cs typeface="Times New Roman"/>
              </a:rPr>
              <a:t>affidamenti.</a:t>
            </a:r>
            <a:endParaRPr sz="1800">
              <a:latin typeface="Times New Roman"/>
              <a:cs typeface="Times New Roman"/>
            </a:endParaRPr>
          </a:p>
          <a:p>
            <a:pPr marL="355600" marR="6350" indent="-343535" algn="just">
              <a:lnSpc>
                <a:spcPct val="100000"/>
              </a:lnSpc>
              <a:spcBef>
                <a:spcPts val="434"/>
              </a:spcBef>
              <a:buFont typeface="Wingdings"/>
              <a:buChar char=""/>
              <a:tabLst>
                <a:tab pos="356235" algn="l"/>
              </a:tabLst>
            </a:pP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Riduzione del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numero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dei lotti di gara</a:t>
            </a:r>
            <a:r>
              <a:rPr sz="1800" spc="-5" dirty="0">
                <a:latin typeface="Times New Roman"/>
                <a:cs typeface="Times New Roman"/>
              </a:rPr>
              <a:t>: evitare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frammentazione eccessiva della </a:t>
            </a:r>
            <a:r>
              <a:rPr sz="1800" dirty="0">
                <a:latin typeface="Times New Roman"/>
                <a:cs typeface="Times New Roman"/>
              </a:rPr>
              <a:t> procedura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un numero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elevato</a:t>
            </a:r>
            <a:r>
              <a:rPr sz="1800" dirty="0">
                <a:latin typeface="Times New Roman"/>
                <a:cs typeface="Times New Roman"/>
              </a:rPr>
              <a:t> di </a:t>
            </a:r>
            <a:r>
              <a:rPr sz="1800" spc="-5" dirty="0">
                <a:latin typeface="Times New Roman"/>
                <a:cs typeface="Times New Roman"/>
              </a:rPr>
              <a:t>lotti</a:t>
            </a:r>
            <a:r>
              <a:rPr sz="1800" dirty="0">
                <a:latin typeface="Times New Roman"/>
                <a:cs typeface="Times New Roman"/>
              </a:rPr>
              <a:t> di </a:t>
            </a:r>
            <a:r>
              <a:rPr sz="1800" spc="-5" dirty="0">
                <a:latin typeface="Times New Roman"/>
                <a:cs typeface="Times New Roman"/>
              </a:rPr>
              <a:t>gara,</a:t>
            </a:r>
            <a:r>
              <a:rPr sz="1800" dirty="0">
                <a:latin typeface="Times New Roman"/>
                <a:cs typeface="Times New Roman"/>
              </a:rPr>
              <a:t> al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fine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ridurre</a:t>
            </a:r>
            <a:r>
              <a:rPr sz="1800" dirty="0">
                <a:latin typeface="Times New Roman"/>
                <a:cs typeface="Times New Roman"/>
              </a:rPr>
              <a:t> il </a:t>
            </a:r>
            <a:r>
              <a:rPr sz="1800" spc="-5" dirty="0">
                <a:latin typeface="Times New Roman"/>
                <a:cs typeface="Times New Roman"/>
              </a:rPr>
              <a:t>numero</a:t>
            </a:r>
            <a:r>
              <a:rPr sz="1800" dirty="0">
                <a:latin typeface="Times New Roman"/>
                <a:cs typeface="Times New Roman"/>
              </a:rPr>
              <a:t> di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potenziali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offerte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che dovranno</a:t>
            </a:r>
            <a:r>
              <a:rPr sz="1800" spc="-5" dirty="0">
                <a:latin typeface="Times New Roman"/>
                <a:cs typeface="Times New Roman"/>
              </a:rPr>
              <a:t> essere</a:t>
            </a:r>
            <a:r>
              <a:rPr sz="1800" dirty="0">
                <a:latin typeface="Times New Roman"/>
                <a:cs typeface="Times New Roman"/>
              </a:rPr>
              <a:t> esaminate.</a:t>
            </a:r>
            <a:endParaRPr sz="1800">
              <a:latin typeface="Times New Roman"/>
              <a:cs typeface="Times New Roman"/>
            </a:endParaRPr>
          </a:p>
          <a:p>
            <a:pPr marL="355600" indent="-343535" algn="just">
              <a:lnSpc>
                <a:spcPct val="100000"/>
              </a:lnSpc>
              <a:spcBef>
                <a:spcPts val="430"/>
              </a:spcBef>
              <a:buFont typeface="Wingdings"/>
              <a:buChar char=""/>
              <a:tabLst>
                <a:tab pos="356235" algn="l"/>
              </a:tabLst>
            </a:pP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Commissioni</a:t>
            </a:r>
            <a:r>
              <a:rPr sz="1800" b="1" u="sng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giudicatrici</a:t>
            </a:r>
            <a:r>
              <a:rPr sz="1800" dirty="0">
                <a:latin typeface="Times New Roman"/>
                <a:cs typeface="Times New Roman"/>
              </a:rPr>
              <a:t>:</a:t>
            </a:r>
            <a:endParaRPr sz="1800">
              <a:latin typeface="Times New Roman"/>
              <a:cs typeface="Times New Roman"/>
            </a:endParaRPr>
          </a:p>
          <a:p>
            <a:pPr marL="12700" marR="6350" algn="just">
              <a:lnSpc>
                <a:spcPct val="100000"/>
              </a:lnSpc>
              <a:spcBef>
                <a:spcPts val="434"/>
              </a:spcBef>
              <a:buAutoNum type="alphaLcParenR"/>
              <a:tabLst>
                <a:tab pos="324485" algn="l"/>
              </a:tabLst>
            </a:pPr>
            <a:r>
              <a:rPr sz="1800" dirty="0">
                <a:latin typeface="Times New Roman"/>
                <a:cs typeface="Times New Roman"/>
              </a:rPr>
              <a:t>al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fine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ridurre</a:t>
            </a:r>
            <a:r>
              <a:rPr sz="1800" dirty="0">
                <a:latin typeface="Times New Roman"/>
                <a:cs typeface="Times New Roman"/>
              </a:rPr>
              <a:t> 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tempi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lavoro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per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l’esamina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offerte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parte</a:t>
            </a:r>
            <a:r>
              <a:rPr sz="1800" dirty="0">
                <a:latin typeface="Times New Roman"/>
                <a:cs typeface="Times New Roman"/>
              </a:rPr>
              <a:t> delle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Commissioni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giudicatrici,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può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essere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valutata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possibilità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nominare</a:t>
            </a:r>
            <a:r>
              <a:rPr sz="1800" dirty="0">
                <a:latin typeface="Times New Roman"/>
                <a:cs typeface="Times New Roman"/>
              </a:rPr>
              <a:t> due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più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Commissioni (es. doppia Commissione giudicatrice) che lavorino in parallelo su </a:t>
            </a:r>
            <a:r>
              <a:rPr sz="1800" dirty="0">
                <a:latin typeface="Times New Roman"/>
                <a:cs typeface="Times New Roman"/>
              </a:rPr>
              <a:t>diversi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lotti </a:t>
            </a:r>
            <a:r>
              <a:rPr sz="1800" spc="-5" dirty="0">
                <a:latin typeface="Times New Roman"/>
                <a:cs typeface="Times New Roman"/>
              </a:rPr>
              <a:t>di una medesima </a:t>
            </a:r>
            <a:r>
              <a:rPr sz="1800" dirty="0">
                <a:latin typeface="Times New Roman"/>
                <a:cs typeface="Times New Roman"/>
              </a:rPr>
              <a:t>gara (ad </a:t>
            </a:r>
            <a:r>
              <a:rPr sz="1800" spc="-5" dirty="0">
                <a:latin typeface="Times New Roman"/>
                <a:cs typeface="Times New Roman"/>
              </a:rPr>
              <a:t>es. Commissione </a:t>
            </a:r>
            <a:r>
              <a:rPr sz="1800" dirty="0">
                <a:latin typeface="Times New Roman"/>
                <a:cs typeface="Times New Roman"/>
              </a:rPr>
              <a:t>1 per la </a:t>
            </a:r>
            <a:r>
              <a:rPr sz="1800" spc="-5" dirty="0">
                <a:latin typeface="Times New Roman"/>
                <a:cs typeface="Times New Roman"/>
              </a:rPr>
              <a:t>valutazione delle </a:t>
            </a:r>
            <a:r>
              <a:rPr sz="1800" spc="-10" dirty="0">
                <a:latin typeface="Times New Roman"/>
                <a:cs typeface="Times New Roman"/>
              </a:rPr>
              <a:t>offerte </a:t>
            </a:r>
            <a:r>
              <a:rPr sz="1800" spc="-5" dirty="0">
                <a:latin typeface="Times New Roman"/>
                <a:cs typeface="Times New Roman"/>
              </a:rPr>
              <a:t>dei lotti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1-2-3 e </a:t>
            </a:r>
            <a:r>
              <a:rPr sz="1800" spc="-5" dirty="0">
                <a:latin typeface="Times New Roman"/>
                <a:cs typeface="Times New Roman"/>
              </a:rPr>
              <a:t>Commissione </a:t>
            </a:r>
            <a:r>
              <a:rPr sz="1800" dirty="0">
                <a:latin typeface="Times New Roman"/>
                <a:cs typeface="Times New Roman"/>
              </a:rPr>
              <a:t>2 per la </a:t>
            </a:r>
            <a:r>
              <a:rPr sz="1800" spc="-5" dirty="0">
                <a:latin typeface="Times New Roman"/>
                <a:cs typeface="Times New Roman"/>
              </a:rPr>
              <a:t>valutazione delle </a:t>
            </a:r>
            <a:r>
              <a:rPr sz="1800" spc="-10" dirty="0">
                <a:latin typeface="Times New Roman"/>
                <a:cs typeface="Times New Roman"/>
              </a:rPr>
              <a:t>offerte </a:t>
            </a:r>
            <a:r>
              <a:rPr sz="1800" spc="-5" dirty="0">
                <a:latin typeface="Times New Roman"/>
                <a:cs typeface="Times New Roman"/>
              </a:rPr>
              <a:t>dei lotti 4-5-6). </a:t>
            </a:r>
            <a:r>
              <a:rPr sz="1800" spc="-30" dirty="0">
                <a:latin typeface="Times New Roman"/>
                <a:cs typeface="Times New Roman"/>
              </a:rPr>
              <a:t>Tale </a:t>
            </a:r>
            <a:r>
              <a:rPr sz="1800" spc="-5" dirty="0">
                <a:latin typeface="Times New Roman"/>
                <a:cs typeface="Times New Roman"/>
              </a:rPr>
              <a:t>divisione </a:t>
            </a:r>
            <a:r>
              <a:rPr sz="1800" dirty="0">
                <a:latin typeface="Times New Roman"/>
                <a:cs typeface="Times New Roman"/>
              </a:rPr>
              <a:t>può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essere </a:t>
            </a:r>
            <a:r>
              <a:rPr sz="1800" dirty="0">
                <a:latin typeface="Times New Roman"/>
                <a:cs typeface="Times New Roman"/>
              </a:rPr>
              <a:t>utilizzata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solo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nelle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gare con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lotti merceologici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non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 lotti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geografici;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  <a:buAutoNum type="alphaLcParenR"/>
              <a:tabLst>
                <a:tab pos="279400" algn="l"/>
              </a:tabLst>
            </a:pPr>
            <a:r>
              <a:rPr sz="1800" spc="-5" dirty="0">
                <a:latin typeface="Times New Roman"/>
                <a:cs typeface="Times New Roman"/>
              </a:rPr>
              <a:t>privilegiare, laddove possibile,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nomina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Commissioni composte </a:t>
            </a:r>
            <a:r>
              <a:rPr sz="1800" spc="-10" dirty="0">
                <a:latin typeface="Times New Roman"/>
                <a:cs typeface="Times New Roman"/>
              </a:rPr>
              <a:t>da </a:t>
            </a:r>
            <a:r>
              <a:rPr sz="1800" spc="-5" dirty="0">
                <a:latin typeface="Times New Roman"/>
                <a:cs typeface="Times New Roman"/>
              </a:rPr>
              <a:t>3 membri, al </a:t>
            </a:r>
            <a:r>
              <a:rPr sz="1800" dirty="0">
                <a:latin typeface="Times New Roman"/>
                <a:cs typeface="Times New Roman"/>
              </a:rPr>
              <a:t> fine </a:t>
            </a:r>
            <a:r>
              <a:rPr sz="1800" spc="-5" dirty="0">
                <a:latin typeface="Times New Roman"/>
                <a:cs typeface="Times New Roman"/>
              </a:rPr>
              <a:t>di </a:t>
            </a:r>
            <a:r>
              <a:rPr sz="1800" dirty="0">
                <a:latin typeface="Times New Roman"/>
                <a:cs typeface="Times New Roman"/>
              </a:rPr>
              <a:t>ridurre le </a:t>
            </a:r>
            <a:r>
              <a:rPr sz="1800" spc="-5" dirty="0">
                <a:latin typeface="Times New Roman"/>
                <a:cs typeface="Times New Roman"/>
              </a:rPr>
              <a:t>tempistiche organizzative </a:t>
            </a:r>
            <a:r>
              <a:rPr sz="1800" dirty="0">
                <a:latin typeface="Times New Roman"/>
                <a:cs typeface="Times New Roman"/>
              </a:rPr>
              <a:t>per le riunioni in </a:t>
            </a:r>
            <a:r>
              <a:rPr sz="1800" spc="-5" dirty="0">
                <a:latin typeface="Times New Roman"/>
                <a:cs typeface="Times New Roman"/>
              </a:rPr>
              <a:t>plenaria della Commissione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stessa.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62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4130" marR="5080" algn="ctr">
              <a:lnSpc>
                <a:spcPct val="99800"/>
              </a:lnSpc>
              <a:spcBef>
                <a:spcPts val="110"/>
              </a:spcBef>
            </a:pPr>
            <a:r>
              <a:rPr dirty="0"/>
              <a:t>ACCORGIM</a:t>
            </a:r>
            <a:r>
              <a:rPr spc="-10" dirty="0"/>
              <a:t>E</a:t>
            </a:r>
            <a:r>
              <a:rPr dirty="0"/>
              <a:t>NTI</a:t>
            </a:r>
            <a:r>
              <a:rPr spc="-65" dirty="0"/>
              <a:t> </a:t>
            </a:r>
            <a:r>
              <a:rPr spc="-10" dirty="0"/>
              <a:t>TE</a:t>
            </a:r>
            <a:r>
              <a:rPr dirty="0"/>
              <a:t>CNICI</a:t>
            </a:r>
            <a:r>
              <a:rPr spc="-10" dirty="0"/>
              <a:t> </a:t>
            </a:r>
            <a:r>
              <a:rPr dirty="0"/>
              <a:t>PO</a:t>
            </a:r>
            <a:r>
              <a:rPr spc="-10" dirty="0"/>
              <a:t>TE</a:t>
            </a:r>
            <a:r>
              <a:rPr dirty="0"/>
              <a:t>N</a:t>
            </a:r>
            <a:r>
              <a:rPr spc="-15" dirty="0"/>
              <a:t>Z</a:t>
            </a:r>
            <a:r>
              <a:rPr dirty="0"/>
              <a:t>IALM</a:t>
            </a:r>
            <a:r>
              <a:rPr spc="-10" dirty="0"/>
              <a:t>E</a:t>
            </a:r>
            <a:r>
              <a:rPr dirty="0"/>
              <a:t>NTE IDONEI</a:t>
            </a:r>
            <a:r>
              <a:rPr spc="-130" dirty="0"/>
              <a:t> </a:t>
            </a:r>
            <a:r>
              <a:rPr dirty="0"/>
              <a:t>A  RI</a:t>
            </a:r>
            <a:r>
              <a:rPr spc="5" dirty="0"/>
              <a:t>D</a:t>
            </a:r>
            <a:r>
              <a:rPr dirty="0"/>
              <a:t>U</a:t>
            </a:r>
            <a:r>
              <a:rPr spc="5" dirty="0"/>
              <a:t>R</a:t>
            </a:r>
            <a:r>
              <a:rPr dirty="0"/>
              <a:t>RE</a:t>
            </a:r>
            <a:r>
              <a:rPr spc="-10" dirty="0"/>
              <a:t> </a:t>
            </a:r>
            <a:r>
              <a:rPr dirty="0"/>
              <a:t>LE</a:t>
            </a:r>
            <a:r>
              <a:rPr spc="-45" dirty="0"/>
              <a:t> </a:t>
            </a:r>
            <a:r>
              <a:rPr dirty="0"/>
              <a:t>T</a:t>
            </a:r>
            <a:r>
              <a:rPr spc="-10" dirty="0"/>
              <a:t>E</a:t>
            </a:r>
            <a:r>
              <a:rPr dirty="0"/>
              <a:t>MPISTICHE</a:t>
            </a:r>
            <a:r>
              <a:rPr spc="-15" dirty="0"/>
              <a:t> </a:t>
            </a:r>
            <a:r>
              <a:rPr dirty="0"/>
              <a:t>DI</a:t>
            </a:r>
            <a:r>
              <a:rPr spc="-114" dirty="0"/>
              <a:t> </a:t>
            </a:r>
            <a:r>
              <a:rPr dirty="0"/>
              <a:t>AGGIU</a:t>
            </a:r>
            <a:r>
              <a:rPr spc="5" dirty="0"/>
              <a:t>D</a:t>
            </a:r>
            <a:r>
              <a:rPr dirty="0"/>
              <a:t>IC</a:t>
            </a:r>
            <a:r>
              <a:rPr spc="5" dirty="0"/>
              <a:t>A</a:t>
            </a:r>
            <a:r>
              <a:rPr spc="-20" dirty="0"/>
              <a:t>Z</a:t>
            </a:r>
            <a:r>
              <a:rPr dirty="0"/>
              <a:t>IONE</a:t>
            </a:r>
            <a:r>
              <a:rPr spc="-150" dirty="0"/>
              <a:t> </a:t>
            </a:r>
            <a:r>
              <a:rPr dirty="0"/>
              <a:t>ALLA  PRO</a:t>
            </a:r>
            <a:r>
              <a:rPr spc="5" dirty="0"/>
              <a:t>C</a:t>
            </a:r>
            <a:r>
              <a:rPr dirty="0"/>
              <a:t>EDU</a:t>
            </a:r>
            <a:r>
              <a:rPr spc="5" dirty="0"/>
              <a:t>R</a:t>
            </a:r>
            <a:r>
              <a:rPr dirty="0"/>
              <a:t>A</a:t>
            </a:r>
            <a:r>
              <a:rPr spc="-125" dirty="0"/>
              <a:t> </a:t>
            </a:r>
            <a:r>
              <a:rPr dirty="0"/>
              <a:t>DI GA</a:t>
            </a:r>
            <a:r>
              <a:rPr spc="5" dirty="0"/>
              <a:t>R</a:t>
            </a:r>
            <a:r>
              <a:rPr dirty="0"/>
              <a:t>A</a:t>
            </a:r>
            <a:r>
              <a:rPr spc="-229" dirty="0"/>
              <a:t> </a:t>
            </a:r>
            <a:r>
              <a:rPr dirty="0"/>
              <a:t>APE</a:t>
            </a:r>
            <a:r>
              <a:rPr spc="-70" dirty="0"/>
              <a:t>R</a:t>
            </a:r>
            <a:r>
              <a:rPr spc="-150" dirty="0"/>
              <a:t>T</a:t>
            </a:r>
            <a:r>
              <a:rPr dirty="0"/>
              <a:t>A</a:t>
            </a:r>
            <a:r>
              <a:rPr spc="-105" dirty="0"/>
              <a:t> </a:t>
            </a:r>
            <a:r>
              <a:rPr spc="5" dirty="0"/>
              <a:t>N</a:t>
            </a:r>
            <a:r>
              <a:rPr dirty="0"/>
              <a:t>EL</a:t>
            </a:r>
            <a:r>
              <a:rPr spc="-120" dirty="0"/>
              <a:t> </a:t>
            </a:r>
            <a:r>
              <a:rPr spc="5" dirty="0"/>
              <a:t>C</a:t>
            </a:r>
            <a:r>
              <a:rPr dirty="0"/>
              <a:t>ASO</a:t>
            </a:r>
            <a:r>
              <a:rPr spc="-20" dirty="0"/>
              <a:t> </a:t>
            </a:r>
            <a:r>
              <a:rPr dirty="0"/>
              <a:t>DI</a:t>
            </a:r>
            <a:r>
              <a:rPr spc="-114" dirty="0"/>
              <a:t> </a:t>
            </a:r>
            <a:r>
              <a:rPr dirty="0"/>
              <a:t>AP</a:t>
            </a:r>
            <a:r>
              <a:rPr spc="-145" dirty="0"/>
              <a:t>P</a:t>
            </a:r>
            <a:r>
              <a:rPr dirty="0"/>
              <a:t>A</a:t>
            </a:r>
            <a:r>
              <a:rPr spc="-185" dirty="0"/>
              <a:t>L</a:t>
            </a:r>
            <a:r>
              <a:rPr dirty="0"/>
              <a:t>TI  COMPLESSI</a:t>
            </a:r>
            <a:r>
              <a:rPr sz="2400" dirty="0"/>
              <a:t>.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474370" y="1571370"/>
            <a:ext cx="8197850" cy="2714625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355600" indent="-342900" algn="just">
              <a:lnSpc>
                <a:spcPct val="100000"/>
              </a:lnSpc>
              <a:spcBef>
                <a:spcPts val="530"/>
              </a:spcBef>
              <a:buFont typeface="Wingdings"/>
              <a:buChar char=""/>
              <a:tabLst>
                <a:tab pos="355600" algn="l"/>
              </a:tabLst>
            </a:pP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Modalità</a:t>
            </a:r>
            <a:r>
              <a:rPr sz="18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</a:t>
            </a:r>
            <a:r>
              <a:rPr sz="1800" b="1" u="sng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aggiudicazione</a:t>
            </a:r>
            <a:r>
              <a:rPr sz="1800" spc="-5" dirty="0">
                <a:latin typeface="Times New Roman"/>
                <a:cs typeface="Times New Roman"/>
              </a:rPr>
              <a:t>:</a:t>
            </a:r>
            <a:endParaRPr sz="18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434"/>
              </a:spcBef>
              <a:buAutoNum type="alphaLcParenR"/>
              <a:tabLst>
                <a:tab pos="250825" algn="l"/>
              </a:tabLst>
            </a:pPr>
            <a:r>
              <a:rPr sz="1800" spc="-5" dirty="0">
                <a:latin typeface="Times New Roman"/>
                <a:cs typeface="Times New Roman"/>
              </a:rPr>
              <a:t>Limitare la valutazione della campionatura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l’effettuazione </a:t>
            </a:r>
            <a:r>
              <a:rPr sz="1800" dirty="0">
                <a:latin typeface="Times New Roman"/>
                <a:cs typeface="Times New Roman"/>
              </a:rPr>
              <a:t>di prove </a:t>
            </a:r>
            <a:r>
              <a:rPr sz="1800" spc="-5" dirty="0">
                <a:latin typeface="Times New Roman"/>
                <a:cs typeface="Times New Roman"/>
              </a:rPr>
              <a:t>sul campo </a:t>
            </a:r>
            <a:r>
              <a:rPr sz="1800" dirty="0">
                <a:latin typeface="Times New Roman"/>
                <a:cs typeface="Times New Roman"/>
              </a:rPr>
              <a:t>ai </a:t>
            </a:r>
            <a:r>
              <a:rPr sz="1800" spc="-5" dirty="0">
                <a:latin typeface="Times New Roman"/>
                <a:cs typeface="Times New Roman"/>
              </a:rPr>
              <a:t>casi </a:t>
            </a:r>
            <a:r>
              <a:rPr sz="1800" dirty="0">
                <a:latin typeface="Times New Roman"/>
                <a:cs typeface="Times New Roman"/>
              </a:rPr>
              <a:t> strettamente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necessari.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caso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ritenuta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necessaria,</a:t>
            </a:r>
            <a:r>
              <a:rPr sz="1800" dirty="0">
                <a:latin typeface="Times New Roman"/>
                <a:cs typeface="Times New Roman"/>
              </a:rPr>
              <a:t> è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possibile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valutare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la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campionatura in capo al solo </a:t>
            </a:r>
            <a:r>
              <a:rPr sz="1800" spc="-5" dirty="0">
                <a:latin typeface="Times New Roman"/>
                <a:cs typeface="Times New Roman"/>
              </a:rPr>
              <a:t>aggiudicatario (tra l’aggiudicazione </a:t>
            </a:r>
            <a:r>
              <a:rPr sz="1800" dirty="0">
                <a:latin typeface="Times New Roman"/>
                <a:cs typeface="Times New Roman"/>
              </a:rPr>
              <a:t>non </a:t>
            </a:r>
            <a:r>
              <a:rPr sz="1800" spc="-5" dirty="0">
                <a:latin typeface="Times New Roman"/>
                <a:cs typeface="Times New Roman"/>
              </a:rPr>
              <a:t>efficace </a:t>
            </a:r>
            <a:r>
              <a:rPr sz="1800" dirty="0">
                <a:latin typeface="Times New Roman"/>
                <a:cs typeface="Times New Roman"/>
              </a:rPr>
              <a:t>e quella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efficace);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0"/>
              </a:spcBef>
              <a:buAutoNum type="alphaLcParenR"/>
              <a:tabLst>
                <a:tab pos="294640" algn="l"/>
              </a:tabLst>
            </a:pPr>
            <a:r>
              <a:rPr sz="1800" spc="-5" dirty="0">
                <a:latin typeface="Times New Roman"/>
                <a:cs typeface="Times New Roman"/>
              </a:rPr>
              <a:t>Richiesta ai concorrenti di inserire già nell’offerta economica </a:t>
            </a:r>
            <a:r>
              <a:rPr sz="1800" dirty="0">
                <a:latin typeface="Times New Roman"/>
                <a:cs typeface="Times New Roman"/>
              </a:rPr>
              <a:t>i </a:t>
            </a:r>
            <a:r>
              <a:rPr sz="1800" spc="-5" dirty="0">
                <a:latin typeface="Times New Roman"/>
                <a:cs typeface="Times New Roman"/>
              </a:rPr>
              <a:t>giustificativi </a:t>
            </a:r>
            <a:r>
              <a:rPr sz="1800" dirty="0">
                <a:latin typeface="Times New Roman"/>
                <a:cs typeface="Times New Roman"/>
              </a:rPr>
              <a:t>per </a:t>
            </a:r>
            <a:r>
              <a:rPr sz="1800" spc="5" dirty="0">
                <a:latin typeface="Times New Roman"/>
                <a:cs typeface="Times New Roman"/>
              </a:rPr>
              <a:t>la 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congruità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dell’offerta;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tale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previsione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non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deve comunque</a:t>
            </a:r>
            <a:r>
              <a:rPr sz="1800" spc="-5" dirty="0">
                <a:latin typeface="Times New Roman"/>
                <a:cs typeface="Times New Roman"/>
              </a:rPr>
              <a:t> essere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pena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esclusione.</a:t>
            </a:r>
            <a:endParaRPr sz="1800">
              <a:latin typeface="Times New Roman"/>
              <a:cs typeface="Times New Roman"/>
            </a:endParaRPr>
          </a:p>
          <a:p>
            <a:pPr marL="355600" indent="-342900" algn="just">
              <a:lnSpc>
                <a:spcPct val="100000"/>
              </a:lnSpc>
              <a:spcBef>
                <a:spcPts val="434"/>
              </a:spcBef>
              <a:buFont typeface="Wingdings"/>
              <a:buChar char=""/>
              <a:tabLst>
                <a:tab pos="355600" algn="l"/>
              </a:tabLst>
            </a:pP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Sopralluogo</a:t>
            </a:r>
            <a:r>
              <a:rPr sz="1800" b="1" u="sng" spc="4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in</a:t>
            </a:r>
            <a:r>
              <a:rPr sz="1800" b="1" u="sng" spc="4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fase</a:t>
            </a:r>
            <a:r>
              <a:rPr sz="1800" b="1" u="sng" spc="4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</a:t>
            </a:r>
            <a:r>
              <a:rPr sz="1800" b="1" u="sng" spc="4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gara</a:t>
            </a:r>
            <a:r>
              <a:rPr sz="1800" dirty="0">
                <a:latin typeface="Times New Roman"/>
                <a:cs typeface="Times New Roman"/>
              </a:rPr>
              <a:t>:</a:t>
            </a:r>
            <a:r>
              <a:rPr sz="1800" spc="4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</a:t>
            </a:r>
            <a:r>
              <a:rPr sz="1800" spc="459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L.120/2020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prevede</a:t>
            </a:r>
            <a:r>
              <a:rPr sz="1800" spc="4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che</a:t>
            </a:r>
            <a:r>
              <a:rPr sz="1800" spc="459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stazioni  appaltanti</a:t>
            </a:r>
            <a:endParaRPr sz="1800">
              <a:latin typeface="Times New Roman"/>
              <a:cs typeface="Times New Roman"/>
            </a:endParaRPr>
          </a:p>
          <a:p>
            <a:pPr marL="355600" algn="just">
              <a:lnSpc>
                <a:spcPct val="100000"/>
              </a:lnSpc>
            </a:pPr>
            <a:r>
              <a:rPr sz="1800" spc="-5" dirty="0">
                <a:latin typeface="Times New Roman"/>
                <a:cs typeface="Times New Roman"/>
              </a:rPr>
              <a:t>possano</a:t>
            </a:r>
            <a:r>
              <a:rPr sz="1800" spc="2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prevedere</a:t>
            </a:r>
            <a:r>
              <a:rPr sz="1800" spc="2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l’obbligo</a:t>
            </a:r>
            <a:r>
              <a:rPr sz="1800" spc="229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2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l’operatore</a:t>
            </a:r>
            <a:r>
              <a:rPr sz="1800" spc="2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economico</a:t>
            </a:r>
            <a:r>
              <a:rPr sz="1800" spc="2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</a:t>
            </a:r>
            <a:r>
              <a:rPr sz="1800" spc="2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procedere</a:t>
            </a:r>
            <a:r>
              <a:rPr sz="1800" spc="2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alla</a:t>
            </a:r>
            <a:r>
              <a:rPr sz="1800" spc="2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visita</a:t>
            </a:r>
            <a:r>
              <a:rPr sz="1800" spc="229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dei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7270" y="4260342"/>
            <a:ext cx="73914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805180" algn="l"/>
                <a:tab pos="1296035" algn="l"/>
                <a:tab pos="2245360" algn="l"/>
                <a:tab pos="2768600" algn="l"/>
                <a:tab pos="2933065" algn="l"/>
                <a:tab pos="3111500" algn="l"/>
                <a:tab pos="3961765" algn="l"/>
                <a:tab pos="4537710" algn="l"/>
                <a:tab pos="4571365" algn="l"/>
                <a:tab pos="5470525" algn="l"/>
                <a:tab pos="5606415" algn="l"/>
                <a:tab pos="6050280" algn="l"/>
                <a:tab pos="6134100" algn="l"/>
                <a:tab pos="7117080" algn="l"/>
              </a:tabLst>
            </a:pPr>
            <a:r>
              <a:rPr sz="1800" dirty="0">
                <a:latin typeface="Times New Roman"/>
                <a:cs typeface="Times New Roman"/>
              </a:rPr>
              <a:t>luoghi	(sopral</a:t>
            </a:r>
            <a:r>
              <a:rPr sz="1800" spc="-10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uogo)	</a:t>
            </a:r>
            <a:r>
              <a:rPr sz="1800" spc="-10" dirty="0">
                <a:latin typeface="Times New Roman"/>
                <a:cs typeface="Times New Roman"/>
              </a:rPr>
              <a:t>“</a:t>
            </a:r>
            <a:r>
              <a:rPr sz="1800" dirty="0">
                <a:latin typeface="Times New Roman"/>
                <a:cs typeface="Times New Roman"/>
              </a:rPr>
              <a:t>[…]		</a:t>
            </a:r>
            <a:r>
              <a:rPr sz="1800" spc="-5" dirty="0">
                <a:latin typeface="Times New Roman"/>
                <a:cs typeface="Times New Roman"/>
              </a:rPr>
              <a:t>esclusiv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en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	l</a:t>
            </a:r>
            <a:r>
              <a:rPr sz="1800" spc="5" dirty="0">
                <a:latin typeface="Times New Roman"/>
                <a:cs typeface="Times New Roman"/>
              </a:rPr>
              <a:t>a</a:t>
            </a:r>
            <a:r>
              <a:rPr sz="1800" dirty="0">
                <a:latin typeface="Times New Roman"/>
                <a:cs typeface="Times New Roman"/>
              </a:rPr>
              <a:t>ddove	d</a:t>
            </a:r>
            <a:r>
              <a:rPr sz="1800" spc="-10" dirty="0">
                <a:latin typeface="Times New Roman"/>
                <a:cs typeface="Times New Roman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t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o		ad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pimento  strettamente	</a:t>
            </a:r>
            <a:r>
              <a:rPr sz="1800" spc="-5" dirty="0">
                <a:latin typeface="Times New Roman"/>
                <a:cs typeface="Times New Roman"/>
              </a:rPr>
              <a:t>indispensabile	</a:t>
            </a:r>
            <a:r>
              <a:rPr sz="1800" dirty="0">
                <a:latin typeface="Times New Roman"/>
                <a:cs typeface="Times New Roman"/>
              </a:rPr>
              <a:t>in	</a:t>
            </a:r>
            <a:r>
              <a:rPr sz="1800" spc="-5" dirty="0">
                <a:latin typeface="Times New Roman"/>
                <a:cs typeface="Times New Roman"/>
              </a:rPr>
              <a:t>ragione	</a:t>
            </a:r>
            <a:r>
              <a:rPr sz="1800" dirty="0">
                <a:latin typeface="Times New Roman"/>
                <a:cs typeface="Times New Roman"/>
              </a:rPr>
              <a:t>della		</a:t>
            </a:r>
            <a:r>
              <a:rPr sz="1800" spc="-5" dirty="0">
                <a:latin typeface="Times New Roman"/>
                <a:cs typeface="Times New Roman"/>
              </a:rPr>
              <a:t>tipologia,		del	contenuto	</a:t>
            </a:r>
            <a:r>
              <a:rPr sz="1800" dirty="0">
                <a:latin typeface="Times New Roman"/>
                <a:cs typeface="Times New Roman"/>
              </a:rPr>
              <a:t>o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199246" y="4260342"/>
            <a:ext cx="4718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177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sia  de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la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17270" y="4808982"/>
            <a:ext cx="7853680" cy="1671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complessità dell’appalto da affidare”. Alla luce della disposizione normativa, occorre </a:t>
            </a:r>
            <a:r>
              <a:rPr sz="1800" dirty="0">
                <a:latin typeface="Times New Roman"/>
                <a:cs typeface="Times New Roman"/>
              </a:rPr>
              <a:t> indicare </a:t>
            </a:r>
            <a:r>
              <a:rPr sz="1800" spc="-5" dirty="0">
                <a:latin typeface="Times New Roman"/>
                <a:cs typeface="Times New Roman"/>
              </a:rPr>
              <a:t>nella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documentazione di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gara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</a:t>
            </a:r>
            <a:r>
              <a:rPr sz="1800" dirty="0">
                <a:latin typeface="Times New Roman"/>
                <a:cs typeface="Times New Roman"/>
              </a:rPr>
              <a:t> motivazioni </a:t>
            </a:r>
            <a:r>
              <a:rPr sz="1800" spc="-5" dirty="0">
                <a:latin typeface="Times New Roman"/>
                <a:cs typeface="Times New Roman"/>
              </a:rPr>
              <a:t>sottostanti</a:t>
            </a:r>
            <a:r>
              <a:rPr sz="1800" dirty="0">
                <a:latin typeface="Times New Roman"/>
                <a:cs typeface="Times New Roman"/>
              </a:rPr>
              <a:t> la </a:t>
            </a:r>
            <a:r>
              <a:rPr sz="1800" spc="-5" dirty="0">
                <a:latin typeface="Times New Roman"/>
                <a:cs typeface="Times New Roman"/>
              </a:rPr>
              <a:t>previsione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di 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sopralluogo in </a:t>
            </a:r>
            <a:r>
              <a:rPr sz="1800" spc="-10" dirty="0">
                <a:latin typeface="Times New Roman"/>
                <a:cs typeface="Times New Roman"/>
              </a:rPr>
              <a:t>sede di </a:t>
            </a:r>
            <a:r>
              <a:rPr sz="1800" spc="-5" dirty="0">
                <a:latin typeface="Times New Roman"/>
                <a:cs typeface="Times New Roman"/>
              </a:rPr>
              <a:t>gara. Al </a:t>
            </a:r>
            <a:r>
              <a:rPr sz="1800" dirty="0">
                <a:latin typeface="Times New Roman"/>
                <a:cs typeface="Times New Roman"/>
              </a:rPr>
              <a:t>fine di </a:t>
            </a:r>
            <a:r>
              <a:rPr sz="1800" spc="-5" dirty="0">
                <a:latin typeface="Times New Roman"/>
                <a:cs typeface="Times New Roman"/>
              </a:rPr>
              <a:t>ottimizzare </a:t>
            </a:r>
            <a:r>
              <a:rPr sz="1800" dirty="0">
                <a:latin typeface="Times New Roman"/>
                <a:cs typeface="Times New Roman"/>
              </a:rPr>
              <a:t>i </a:t>
            </a:r>
            <a:r>
              <a:rPr sz="1800" spc="-5" dirty="0">
                <a:latin typeface="Times New Roman"/>
                <a:cs typeface="Times New Roman"/>
              </a:rPr>
              <a:t>tempi </a:t>
            </a:r>
            <a:r>
              <a:rPr sz="1800" dirty="0">
                <a:latin typeface="Times New Roman"/>
                <a:cs typeface="Times New Roman"/>
              </a:rPr>
              <a:t>per </a:t>
            </a:r>
            <a:r>
              <a:rPr sz="1800" spc="-5" dirty="0">
                <a:latin typeface="Times New Roman"/>
                <a:cs typeface="Times New Roman"/>
              </a:rPr>
              <a:t>l’effettuazione </a:t>
            </a:r>
            <a:r>
              <a:rPr sz="1800" dirty="0">
                <a:latin typeface="Times New Roman"/>
                <a:cs typeface="Times New Roman"/>
              </a:rPr>
              <a:t>del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sopralluogo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da</a:t>
            </a:r>
            <a:r>
              <a:rPr sz="1800" spc="-5" dirty="0">
                <a:latin typeface="Times New Roman"/>
                <a:cs typeface="Times New Roman"/>
              </a:rPr>
              <a:t> parte</a:t>
            </a:r>
            <a:r>
              <a:rPr sz="1800" dirty="0">
                <a:latin typeface="Times New Roman"/>
                <a:cs typeface="Times New Roman"/>
              </a:rPr>
              <a:t> degli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operatori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economici,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possono</a:t>
            </a:r>
            <a:r>
              <a:rPr sz="1800" dirty="0">
                <a:latin typeface="Times New Roman"/>
                <a:cs typeface="Times New Roman"/>
              </a:rPr>
              <a:t> già</a:t>
            </a:r>
            <a:r>
              <a:rPr sz="1800" spc="45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predefinire,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inserendole </a:t>
            </a:r>
            <a:r>
              <a:rPr sz="1800" spc="-5" dirty="0">
                <a:latin typeface="Times New Roman"/>
                <a:cs typeface="Times New Roman"/>
              </a:rPr>
              <a:t>nel disciplinare </a:t>
            </a:r>
            <a:r>
              <a:rPr sz="1800" dirty="0">
                <a:latin typeface="Times New Roman"/>
                <a:cs typeface="Times New Roman"/>
              </a:rPr>
              <a:t>di gara, </a:t>
            </a:r>
            <a:r>
              <a:rPr sz="1800" spc="-5" dirty="0">
                <a:latin typeface="Times New Roman"/>
                <a:cs typeface="Times New Roman"/>
              </a:rPr>
              <a:t>le date </a:t>
            </a:r>
            <a:r>
              <a:rPr sz="1800" dirty="0">
                <a:latin typeface="Times New Roman"/>
                <a:cs typeface="Times New Roman"/>
              </a:rPr>
              <a:t>in cui i </a:t>
            </a:r>
            <a:r>
              <a:rPr sz="1800" spc="-5" dirty="0">
                <a:latin typeface="Times New Roman"/>
                <a:cs typeface="Times New Roman"/>
              </a:rPr>
              <a:t>concorrenti potranno, previa </a:t>
            </a:r>
            <a:r>
              <a:rPr sz="1800" dirty="0">
                <a:latin typeface="Times New Roman"/>
                <a:cs typeface="Times New Roman"/>
              </a:rPr>
              <a:t> comunicazione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all’ente,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effettuare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il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sopralluogo.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63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4130" marR="5080" algn="ctr">
              <a:lnSpc>
                <a:spcPct val="99800"/>
              </a:lnSpc>
              <a:spcBef>
                <a:spcPts val="110"/>
              </a:spcBef>
            </a:pPr>
            <a:r>
              <a:rPr dirty="0"/>
              <a:t>ACCORGIM</a:t>
            </a:r>
            <a:r>
              <a:rPr spc="-10" dirty="0"/>
              <a:t>E</a:t>
            </a:r>
            <a:r>
              <a:rPr dirty="0"/>
              <a:t>NTI</a:t>
            </a:r>
            <a:r>
              <a:rPr spc="-65" dirty="0"/>
              <a:t> </a:t>
            </a:r>
            <a:r>
              <a:rPr spc="-10" dirty="0"/>
              <a:t>TE</a:t>
            </a:r>
            <a:r>
              <a:rPr dirty="0"/>
              <a:t>CNICI</a:t>
            </a:r>
            <a:r>
              <a:rPr spc="-10" dirty="0"/>
              <a:t> </a:t>
            </a:r>
            <a:r>
              <a:rPr dirty="0"/>
              <a:t>PO</a:t>
            </a:r>
            <a:r>
              <a:rPr spc="-10" dirty="0"/>
              <a:t>TE</a:t>
            </a:r>
            <a:r>
              <a:rPr dirty="0"/>
              <a:t>N</a:t>
            </a:r>
            <a:r>
              <a:rPr spc="-15" dirty="0"/>
              <a:t>Z</a:t>
            </a:r>
            <a:r>
              <a:rPr dirty="0"/>
              <a:t>IALM</a:t>
            </a:r>
            <a:r>
              <a:rPr spc="-10" dirty="0"/>
              <a:t>E</a:t>
            </a:r>
            <a:r>
              <a:rPr dirty="0"/>
              <a:t>NTE IDONEI</a:t>
            </a:r>
            <a:r>
              <a:rPr spc="-130" dirty="0"/>
              <a:t> </a:t>
            </a:r>
            <a:r>
              <a:rPr dirty="0"/>
              <a:t>A  RI</a:t>
            </a:r>
            <a:r>
              <a:rPr spc="5" dirty="0"/>
              <a:t>D</a:t>
            </a:r>
            <a:r>
              <a:rPr dirty="0"/>
              <a:t>U</a:t>
            </a:r>
            <a:r>
              <a:rPr spc="5" dirty="0"/>
              <a:t>R</a:t>
            </a:r>
            <a:r>
              <a:rPr dirty="0"/>
              <a:t>RE</a:t>
            </a:r>
            <a:r>
              <a:rPr spc="-10" dirty="0"/>
              <a:t> </a:t>
            </a:r>
            <a:r>
              <a:rPr dirty="0"/>
              <a:t>LE</a:t>
            </a:r>
            <a:r>
              <a:rPr spc="-45" dirty="0"/>
              <a:t> </a:t>
            </a:r>
            <a:r>
              <a:rPr dirty="0"/>
              <a:t>T</a:t>
            </a:r>
            <a:r>
              <a:rPr spc="-10" dirty="0"/>
              <a:t>E</a:t>
            </a:r>
            <a:r>
              <a:rPr dirty="0"/>
              <a:t>MPISTICHE</a:t>
            </a:r>
            <a:r>
              <a:rPr spc="-15" dirty="0"/>
              <a:t> </a:t>
            </a:r>
            <a:r>
              <a:rPr dirty="0"/>
              <a:t>DI</a:t>
            </a:r>
            <a:r>
              <a:rPr spc="-114" dirty="0"/>
              <a:t> </a:t>
            </a:r>
            <a:r>
              <a:rPr dirty="0"/>
              <a:t>AGGIU</a:t>
            </a:r>
            <a:r>
              <a:rPr spc="5" dirty="0"/>
              <a:t>D</a:t>
            </a:r>
            <a:r>
              <a:rPr dirty="0"/>
              <a:t>IC</a:t>
            </a:r>
            <a:r>
              <a:rPr spc="5" dirty="0"/>
              <a:t>A</a:t>
            </a:r>
            <a:r>
              <a:rPr spc="-20" dirty="0"/>
              <a:t>Z</a:t>
            </a:r>
            <a:r>
              <a:rPr dirty="0"/>
              <a:t>IONE</a:t>
            </a:r>
            <a:r>
              <a:rPr spc="-150" dirty="0"/>
              <a:t> </a:t>
            </a:r>
            <a:r>
              <a:rPr dirty="0"/>
              <a:t>ALLA  PRO</a:t>
            </a:r>
            <a:r>
              <a:rPr spc="5" dirty="0"/>
              <a:t>C</a:t>
            </a:r>
            <a:r>
              <a:rPr dirty="0"/>
              <a:t>EDU</a:t>
            </a:r>
            <a:r>
              <a:rPr spc="5" dirty="0"/>
              <a:t>R</a:t>
            </a:r>
            <a:r>
              <a:rPr dirty="0"/>
              <a:t>A</a:t>
            </a:r>
            <a:r>
              <a:rPr spc="-125" dirty="0"/>
              <a:t> </a:t>
            </a:r>
            <a:r>
              <a:rPr dirty="0"/>
              <a:t>DI GA</a:t>
            </a:r>
            <a:r>
              <a:rPr spc="5" dirty="0"/>
              <a:t>R</a:t>
            </a:r>
            <a:r>
              <a:rPr dirty="0"/>
              <a:t>A</a:t>
            </a:r>
            <a:r>
              <a:rPr spc="-229" dirty="0"/>
              <a:t> </a:t>
            </a:r>
            <a:r>
              <a:rPr dirty="0"/>
              <a:t>APE</a:t>
            </a:r>
            <a:r>
              <a:rPr spc="-70" dirty="0"/>
              <a:t>R</a:t>
            </a:r>
            <a:r>
              <a:rPr spc="-150" dirty="0"/>
              <a:t>T</a:t>
            </a:r>
            <a:r>
              <a:rPr dirty="0"/>
              <a:t>A</a:t>
            </a:r>
            <a:r>
              <a:rPr spc="-105" dirty="0"/>
              <a:t> </a:t>
            </a:r>
            <a:r>
              <a:rPr spc="5" dirty="0"/>
              <a:t>N</a:t>
            </a:r>
            <a:r>
              <a:rPr dirty="0"/>
              <a:t>EL</a:t>
            </a:r>
            <a:r>
              <a:rPr spc="-120" dirty="0"/>
              <a:t> </a:t>
            </a:r>
            <a:r>
              <a:rPr spc="5" dirty="0"/>
              <a:t>C</a:t>
            </a:r>
            <a:r>
              <a:rPr dirty="0"/>
              <a:t>ASO</a:t>
            </a:r>
            <a:r>
              <a:rPr spc="-20" dirty="0"/>
              <a:t> </a:t>
            </a:r>
            <a:r>
              <a:rPr dirty="0"/>
              <a:t>DI</a:t>
            </a:r>
            <a:r>
              <a:rPr spc="-114" dirty="0"/>
              <a:t> </a:t>
            </a:r>
            <a:r>
              <a:rPr dirty="0"/>
              <a:t>AP</a:t>
            </a:r>
            <a:r>
              <a:rPr spc="-145" dirty="0"/>
              <a:t>P</a:t>
            </a:r>
            <a:r>
              <a:rPr dirty="0"/>
              <a:t>A</a:t>
            </a:r>
            <a:r>
              <a:rPr spc="-185" dirty="0"/>
              <a:t>L</a:t>
            </a:r>
            <a:r>
              <a:rPr dirty="0"/>
              <a:t>TI  COMPLESSI</a:t>
            </a:r>
            <a:r>
              <a:rPr sz="2400" dirty="0"/>
              <a:t>.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626234"/>
            <a:ext cx="8209915" cy="47999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715" indent="-343535" algn="just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356235" algn="l"/>
              </a:tabLst>
            </a:pP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Riduzione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delle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tempistiche per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la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ricezione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delle offerte</a:t>
            </a:r>
            <a:r>
              <a:rPr sz="1800" dirty="0">
                <a:latin typeface="Times New Roman"/>
                <a:cs typeface="Times New Roman"/>
              </a:rPr>
              <a:t>: </a:t>
            </a:r>
            <a:r>
              <a:rPr sz="1800" spc="-5" dirty="0">
                <a:latin typeface="Times New Roman"/>
                <a:cs typeface="Times New Roman"/>
              </a:rPr>
              <a:t>il DL </a:t>
            </a:r>
            <a:r>
              <a:rPr sz="1800" dirty="0">
                <a:latin typeface="Times New Roman"/>
                <a:cs typeface="Times New Roman"/>
              </a:rPr>
              <a:t>Semplificazioni ha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introdotto la </a:t>
            </a:r>
            <a:r>
              <a:rPr sz="1800" spc="-5" dirty="0">
                <a:latin typeface="Times New Roman"/>
                <a:cs typeface="Times New Roman"/>
              </a:rPr>
              <a:t>riduzione dei termini per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presentazione delle </a:t>
            </a:r>
            <a:r>
              <a:rPr sz="1800" spc="-10" dirty="0">
                <a:latin typeface="Times New Roman"/>
                <a:cs typeface="Times New Roman"/>
              </a:rPr>
              <a:t>offerte </a:t>
            </a:r>
            <a:r>
              <a:rPr sz="1800" dirty="0">
                <a:latin typeface="Times New Roman"/>
                <a:cs typeface="Times New Roman"/>
              </a:rPr>
              <a:t>a </a:t>
            </a:r>
            <a:r>
              <a:rPr sz="1800" spc="-5" dirty="0">
                <a:latin typeface="Times New Roman"/>
                <a:cs typeface="Times New Roman"/>
              </a:rPr>
              <a:t>quindici giorni </a:t>
            </a:r>
            <a:r>
              <a:rPr sz="1800" dirty="0">
                <a:latin typeface="Times New Roman"/>
                <a:cs typeface="Times New Roman"/>
              </a:rPr>
              <a:t> dalla </a:t>
            </a:r>
            <a:r>
              <a:rPr sz="1800" spc="-5" dirty="0">
                <a:latin typeface="Times New Roman"/>
                <a:cs typeface="Times New Roman"/>
              </a:rPr>
              <a:t>pubblicazione del Bando, </a:t>
            </a:r>
            <a:r>
              <a:rPr sz="1800" dirty="0">
                <a:latin typeface="Times New Roman"/>
                <a:cs typeface="Times New Roman"/>
              </a:rPr>
              <a:t>senza l’obbligo in capo </a:t>
            </a:r>
            <a:r>
              <a:rPr sz="1800" spc="-5" dirty="0">
                <a:latin typeface="Times New Roman"/>
                <a:cs typeface="Times New Roman"/>
              </a:rPr>
              <a:t>alla stazione appaltante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indicarne </a:t>
            </a:r>
            <a:r>
              <a:rPr sz="1800" dirty="0">
                <a:latin typeface="Times New Roman"/>
                <a:cs typeface="Times New Roman"/>
              </a:rPr>
              <a:t>la motivazione. E’ </a:t>
            </a:r>
            <a:r>
              <a:rPr sz="1800" spc="-5" dirty="0">
                <a:latin typeface="Times New Roman"/>
                <a:cs typeface="Times New Roman"/>
              </a:rPr>
              <a:t>quindi possibile ridurre </a:t>
            </a:r>
            <a:r>
              <a:rPr sz="1800" dirty="0">
                <a:latin typeface="Times New Roman"/>
                <a:cs typeface="Times New Roman"/>
              </a:rPr>
              <a:t>le </a:t>
            </a:r>
            <a:r>
              <a:rPr sz="1800" spc="-5" dirty="0">
                <a:latin typeface="Times New Roman"/>
                <a:cs typeface="Times New Roman"/>
              </a:rPr>
              <a:t>tempistiche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ricezione delle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offerte definendo </a:t>
            </a:r>
            <a:r>
              <a:rPr sz="1800" dirty="0">
                <a:latin typeface="Times New Roman"/>
                <a:cs typeface="Times New Roman"/>
              </a:rPr>
              <a:t>un </a:t>
            </a:r>
            <a:r>
              <a:rPr sz="1800" spc="-5" dirty="0">
                <a:latin typeface="Times New Roman"/>
                <a:cs typeface="Times New Roman"/>
              </a:rPr>
              <a:t>tempo </a:t>
            </a:r>
            <a:r>
              <a:rPr sz="1800" dirty="0">
                <a:latin typeface="Times New Roman"/>
                <a:cs typeface="Times New Roman"/>
              </a:rPr>
              <a:t>comunque congruo, che tenga </a:t>
            </a:r>
            <a:r>
              <a:rPr sz="1800" spc="-5" dirty="0">
                <a:latin typeface="Times New Roman"/>
                <a:cs typeface="Times New Roman"/>
              </a:rPr>
              <a:t>conto della complessità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richiesta</a:t>
            </a:r>
            <a:r>
              <a:rPr sz="1800" dirty="0">
                <a:latin typeface="Times New Roman"/>
                <a:cs typeface="Times New Roman"/>
              </a:rPr>
              <a:t> per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predisposizione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offerte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da</a:t>
            </a:r>
            <a:r>
              <a:rPr sz="1800" spc="-5" dirty="0">
                <a:latin typeface="Times New Roman"/>
                <a:cs typeface="Times New Roman"/>
              </a:rPr>
              <a:t> parte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degli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operatori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economici </a:t>
            </a:r>
            <a:r>
              <a:rPr sz="1800" dirty="0">
                <a:latin typeface="Times New Roman"/>
                <a:cs typeface="Times New Roman"/>
              </a:rPr>
              <a:t> concorrenti.</a:t>
            </a:r>
            <a:endParaRPr sz="1800">
              <a:latin typeface="Times New Roman"/>
              <a:cs typeface="Times New Roman"/>
            </a:endParaRPr>
          </a:p>
          <a:p>
            <a:pPr marL="355600" marR="7620" indent="-343535" algn="just">
              <a:lnSpc>
                <a:spcPct val="100000"/>
              </a:lnSpc>
              <a:spcBef>
                <a:spcPts val="434"/>
              </a:spcBef>
              <a:buFont typeface="Wingdings"/>
              <a:buChar char=""/>
              <a:tabLst>
                <a:tab pos="356235" algn="l"/>
              </a:tabLst>
            </a:pP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Inversione procedimentale</a:t>
            </a:r>
            <a:r>
              <a:rPr sz="1800" spc="-5" dirty="0">
                <a:latin typeface="Times New Roman"/>
                <a:cs typeface="Times New Roman"/>
              </a:rPr>
              <a:t>: </a:t>
            </a:r>
            <a:r>
              <a:rPr sz="1800" dirty="0">
                <a:latin typeface="Times New Roman"/>
                <a:cs typeface="Times New Roman"/>
              </a:rPr>
              <a:t>ai </a:t>
            </a:r>
            <a:r>
              <a:rPr sz="1800" spc="-5" dirty="0">
                <a:latin typeface="Times New Roman"/>
                <a:cs typeface="Times New Roman"/>
              </a:rPr>
              <a:t>sensi dell’art. </a:t>
            </a:r>
            <a:r>
              <a:rPr sz="1800" dirty="0">
                <a:latin typeface="Times New Roman"/>
                <a:cs typeface="Times New Roman"/>
              </a:rPr>
              <a:t>1, </a:t>
            </a:r>
            <a:r>
              <a:rPr sz="1800" spc="-5" dirty="0">
                <a:latin typeface="Times New Roman"/>
                <a:cs typeface="Times New Roman"/>
              </a:rPr>
              <a:t>comma </a:t>
            </a:r>
            <a:r>
              <a:rPr sz="1800" dirty="0">
                <a:latin typeface="Times New Roman"/>
                <a:cs typeface="Times New Roman"/>
              </a:rPr>
              <a:t>3, della Legge </a:t>
            </a:r>
            <a:r>
              <a:rPr sz="1800" spc="-10" dirty="0">
                <a:latin typeface="Times New Roman"/>
                <a:cs typeface="Times New Roman"/>
              </a:rPr>
              <a:t>n. </a:t>
            </a:r>
            <a:r>
              <a:rPr sz="1800" spc="-5" dirty="0">
                <a:latin typeface="Times New Roman"/>
                <a:cs typeface="Times New Roman"/>
              </a:rPr>
              <a:t>56/2019,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come </a:t>
            </a:r>
            <a:r>
              <a:rPr sz="1800" dirty="0">
                <a:latin typeface="Times New Roman"/>
                <a:cs typeface="Times New Roman"/>
              </a:rPr>
              <a:t>modificato dalla </a:t>
            </a:r>
            <a:r>
              <a:rPr sz="1800" spc="-5" dirty="0">
                <a:latin typeface="Times New Roman"/>
                <a:cs typeface="Times New Roman"/>
              </a:rPr>
              <a:t>Legge </a:t>
            </a:r>
            <a:r>
              <a:rPr sz="1800" spc="-10" dirty="0">
                <a:latin typeface="Times New Roman"/>
                <a:cs typeface="Times New Roman"/>
              </a:rPr>
              <a:t>n. </a:t>
            </a:r>
            <a:r>
              <a:rPr sz="1800" spc="-5" dirty="0">
                <a:latin typeface="Times New Roman"/>
                <a:cs typeface="Times New Roman"/>
              </a:rPr>
              <a:t>120/2020, </a:t>
            </a:r>
            <a:r>
              <a:rPr sz="1800" dirty="0">
                <a:latin typeface="Times New Roman"/>
                <a:cs typeface="Times New Roman"/>
              </a:rPr>
              <a:t>fino al </a:t>
            </a:r>
            <a:r>
              <a:rPr sz="1800" spc="-5" dirty="0">
                <a:latin typeface="Times New Roman"/>
                <a:cs typeface="Times New Roman"/>
              </a:rPr>
              <a:t>31 dicembre 2021, le stazioni </a:t>
            </a:r>
            <a:r>
              <a:rPr sz="1800" dirty="0">
                <a:latin typeface="Times New Roman"/>
                <a:cs typeface="Times New Roman"/>
              </a:rPr>
              <a:t> appaltanti </a:t>
            </a:r>
            <a:r>
              <a:rPr sz="1800" spc="-5" dirty="0">
                <a:latin typeface="Times New Roman"/>
                <a:cs typeface="Times New Roman"/>
              </a:rPr>
              <a:t>potranno </a:t>
            </a:r>
            <a:r>
              <a:rPr sz="1800" dirty="0">
                <a:latin typeface="Times New Roman"/>
                <a:cs typeface="Times New Roman"/>
              </a:rPr>
              <a:t>applicare </a:t>
            </a:r>
            <a:r>
              <a:rPr sz="1800" spc="-5" dirty="0">
                <a:latin typeface="Times New Roman"/>
                <a:cs typeface="Times New Roman"/>
              </a:rPr>
              <a:t>l’art. 133, comma </a:t>
            </a:r>
            <a:r>
              <a:rPr sz="1800" dirty="0">
                <a:latin typeface="Times New Roman"/>
                <a:cs typeface="Times New Roman"/>
              </a:rPr>
              <a:t>8, </a:t>
            </a:r>
            <a:r>
              <a:rPr sz="1800" spc="-5" dirty="0">
                <a:latin typeface="Times New Roman"/>
                <a:cs typeface="Times New Roman"/>
              </a:rPr>
              <a:t>del D. Lgs. </a:t>
            </a:r>
            <a:r>
              <a:rPr sz="1800" dirty="0">
                <a:latin typeface="Times New Roman"/>
                <a:cs typeface="Times New Roman"/>
              </a:rPr>
              <a:t>50/2016 </a:t>
            </a:r>
            <a:r>
              <a:rPr sz="1800" spc="-5" dirty="0">
                <a:latin typeface="Times New Roman"/>
                <a:cs typeface="Times New Roman"/>
              </a:rPr>
              <a:t>(inversione </a:t>
            </a:r>
            <a:r>
              <a:rPr sz="1800" dirty="0">
                <a:latin typeface="Times New Roman"/>
                <a:cs typeface="Times New Roman"/>
              </a:rPr>
              <a:t> procedimentale)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anche ai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settori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ordinari sopra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soglia comunitaria.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spc="-30" dirty="0">
                <a:latin typeface="Times New Roman"/>
                <a:cs typeface="Times New Roman"/>
              </a:rPr>
              <a:t>Tale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istituto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prevede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che</a:t>
            </a:r>
            <a:r>
              <a:rPr sz="1800" dirty="0">
                <a:latin typeface="Times New Roman"/>
                <a:cs typeface="Times New Roman"/>
              </a:rPr>
              <a:t> le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offerte</a:t>
            </a:r>
            <a:r>
              <a:rPr sz="1800" spc="-5" dirty="0">
                <a:latin typeface="Times New Roman"/>
                <a:cs typeface="Times New Roman"/>
              </a:rPr>
              <a:t> tecniche</a:t>
            </a:r>
            <a:r>
              <a:rPr sz="1800" dirty="0">
                <a:latin typeface="Times New Roman"/>
                <a:cs typeface="Times New Roman"/>
              </a:rPr>
              <a:t> siano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esaminate</a:t>
            </a:r>
            <a:r>
              <a:rPr sz="1800" dirty="0">
                <a:latin typeface="Times New Roman"/>
                <a:cs typeface="Times New Roman"/>
              </a:rPr>
              <a:t> prima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verifica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dell’idoneità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amministrativa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degli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operatori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economici.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30" dirty="0">
                <a:latin typeface="Times New Roman"/>
                <a:cs typeface="Times New Roman"/>
              </a:rPr>
              <a:t>Tale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previsione</a:t>
            </a:r>
            <a:r>
              <a:rPr sz="1800" dirty="0">
                <a:latin typeface="Times New Roman"/>
                <a:cs typeface="Times New Roman"/>
              </a:rPr>
              <a:t> dovrà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essere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valutata</a:t>
            </a:r>
            <a:r>
              <a:rPr sz="1800" spc="16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attentamente</a:t>
            </a:r>
            <a:r>
              <a:rPr sz="1800" spc="1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caso</a:t>
            </a:r>
            <a:r>
              <a:rPr sz="1800" spc="16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per</a:t>
            </a:r>
            <a:r>
              <a:rPr sz="1800" spc="1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caso:</a:t>
            </a:r>
            <a:r>
              <a:rPr sz="1800" spc="1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è</a:t>
            </a:r>
            <a:r>
              <a:rPr sz="1800" spc="17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fortemente</a:t>
            </a:r>
            <a:r>
              <a:rPr sz="1800" spc="1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consigliata</a:t>
            </a:r>
            <a:r>
              <a:rPr sz="1800" spc="1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nelle</a:t>
            </a:r>
            <a:r>
              <a:rPr sz="1800" spc="1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procedure</a:t>
            </a:r>
            <a:r>
              <a:rPr sz="1800" spc="17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16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gara</a:t>
            </a:r>
            <a:r>
              <a:rPr sz="1800" spc="17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cui </a:t>
            </a:r>
            <a:r>
              <a:rPr sz="1800" spc="-5" dirty="0">
                <a:latin typeface="Times New Roman"/>
                <a:cs typeface="Times New Roman"/>
              </a:rPr>
              <a:t>ci si attende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partecipazione </a:t>
            </a:r>
            <a:r>
              <a:rPr sz="1800" dirty="0">
                <a:latin typeface="Times New Roman"/>
                <a:cs typeface="Times New Roman"/>
              </a:rPr>
              <a:t>da </a:t>
            </a:r>
            <a:r>
              <a:rPr sz="1800" spc="-5" dirty="0">
                <a:latin typeface="Times New Roman"/>
                <a:cs typeface="Times New Roman"/>
              </a:rPr>
              <a:t>parte </a:t>
            </a:r>
            <a:r>
              <a:rPr sz="1800" dirty="0">
                <a:latin typeface="Times New Roman"/>
                <a:cs typeface="Times New Roman"/>
              </a:rPr>
              <a:t>di un elevato </a:t>
            </a:r>
            <a:r>
              <a:rPr sz="1800" spc="-5" dirty="0">
                <a:latin typeface="Times New Roman"/>
                <a:cs typeface="Times New Roman"/>
              </a:rPr>
              <a:t>numero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operatori economici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laddove è </a:t>
            </a:r>
            <a:r>
              <a:rPr sz="1800" spc="-5" dirty="0">
                <a:latin typeface="Times New Roman"/>
                <a:cs typeface="Times New Roman"/>
              </a:rPr>
              <a:t>alta la probabilità che </a:t>
            </a:r>
            <a:r>
              <a:rPr sz="1800" dirty="0">
                <a:latin typeface="Times New Roman"/>
                <a:cs typeface="Times New Roman"/>
              </a:rPr>
              <a:t>i </a:t>
            </a:r>
            <a:r>
              <a:rPr sz="1800" spc="-5" dirty="0">
                <a:latin typeface="Times New Roman"/>
                <a:cs typeface="Times New Roman"/>
              </a:rPr>
              <a:t>concorrenti </a:t>
            </a:r>
            <a:r>
              <a:rPr sz="1800" dirty="0">
                <a:latin typeface="Times New Roman"/>
                <a:cs typeface="Times New Roman"/>
              </a:rPr>
              <a:t>partecipino in </a:t>
            </a:r>
            <a:r>
              <a:rPr sz="1800" spc="-5" dirty="0">
                <a:latin typeface="Times New Roman"/>
                <a:cs typeface="Times New Roman"/>
              </a:rPr>
              <a:t>forme </a:t>
            </a:r>
            <a:r>
              <a:rPr sz="1800" dirty="0">
                <a:latin typeface="Times New Roman"/>
                <a:cs typeface="Times New Roman"/>
              </a:rPr>
              <a:t>complesse </a:t>
            </a:r>
            <a:r>
              <a:rPr sz="1800" spc="-25" dirty="0">
                <a:latin typeface="Times New Roman"/>
                <a:cs typeface="Times New Roman"/>
              </a:rPr>
              <a:t>(RTI, 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Consorzi, ecc.).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3961" y="256794"/>
            <a:ext cx="8201025" cy="636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PROCEDURE</a:t>
            </a:r>
            <a:r>
              <a:rPr spc="-15" dirty="0"/>
              <a:t> </a:t>
            </a:r>
            <a:r>
              <a:rPr spc="-5" dirty="0"/>
              <a:t>IN</a:t>
            </a:r>
            <a:r>
              <a:rPr spc="5" dirty="0"/>
              <a:t> </a:t>
            </a:r>
            <a:r>
              <a:rPr spc="-5" dirty="0"/>
              <a:t>DEROGA</a:t>
            </a:r>
            <a:r>
              <a:rPr spc="-229" dirty="0"/>
              <a:t> </a:t>
            </a:r>
            <a:r>
              <a:rPr spc="-5" dirty="0"/>
              <a:t>AI</a:t>
            </a:r>
            <a:r>
              <a:rPr dirty="0"/>
              <a:t> </a:t>
            </a:r>
            <a:r>
              <a:rPr spc="-5" dirty="0"/>
              <a:t>SENSI </a:t>
            </a:r>
            <a:r>
              <a:rPr spc="-45" dirty="0"/>
              <a:t>DELL’ART.</a:t>
            </a:r>
            <a:r>
              <a:rPr dirty="0"/>
              <a:t> 2,</a:t>
            </a:r>
            <a:r>
              <a:rPr spc="5" dirty="0"/>
              <a:t> </a:t>
            </a:r>
            <a:r>
              <a:rPr dirty="0"/>
              <a:t>COMMA</a:t>
            </a:r>
            <a:r>
              <a:rPr spc="-135" dirty="0"/>
              <a:t> </a:t>
            </a:r>
            <a:r>
              <a:rPr dirty="0"/>
              <a:t>4</a:t>
            </a:r>
            <a:r>
              <a:rPr spc="5" dirty="0"/>
              <a:t> </a:t>
            </a:r>
            <a:r>
              <a:rPr spc="-5" dirty="0"/>
              <a:t>DEL</a:t>
            </a:r>
            <a:r>
              <a:rPr spc="-114" dirty="0"/>
              <a:t> </a:t>
            </a:r>
            <a:r>
              <a:rPr spc="5" dirty="0"/>
              <a:t>DL</a:t>
            </a:r>
          </a:p>
          <a:p>
            <a:pPr marL="1905" algn="ctr">
              <a:lnSpc>
                <a:spcPct val="100000"/>
              </a:lnSpc>
            </a:pPr>
            <a:r>
              <a:rPr dirty="0"/>
              <a:t>SEMPLIFICAZIONI.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0200" y="1222628"/>
            <a:ext cx="8341995" cy="50742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715" algn="just">
              <a:lnSpc>
                <a:spcPct val="100000"/>
              </a:lnSpc>
              <a:spcBef>
                <a:spcPts val="100"/>
              </a:spcBef>
            </a:pPr>
            <a:r>
              <a:rPr sz="1800" spc="-30" dirty="0">
                <a:latin typeface="Times New Roman"/>
                <a:cs typeface="Times New Roman"/>
              </a:rPr>
              <a:t>L’art. </a:t>
            </a:r>
            <a:r>
              <a:rPr sz="1800" dirty="0">
                <a:latin typeface="Times New Roman"/>
                <a:cs typeface="Times New Roman"/>
              </a:rPr>
              <a:t>2, </a:t>
            </a:r>
            <a:r>
              <a:rPr sz="1800" spc="-5" dirty="0">
                <a:latin typeface="Times New Roman"/>
                <a:cs typeface="Times New Roman"/>
              </a:rPr>
              <a:t>comma </a:t>
            </a:r>
            <a:r>
              <a:rPr sz="1800" dirty="0">
                <a:latin typeface="Times New Roman"/>
                <a:cs typeface="Times New Roman"/>
              </a:rPr>
              <a:t>4, </a:t>
            </a:r>
            <a:r>
              <a:rPr sz="1800" spc="-5" dirty="0">
                <a:latin typeface="Times New Roman"/>
                <a:cs typeface="Times New Roman"/>
              </a:rPr>
              <a:t>del D.L. 76/2020, </a:t>
            </a:r>
            <a:r>
              <a:rPr sz="1800" dirty="0">
                <a:latin typeface="Times New Roman"/>
                <a:cs typeface="Times New Roman"/>
              </a:rPr>
              <a:t>come convertito con la </a:t>
            </a:r>
            <a:r>
              <a:rPr sz="1800" spc="-5" dirty="0">
                <a:latin typeface="Times New Roman"/>
                <a:cs typeface="Times New Roman"/>
              </a:rPr>
              <a:t>L. </a:t>
            </a:r>
            <a:r>
              <a:rPr sz="1800" spc="-10" dirty="0">
                <a:latin typeface="Times New Roman"/>
                <a:cs typeface="Times New Roman"/>
              </a:rPr>
              <a:t>n. </a:t>
            </a:r>
            <a:r>
              <a:rPr sz="1800" dirty="0">
                <a:latin typeface="Times New Roman"/>
                <a:cs typeface="Times New Roman"/>
              </a:rPr>
              <a:t>120/2020, </a:t>
            </a:r>
            <a:r>
              <a:rPr sz="1800" spc="-5" dirty="0">
                <a:latin typeface="Times New Roman"/>
                <a:cs typeface="Times New Roman"/>
              </a:rPr>
              <a:t>dispone che </a:t>
            </a:r>
            <a:r>
              <a:rPr sz="1800" spc="-10" dirty="0">
                <a:latin typeface="Times New Roman"/>
                <a:cs typeface="Times New Roman"/>
              </a:rPr>
              <a:t>il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responsabile </a:t>
            </a:r>
            <a:r>
              <a:rPr sz="1800" spc="-5" dirty="0">
                <a:latin typeface="Times New Roman"/>
                <a:cs typeface="Times New Roman"/>
              </a:rPr>
              <a:t>del </a:t>
            </a:r>
            <a:r>
              <a:rPr sz="1800" dirty="0">
                <a:latin typeface="Times New Roman"/>
                <a:cs typeface="Times New Roman"/>
              </a:rPr>
              <a:t>procedimento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lavori, </a:t>
            </a:r>
            <a:r>
              <a:rPr sz="1800" dirty="0">
                <a:latin typeface="Times New Roman"/>
                <a:cs typeface="Times New Roman"/>
              </a:rPr>
              <a:t>servizi e </a:t>
            </a:r>
            <a:r>
              <a:rPr sz="1800" spc="-5" dirty="0">
                <a:latin typeface="Times New Roman"/>
                <a:cs typeface="Times New Roman"/>
              </a:rPr>
              <a:t>forniture pubblici, </a:t>
            </a:r>
            <a:r>
              <a:rPr sz="1800" dirty="0">
                <a:latin typeface="Times New Roman"/>
                <a:cs typeface="Times New Roman"/>
              </a:rPr>
              <a:t>compresi i </a:t>
            </a:r>
            <a:r>
              <a:rPr sz="1800" spc="-5" dirty="0">
                <a:latin typeface="Times New Roman"/>
                <a:cs typeface="Times New Roman"/>
              </a:rPr>
              <a:t>relativi </a:t>
            </a:r>
            <a:r>
              <a:rPr sz="1800" dirty="0">
                <a:latin typeface="Times New Roman"/>
                <a:cs typeface="Times New Roman"/>
              </a:rPr>
              <a:t> servizi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ingegneria</a:t>
            </a:r>
            <a:r>
              <a:rPr sz="1800" dirty="0">
                <a:latin typeface="Times New Roman"/>
                <a:cs typeface="Times New Roman"/>
              </a:rPr>
              <a:t> 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architettura,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importo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pari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superiore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alle</a:t>
            </a:r>
            <a:r>
              <a:rPr sz="1800" dirty="0">
                <a:latin typeface="Times New Roman"/>
                <a:cs typeface="Times New Roman"/>
              </a:rPr>
              <a:t> soglie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europee,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rientranti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nelle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tipologie</a:t>
            </a:r>
            <a:r>
              <a:rPr sz="1800" dirty="0">
                <a:latin typeface="Times New Roman"/>
                <a:cs typeface="Times New Roman"/>
              </a:rPr>
              <a:t> sotto </a:t>
            </a:r>
            <a:r>
              <a:rPr sz="1800" spc="-5" dirty="0">
                <a:latin typeface="Times New Roman"/>
                <a:cs typeface="Times New Roman"/>
              </a:rPr>
              <a:t>indicate,</a:t>
            </a:r>
            <a:r>
              <a:rPr sz="1800" dirty="0">
                <a:latin typeface="Times New Roman"/>
                <a:cs typeface="Times New Roman"/>
              </a:rPr>
              <a:t> può </a:t>
            </a:r>
            <a:r>
              <a:rPr sz="1800" spc="-5" dirty="0">
                <a:latin typeface="Times New Roman"/>
                <a:cs typeface="Times New Roman"/>
              </a:rPr>
              <a:t>operare</a:t>
            </a:r>
            <a:r>
              <a:rPr sz="1800" dirty="0">
                <a:latin typeface="Times New Roman"/>
                <a:cs typeface="Times New Roman"/>
              </a:rPr>
              <a:t> 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deroga</a:t>
            </a:r>
            <a:r>
              <a:rPr sz="1800" dirty="0">
                <a:latin typeface="Times New Roman"/>
                <a:cs typeface="Times New Roman"/>
              </a:rPr>
              <a:t> ad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ogni</a:t>
            </a:r>
            <a:r>
              <a:rPr sz="1800" spc="4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disposizione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legge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diversa</a:t>
            </a:r>
            <a:r>
              <a:rPr sz="1800" spc="-5" dirty="0">
                <a:latin typeface="Times New Roman"/>
                <a:cs typeface="Times New Roman"/>
              </a:rPr>
              <a:t> da </a:t>
            </a:r>
            <a:r>
              <a:rPr sz="1800" dirty="0">
                <a:latin typeface="Times New Roman"/>
                <a:cs typeface="Times New Roman"/>
              </a:rPr>
              <a:t>quella penale,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fatto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salvo:</a:t>
            </a:r>
            <a:endParaRPr sz="1800">
              <a:latin typeface="Times New Roman"/>
              <a:cs typeface="Times New Roman"/>
            </a:endParaRPr>
          </a:p>
          <a:p>
            <a:pPr marL="12700" marR="120650">
              <a:lnSpc>
                <a:spcPct val="120000"/>
              </a:lnSpc>
              <a:buFont typeface="Wingdings"/>
              <a:buChar char=""/>
              <a:tabLst>
                <a:tab pos="355600" algn="l"/>
                <a:tab pos="356235" algn="l"/>
              </a:tabLst>
            </a:pPr>
            <a:r>
              <a:rPr sz="1800" dirty="0">
                <a:latin typeface="Times New Roman"/>
                <a:cs typeface="Times New Roman"/>
              </a:rPr>
              <a:t>le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disposizioni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codice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delle leggi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antimafia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delle</a:t>
            </a:r>
            <a:r>
              <a:rPr sz="1800" spc="-5" dirty="0">
                <a:latin typeface="Times New Roman"/>
                <a:cs typeface="Times New Roman"/>
              </a:rPr>
              <a:t> misure </a:t>
            </a:r>
            <a:r>
              <a:rPr sz="1800" dirty="0">
                <a:latin typeface="Times New Roman"/>
                <a:cs typeface="Times New Roman"/>
              </a:rPr>
              <a:t>di prevenzione,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cui al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decreto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legislativo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6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settembre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2011,</a:t>
            </a:r>
            <a:r>
              <a:rPr sz="1800" dirty="0">
                <a:latin typeface="Times New Roman"/>
                <a:cs typeface="Times New Roman"/>
              </a:rPr>
              <a:t> n. </a:t>
            </a:r>
            <a:r>
              <a:rPr sz="1800" spc="-5" dirty="0">
                <a:latin typeface="Times New Roman"/>
                <a:cs typeface="Times New Roman"/>
              </a:rPr>
              <a:t>159;</a:t>
            </a:r>
            <a:endParaRPr sz="1800">
              <a:latin typeface="Times New Roman"/>
              <a:cs typeface="Times New Roman"/>
            </a:endParaRPr>
          </a:p>
          <a:p>
            <a:pPr marL="12700" marR="5715">
              <a:lnSpc>
                <a:spcPts val="2590"/>
              </a:lnSpc>
              <a:spcBef>
                <a:spcPts val="160"/>
              </a:spcBef>
              <a:buFont typeface="Wingdings"/>
              <a:buChar char=""/>
              <a:tabLst>
                <a:tab pos="355600" algn="l"/>
                <a:tab pos="356235" algn="l"/>
              </a:tabLst>
            </a:pPr>
            <a:r>
              <a:rPr sz="1800" dirty="0">
                <a:latin typeface="Times New Roman"/>
                <a:cs typeface="Times New Roman"/>
              </a:rPr>
              <a:t>i vincoli inderogabili derivanti dall'appartenenza all'Unione europea, ivi inclusi quelli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derivanti</a:t>
            </a:r>
            <a:r>
              <a:rPr sz="1800" spc="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dalle</a:t>
            </a:r>
            <a:r>
              <a:rPr sz="1800" spc="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direttive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2014/24/UE</a:t>
            </a:r>
            <a:r>
              <a:rPr sz="1800" spc="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2014/25/UE,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dei</a:t>
            </a:r>
            <a:r>
              <a:rPr sz="1800" spc="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principi</a:t>
            </a:r>
            <a:r>
              <a:rPr sz="1800" spc="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cui</a:t>
            </a:r>
            <a:r>
              <a:rPr sz="1800" spc="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agli</a:t>
            </a:r>
            <a:r>
              <a:rPr sz="1800" spc="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articoli</a:t>
            </a:r>
            <a:r>
              <a:rPr sz="1800" spc="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30,</a:t>
            </a:r>
            <a:r>
              <a:rPr sz="1800" spc="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34</a:t>
            </a:r>
            <a:r>
              <a:rPr sz="1800" spc="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ts val="2005"/>
              </a:lnSpc>
              <a:tabLst>
                <a:tab pos="372110" algn="l"/>
                <a:tab pos="782320" algn="l"/>
                <a:tab pos="1585595" algn="l"/>
                <a:tab pos="2669540" algn="l"/>
                <a:tab pos="3027680" algn="l"/>
                <a:tab pos="3679825" algn="l"/>
                <a:tab pos="4324350" algn="l"/>
                <a:tab pos="4626610" algn="l"/>
                <a:tab pos="4984750" algn="l"/>
                <a:tab pos="5217795" algn="l"/>
                <a:tab pos="5792470" algn="l"/>
                <a:tab pos="7025640" algn="l"/>
                <a:tab pos="7334884" algn="l"/>
                <a:tab pos="8152130" algn="l"/>
              </a:tabLst>
            </a:pPr>
            <a:r>
              <a:rPr sz="1800" dirty="0">
                <a:latin typeface="Times New Roman"/>
                <a:cs typeface="Times New Roman"/>
              </a:rPr>
              <a:t>42	del	de</a:t>
            </a:r>
            <a:r>
              <a:rPr sz="1800" spc="5" dirty="0">
                <a:latin typeface="Times New Roman"/>
                <a:cs typeface="Times New Roman"/>
              </a:rPr>
              <a:t>c</a:t>
            </a:r>
            <a:r>
              <a:rPr sz="1800" spc="-15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o	l</a:t>
            </a:r>
            <a:r>
              <a:rPr sz="1800" spc="5" dirty="0">
                <a:latin typeface="Times New Roman"/>
                <a:cs typeface="Times New Roman"/>
              </a:rPr>
              <a:t>e</a:t>
            </a:r>
            <a:r>
              <a:rPr sz="1800" spc="-15" dirty="0">
                <a:latin typeface="Times New Roman"/>
                <a:cs typeface="Times New Roman"/>
              </a:rPr>
              <a:t>g</a:t>
            </a:r>
            <a:r>
              <a:rPr sz="1800" spc="-5" dirty="0">
                <a:latin typeface="Times New Roman"/>
                <a:cs typeface="Times New Roman"/>
              </a:rPr>
              <a:t>isl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ivo	18	apr</a:t>
            </a:r>
            <a:r>
              <a:rPr sz="1800" spc="-10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le	201</a:t>
            </a:r>
            <a:r>
              <a:rPr sz="1800" spc="-20" dirty="0">
                <a:latin typeface="Times New Roman"/>
                <a:cs typeface="Times New Roman"/>
              </a:rPr>
              <a:t>6</a:t>
            </a:r>
            <a:r>
              <a:rPr sz="1800" dirty="0">
                <a:latin typeface="Times New Roman"/>
                <a:cs typeface="Times New Roman"/>
              </a:rPr>
              <a:t>,	</a:t>
            </a:r>
            <a:r>
              <a:rPr sz="1800" spc="-15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.	50	e	</a:t>
            </a:r>
            <a:r>
              <a:rPr sz="1800" spc="-15" dirty="0">
                <a:latin typeface="Times New Roman"/>
                <a:cs typeface="Times New Roman"/>
              </a:rPr>
              <a:t>d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spc="-10" dirty="0">
                <a:latin typeface="Times New Roman"/>
                <a:cs typeface="Times New Roman"/>
              </a:rPr>
              <a:t>l</a:t>
            </a:r>
            <a:r>
              <a:rPr sz="1800" dirty="0">
                <a:latin typeface="Times New Roman"/>
                <a:cs typeface="Times New Roman"/>
              </a:rPr>
              <a:t>e	</a:t>
            </a:r>
            <a:r>
              <a:rPr sz="1800" spc="-15" dirty="0">
                <a:latin typeface="Times New Roman"/>
                <a:cs typeface="Times New Roman"/>
              </a:rPr>
              <a:t>d</a:t>
            </a:r>
            <a:r>
              <a:rPr sz="1800" spc="-10" dirty="0">
                <a:latin typeface="Times New Roman"/>
                <a:cs typeface="Times New Roman"/>
              </a:rPr>
              <a:t>i</a:t>
            </a:r>
            <a:r>
              <a:rPr sz="1800" spc="-5" dirty="0">
                <a:latin typeface="Times New Roman"/>
                <a:cs typeface="Times New Roman"/>
              </a:rPr>
              <a:t>spo</a:t>
            </a:r>
            <a:r>
              <a:rPr sz="1800" spc="-15" dirty="0">
                <a:latin typeface="Times New Roman"/>
                <a:cs typeface="Times New Roman"/>
              </a:rPr>
              <a:t>s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5" dirty="0">
                <a:latin typeface="Times New Roman"/>
                <a:cs typeface="Times New Roman"/>
              </a:rPr>
              <a:t>z</a:t>
            </a:r>
            <a:r>
              <a:rPr sz="1800" dirty="0">
                <a:latin typeface="Times New Roman"/>
                <a:cs typeface="Times New Roman"/>
              </a:rPr>
              <a:t>ioni	in	</a:t>
            </a:r>
            <a:r>
              <a:rPr sz="1800" spc="-10" dirty="0">
                <a:latin typeface="Times New Roman"/>
                <a:cs typeface="Times New Roman"/>
              </a:rPr>
              <a:t>m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5" dirty="0">
                <a:latin typeface="Times New Roman"/>
                <a:cs typeface="Times New Roman"/>
              </a:rPr>
              <a:t>t</a:t>
            </a:r>
            <a:r>
              <a:rPr sz="1800" dirty="0">
                <a:latin typeface="Times New Roman"/>
                <a:cs typeface="Times New Roman"/>
              </a:rPr>
              <a:t>eria	</a:t>
            </a:r>
            <a:r>
              <a:rPr sz="1800" spc="-15" dirty="0">
                <a:latin typeface="Times New Roman"/>
                <a:cs typeface="Times New Roman"/>
              </a:rPr>
              <a:t>di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latin typeface="Times New Roman"/>
                <a:cs typeface="Times New Roman"/>
              </a:rPr>
              <a:t>subappalto.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latin typeface="Times New Roman"/>
                <a:cs typeface="Times New Roman"/>
              </a:rPr>
              <a:t>Le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tipologie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interventi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indicati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dall’art.2,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sono: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latin typeface="Times New Roman"/>
                <a:cs typeface="Times New Roman"/>
              </a:rPr>
              <a:t>a)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lavori,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servizi 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forniture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nonché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servizi </a:t>
            </a:r>
            <a:r>
              <a:rPr sz="1800" spc="-5" dirty="0">
                <a:latin typeface="Times New Roman"/>
                <a:cs typeface="Times New Roman"/>
              </a:rPr>
              <a:t>di </a:t>
            </a:r>
            <a:r>
              <a:rPr sz="1800" dirty="0">
                <a:latin typeface="Times New Roman"/>
                <a:cs typeface="Times New Roman"/>
              </a:rPr>
              <a:t>ingegneria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architettura,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inclusa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l'attività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latin typeface="Times New Roman"/>
                <a:cs typeface="Times New Roman"/>
              </a:rPr>
              <a:t>progettazione di opere di importo pari o </a:t>
            </a:r>
            <a:r>
              <a:rPr sz="1800" spc="-5" dirty="0">
                <a:latin typeface="Times New Roman"/>
                <a:cs typeface="Times New Roman"/>
              </a:rPr>
              <a:t>superiore </a:t>
            </a:r>
            <a:r>
              <a:rPr sz="1800" dirty="0">
                <a:latin typeface="Times New Roman"/>
                <a:cs typeface="Times New Roman"/>
              </a:rPr>
              <a:t>alle soglie europee, </a:t>
            </a:r>
            <a:r>
              <a:rPr sz="1800" spc="-5" dirty="0">
                <a:latin typeface="Times New Roman"/>
                <a:cs typeface="Times New Roman"/>
              </a:rPr>
              <a:t>casi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estrema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urgenza derivanti </a:t>
            </a:r>
            <a:r>
              <a:rPr sz="1800" dirty="0">
                <a:latin typeface="Times New Roman"/>
                <a:cs typeface="Times New Roman"/>
              </a:rPr>
              <a:t>dagli </a:t>
            </a:r>
            <a:r>
              <a:rPr sz="1800" spc="-10" dirty="0">
                <a:latin typeface="Times New Roman"/>
                <a:cs typeface="Times New Roman"/>
              </a:rPr>
              <a:t>effetti </a:t>
            </a:r>
            <a:r>
              <a:rPr sz="1800" spc="-5" dirty="0">
                <a:latin typeface="Times New Roman"/>
                <a:cs typeface="Times New Roman"/>
              </a:rPr>
              <a:t>negativi della </a:t>
            </a:r>
            <a:r>
              <a:rPr sz="1800" dirty="0">
                <a:latin typeface="Times New Roman"/>
                <a:cs typeface="Times New Roman"/>
              </a:rPr>
              <a:t>crisi </a:t>
            </a:r>
            <a:r>
              <a:rPr sz="1800" spc="-5" dirty="0">
                <a:latin typeface="Times New Roman"/>
                <a:cs typeface="Times New Roman"/>
              </a:rPr>
              <a:t>causata dalla pandemia </a:t>
            </a:r>
            <a:r>
              <a:rPr sz="1800" spc="-10" dirty="0">
                <a:latin typeface="Times New Roman"/>
                <a:cs typeface="Times New Roman"/>
              </a:rPr>
              <a:t>da </a:t>
            </a:r>
            <a:r>
              <a:rPr sz="1800" spc="-5" dirty="0">
                <a:latin typeface="Times New Roman"/>
                <a:cs typeface="Times New Roman"/>
              </a:rPr>
              <a:t>COVID-19 </a:t>
            </a:r>
            <a:r>
              <a:rPr sz="1800" dirty="0">
                <a:latin typeface="Times New Roman"/>
                <a:cs typeface="Times New Roman"/>
              </a:rPr>
              <a:t>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dal </a:t>
            </a:r>
            <a:r>
              <a:rPr sz="1800" spc="-5" dirty="0">
                <a:latin typeface="Times New Roman"/>
                <a:cs typeface="Times New Roman"/>
              </a:rPr>
              <a:t>periodo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sospensione delle </a:t>
            </a:r>
            <a:r>
              <a:rPr sz="1800" dirty="0">
                <a:latin typeface="Times New Roman"/>
                <a:cs typeface="Times New Roman"/>
              </a:rPr>
              <a:t>attività </a:t>
            </a:r>
            <a:r>
              <a:rPr sz="1800" spc="-5" dirty="0">
                <a:latin typeface="Times New Roman"/>
                <a:cs typeface="Times New Roman"/>
              </a:rPr>
              <a:t>determinato </a:t>
            </a:r>
            <a:r>
              <a:rPr sz="1800" dirty="0">
                <a:latin typeface="Times New Roman"/>
                <a:cs typeface="Times New Roman"/>
              </a:rPr>
              <a:t>dalle </a:t>
            </a:r>
            <a:r>
              <a:rPr sz="1800" spc="-5" dirty="0">
                <a:latin typeface="Times New Roman"/>
                <a:cs typeface="Times New Roman"/>
              </a:rPr>
              <a:t>misure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contenimento </a:t>
            </a:r>
            <a:r>
              <a:rPr sz="1800" dirty="0">
                <a:latin typeface="Times New Roman"/>
                <a:cs typeface="Times New Roman"/>
              </a:rPr>
              <a:t>adottate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fronteggiare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la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crisi,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9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cui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9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termini,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anche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abbreviati,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previsti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dalle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procedure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0200" y="6271361"/>
            <a:ext cx="52336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ordinarie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non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possono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essere</a:t>
            </a:r>
            <a:r>
              <a:rPr sz="1800" dirty="0">
                <a:latin typeface="Times New Roman"/>
                <a:cs typeface="Times New Roman"/>
              </a:rPr>
              <a:t> rispettati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(art.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2, </a:t>
            </a:r>
            <a:r>
              <a:rPr sz="1800" spc="-5" dirty="0">
                <a:latin typeface="Times New Roman"/>
                <a:cs typeface="Times New Roman"/>
              </a:rPr>
              <a:t>comma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3);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27211" y="6426809"/>
            <a:ext cx="18097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64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65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21486" y="194894"/>
            <a:ext cx="710184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09470" marR="5080" indent="-2097405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P</a:t>
            </a:r>
            <a:r>
              <a:rPr sz="2400" spc="-10" dirty="0"/>
              <a:t>R</a:t>
            </a:r>
            <a:r>
              <a:rPr sz="2400" dirty="0"/>
              <a:t>OC</a:t>
            </a:r>
            <a:r>
              <a:rPr sz="2400" spc="-10" dirty="0"/>
              <a:t>E</a:t>
            </a:r>
            <a:r>
              <a:rPr sz="2400" dirty="0"/>
              <a:t>D</a:t>
            </a:r>
            <a:r>
              <a:rPr sz="2400" spc="-15" dirty="0"/>
              <a:t>U</a:t>
            </a:r>
            <a:r>
              <a:rPr sz="2400" dirty="0"/>
              <a:t>RE</a:t>
            </a:r>
            <a:r>
              <a:rPr sz="2400" spc="35" dirty="0"/>
              <a:t> </a:t>
            </a:r>
            <a:r>
              <a:rPr sz="2400" spc="-5" dirty="0"/>
              <a:t>I</a:t>
            </a:r>
            <a:r>
              <a:rPr sz="2400" dirty="0"/>
              <a:t>N</a:t>
            </a:r>
            <a:r>
              <a:rPr sz="2400" spc="-5" dirty="0"/>
              <a:t> DE</a:t>
            </a:r>
            <a:r>
              <a:rPr sz="2400" spc="-15" dirty="0"/>
              <a:t>R</a:t>
            </a:r>
            <a:r>
              <a:rPr sz="2400" dirty="0"/>
              <a:t>OGA</a:t>
            </a:r>
            <a:r>
              <a:rPr sz="2400" spc="-254" dirty="0"/>
              <a:t> </a:t>
            </a:r>
            <a:r>
              <a:rPr sz="2400" spc="-5" dirty="0"/>
              <a:t>A</a:t>
            </a:r>
            <a:r>
              <a:rPr sz="2400" dirty="0"/>
              <a:t>I</a:t>
            </a:r>
            <a:r>
              <a:rPr sz="2400" spc="-5" dirty="0"/>
              <a:t> SE</a:t>
            </a:r>
            <a:r>
              <a:rPr sz="2400" spc="-10" dirty="0"/>
              <a:t>N</a:t>
            </a:r>
            <a:r>
              <a:rPr sz="2400" spc="-5" dirty="0"/>
              <a:t>S</a:t>
            </a:r>
            <a:r>
              <a:rPr sz="2400" dirty="0"/>
              <a:t>I</a:t>
            </a:r>
            <a:r>
              <a:rPr sz="2400" spc="15" dirty="0"/>
              <a:t> </a:t>
            </a:r>
            <a:r>
              <a:rPr sz="2400" spc="-5" dirty="0"/>
              <a:t>D</a:t>
            </a:r>
            <a:r>
              <a:rPr sz="2400" spc="-15" dirty="0"/>
              <a:t>E</a:t>
            </a:r>
            <a:r>
              <a:rPr sz="2400" dirty="0"/>
              <a:t>L</a:t>
            </a:r>
            <a:r>
              <a:rPr sz="2400" spc="-229" dirty="0"/>
              <a:t>L</a:t>
            </a:r>
            <a:r>
              <a:rPr sz="2400" dirty="0"/>
              <a:t>’A</a:t>
            </a:r>
            <a:r>
              <a:rPr sz="2400" spc="-95" dirty="0"/>
              <a:t>R</a:t>
            </a:r>
            <a:r>
              <a:rPr sz="2400" spc="-190" dirty="0"/>
              <a:t>T</a:t>
            </a:r>
            <a:r>
              <a:rPr sz="2400" dirty="0"/>
              <a:t>.</a:t>
            </a:r>
            <a:r>
              <a:rPr sz="2400" spc="30" dirty="0"/>
              <a:t> </a:t>
            </a:r>
            <a:r>
              <a:rPr sz="2400" dirty="0"/>
              <a:t>2,  </a:t>
            </a:r>
            <a:r>
              <a:rPr sz="2400" spc="-5" dirty="0"/>
              <a:t>COMMA 4 DEL DL </a:t>
            </a:r>
            <a:r>
              <a:rPr sz="2400" dirty="0"/>
              <a:t> </a:t>
            </a:r>
            <a:r>
              <a:rPr sz="2400" spc="-5" dirty="0"/>
              <a:t>SEMPLIFICAZIONI.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626234"/>
            <a:ext cx="8074025" cy="3921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  <a:buAutoNum type="alphaLcParenR" startAt="2"/>
              <a:tabLst>
                <a:tab pos="274955" algn="l"/>
              </a:tabLst>
            </a:pPr>
            <a:r>
              <a:rPr sz="1800" dirty="0">
                <a:latin typeface="Times New Roman"/>
                <a:cs typeface="Times New Roman"/>
              </a:rPr>
              <a:t>lavori servizi e </a:t>
            </a:r>
            <a:r>
              <a:rPr sz="1800" spc="-5" dirty="0">
                <a:latin typeface="Times New Roman"/>
                <a:cs typeface="Times New Roman"/>
              </a:rPr>
              <a:t>forniture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importo pari </a:t>
            </a:r>
            <a:r>
              <a:rPr sz="1800" dirty="0">
                <a:latin typeface="Times New Roman"/>
                <a:cs typeface="Times New Roman"/>
              </a:rPr>
              <a:t>o </a:t>
            </a:r>
            <a:r>
              <a:rPr sz="1800" spc="-5" dirty="0">
                <a:latin typeface="Times New Roman"/>
                <a:cs typeface="Times New Roman"/>
              </a:rPr>
              <a:t>superiore </a:t>
            </a:r>
            <a:r>
              <a:rPr sz="1800" dirty="0">
                <a:latin typeface="Times New Roman"/>
                <a:cs typeface="Times New Roman"/>
              </a:rPr>
              <a:t>alle </a:t>
            </a:r>
            <a:r>
              <a:rPr sz="1800" spc="-5" dirty="0">
                <a:latin typeface="Times New Roman"/>
                <a:cs typeface="Times New Roman"/>
              </a:rPr>
              <a:t>soglie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cui all'articolo </a:t>
            </a:r>
            <a:r>
              <a:rPr sz="1800" dirty="0">
                <a:latin typeface="Times New Roman"/>
                <a:cs typeface="Times New Roman"/>
              </a:rPr>
              <a:t>35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3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decreto</a:t>
            </a:r>
            <a:r>
              <a:rPr sz="1800" spc="3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legislativo</a:t>
            </a:r>
            <a:r>
              <a:rPr sz="1800" spc="3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n.</a:t>
            </a:r>
            <a:r>
              <a:rPr sz="1800" spc="3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50/2016,</a:t>
            </a:r>
            <a:r>
              <a:rPr sz="1800" spc="30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anche</a:t>
            </a:r>
            <a:r>
              <a:rPr sz="1800" spc="29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29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caso</a:t>
            </a:r>
            <a:r>
              <a:rPr sz="1800" spc="3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30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singoli</a:t>
            </a:r>
            <a:r>
              <a:rPr sz="1800" spc="3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operatori</a:t>
            </a:r>
            <a:r>
              <a:rPr sz="1800" spc="29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economici</a:t>
            </a:r>
            <a:r>
              <a:rPr sz="1800" spc="3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sede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operativa</a:t>
            </a:r>
            <a:r>
              <a:rPr sz="1800" dirty="0">
                <a:latin typeface="Times New Roman"/>
                <a:cs typeface="Times New Roman"/>
              </a:rPr>
              <a:t> collocata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aree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preesistente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crisi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industriale</a:t>
            </a:r>
            <a:r>
              <a:rPr sz="1800" dirty="0">
                <a:latin typeface="Times New Roman"/>
                <a:cs typeface="Times New Roman"/>
              </a:rPr>
              <a:t> complessa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sensi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dell'articolo </a:t>
            </a:r>
            <a:r>
              <a:rPr sz="1800" dirty="0">
                <a:latin typeface="Times New Roman"/>
                <a:cs typeface="Times New Roman"/>
              </a:rPr>
              <a:t>27 del </a:t>
            </a:r>
            <a:r>
              <a:rPr sz="1800" spc="-5" dirty="0">
                <a:latin typeface="Times New Roman"/>
                <a:cs typeface="Times New Roman"/>
              </a:rPr>
              <a:t>decreto legge </a:t>
            </a:r>
            <a:r>
              <a:rPr sz="1800" dirty="0">
                <a:latin typeface="Times New Roman"/>
                <a:cs typeface="Times New Roman"/>
              </a:rPr>
              <a:t>22 giugno </a:t>
            </a:r>
            <a:r>
              <a:rPr sz="1800" spc="-5" dirty="0">
                <a:latin typeface="Times New Roman"/>
                <a:cs typeface="Times New Roman"/>
              </a:rPr>
              <a:t>2012, </a:t>
            </a:r>
            <a:r>
              <a:rPr sz="1800" spc="-10" dirty="0">
                <a:latin typeface="Times New Roman"/>
                <a:cs typeface="Times New Roman"/>
              </a:rPr>
              <a:t>n. </a:t>
            </a:r>
            <a:r>
              <a:rPr sz="1800" spc="-5" dirty="0">
                <a:latin typeface="Times New Roman"/>
                <a:cs typeface="Times New Roman"/>
              </a:rPr>
              <a:t>83, convertito, </a:t>
            </a:r>
            <a:r>
              <a:rPr sz="1800" dirty="0">
                <a:latin typeface="Times New Roman"/>
                <a:cs typeface="Times New Roman"/>
              </a:rPr>
              <a:t>con </a:t>
            </a:r>
            <a:r>
              <a:rPr sz="1800" spc="-5" dirty="0">
                <a:latin typeface="Times New Roman"/>
                <a:cs typeface="Times New Roman"/>
              </a:rPr>
              <a:t>modificazioni, </a:t>
            </a:r>
            <a:r>
              <a:rPr sz="1800" dirty="0">
                <a:latin typeface="Times New Roman"/>
                <a:cs typeface="Times New Roman"/>
              </a:rPr>
              <a:t> dalla</a:t>
            </a:r>
            <a:r>
              <a:rPr sz="1800" spc="2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legge</a:t>
            </a:r>
            <a:r>
              <a:rPr sz="1800" spc="2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7</a:t>
            </a:r>
            <a:r>
              <a:rPr sz="1800" spc="2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agosto</a:t>
            </a:r>
            <a:r>
              <a:rPr sz="1800" spc="2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2012,</a:t>
            </a:r>
            <a:r>
              <a:rPr sz="1800" spc="2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n.</a:t>
            </a:r>
            <a:r>
              <a:rPr sz="1800" spc="20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134,</a:t>
            </a:r>
            <a:r>
              <a:rPr sz="1800" spc="2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che,</a:t>
            </a:r>
            <a:r>
              <a:rPr sz="1800" spc="2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</a:t>
            </a:r>
            <a:r>
              <a:rPr sz="1800" spc="2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riferimento</a:t>
            </a:r>
            <a:r>
              <a:rPr sz="1800" spc="2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2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dette</a:t>
            </a:r>
            <a:r>
              <a:rPr sz="1800" spc="2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aree</a:t>
            </a:r>
            <a:r>
              <a:rPr sz="1800" spc="2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ed</a:t>
            </a:r>
            <a:r>
              <a:rPr sz="1800" spc="2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anteriormente </a:t>
            </a:r>
            <a:r>
              <a:rPr sz="1800" spc="-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alla </a:t>
            </a:r>
            <a:r>
              <a:rPr sz="1800" spc="-5" dirty="0">
                <a:latin typeface="Times New Roman"/>
                <a:cs typeface="Times New Roman"/>
              </a:rPr>
              <a:t>dichiarazione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dello </a:t>
            </a:r>
            <a:r>
              <a:rPr sz="1800" dirty="0">
                <a:latin typeface="Times New Roman"/>
                <a:cs typeface="Times New Roman"/>
              </a:rPr>
              <a:t>stato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emergenza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sanitaria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da</a:t>
            </a:r>
            <a:r>
              <a:rPr sz="1800" spc="4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COVID-19 </a:t>
            </a:r>
            <a:r>
              <a:rPr sz="1800" dirty="0">
                <a:latin typeface="Times New Roman"/>
                <a:cs typeface="Times New Roman"/>
              </a:rPr>
              <a:t>del 31 </a:t>
            </a:r>
            <a:r>
              <a:rPr sz="1800" spc="-5" dirty="0">
                <a:latin typeface="Times New Roman"/>
                <a:cs typeface="Times New Roman"/>
              </a:rPr>
              <a:t>gennaio </a:t>
            </a:r>
            <a:r>
              <a:rPr sz="1800" dirty="0">
                <a:latin typeface="Times New Roman"/>
                <a:cs typeface="Times New Roman"/>
              </a:rPr>
              <a:t> 2020, abbiano </a:t>
            </a:r>
            <a:r>
              <a:rPr sz="1800" spc="-5" dirty="0">
                <a:latin typeface="Times New Roman"/>
                <a:cs typeface="Times New Roman"/>
              </a:rPr>
              <a:t>stipulato </a:t>
            </a:r>
            <a:r>
              <a:rPr sz="1800" dirty="0">
                <a:latin typeface="Times New Roman"/>
                <a:cs typeface="Times New Roman"/>
              </a:rPr>
              <a:t>con </a:t>
            </a:r>
            <a:r>
              <a:rPr sz="1800" spc="-5" dirty="0">
                <a:latin typeface="Times New Roman"/>
                <a:cs typeface="Times New Roman"/>
              </a:rPr>
              <a:t>le </a:t>
            </a:r>
            <a:r>
              <a:rPr sz="1800" dirty="0">
                <a:latin typeface="Times New Roman"/>
                <a:cs typeface="Times New Roman"/>
              </a:rPr>
              <a:t>pubbliche </a:t>
            </a:r>
            <a:r>
              <a:rPr sz="1800" spc="-5" dirty="0">
                <a:latin typeface="Times New Roman"/>
                <a:cs typeface="Times New Roman"/>
              </a:rPr>
              <a:t>amministrazioni </a:t>
            </a:r>
            <a:r>
              <a:rPr sz="1800" dirty="0">
                <a:latin typeface="Times New Roman"/>
                <a:cs typeface="Times New Roman"/>
              </a:rPr>
              <a:t>competenti un </a:t>
            </a:r>
            <a:r>
              <a:rPr sz="1800" spc="-5" dirty="0">
                <a:latin typeface="Times New Roman"/>
                <a:cs typeface="Times New Roman"/>
              </a:rPr>
              <a:t>accordo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programma</a:t>
            </a:r>
            <a:r>
              <a:rPr sz="1800" spc="2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ai</a:t>
            </a:r>
            <a:r>
              <a:rPr sz="1800" spc="2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sensi</a:t>
            </a:r>
            <a:r>
              <a:rPr sz="1800" spc="2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dell'articolo</a:t>
            </a:r>
            <a:r>
              <a:rPr sz="1800" spc="229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252-bis</a:t>
            </a:r>
            <a:r>
              <a:rPr sz="1800" spc="2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spc="2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decreto</a:t>
            </a:r>
            <a:r>
              <a:rPr sz="1800" spc="2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legislativo</a:t>
            </a:r>
            <a:r>
              <a:rPr sz="1800" spc="2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3</a:t>
            </a:r>
            <a:r>
              <a:rPr sz="1800" spc="229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aprile</a:t>
            </a:r>
            <a:r>
              <a:rPr sz="1800" spc="229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2006,</a:t>
            </a:r>
            <a:r>
              <a:rPr sz="1800" spc="23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n.</a:t>
            </a:r>
            <a:r>
              <a:rPr sz="1800" spc="2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152 </a:t>
            </a:r>
            <a:r>
              <a:rPr sz="1800" spc="-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(art.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2, </a:t>
            </a:r>
            <a:r>
              <a:rPr sz="1800" spc="-5" dirty="0">
                <a:latin typeface="Times New Roman"/>
                <a:cs typeface="Times New Roman"/>
              </a:rPr>
              <a:t>comma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4);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  <a:buAutoNum type="alphaLcParenR" startAt="2"/>
              <a:tabLst>
                <a:tab pos="306070" algn="l"/>
              </a:tabLst>
            </a:pPr>
            <a:r>
              <a:rPr sz="1800" spc="-5" dirty="0">
                <a:latin typeface="Times New Roman"/>
                <a:cs typeface="Times New Roman"/>
              </a:rPr>
              <a:t>interventi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settori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dell'edilizia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scolastica,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universitaria,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sanitaria,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giudiziaria</a:t>
            </a:r>
            <a:r>
              <a:rPr sz="1800" dirty="0">
                <a:latin typeface="Times New Roman"/>
                <a:cs typeface="Times New Roman"/>
              </a:rPr>
              <a:t> e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penitenziaria, delle infrastrutture </a:t>
            </a:r>
            <a:r>
              <a:rPr sz="1800" dirty="0">
                <a:latin typeface="Times New Roman"/>
                <a:cs typeface="Times New Roman"/>
              </a:rPr>
              <a:t>per </a:t>
            </a:r>
            <a:r>
              <a:rPr sz="1800" spc="-5" dirty="0">
                <a:latin typeface="Times New Roman"/>
                <a:cs typeface="Times New Roman"/>
              </a:rPr>
              <a:t>attività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dirty="0">
                <a:latin typeface="Times New Roman"/>
                <a:cs typeface="Times New Roman"/>
              </a:rPr>
              <a:t>ricerca </a:t>
            </a:r>
            <a:r>
              <a:rPr sz="1800" spc="-5" dirty="0">
                <a:latin typeface="Times New Roman"/>
                <a:cs typeface="Times New Roman"/>
              </a:rPr>
              <a:t>scientifica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per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sicurezza </a:t>
            </a:r>
            <a:r>
              <a:rPr sz="1800" dirty="0">
                <a:latin typeface="Times New Roman"/>
                <a:cs typeface="Times New Roman"/>
              </a:rPr>
              <a:t> pubblica, </a:t>
            </a:r>
            <a:r>
              <a:rPr sz="1800" spc="-5" dirty="0">
                <a:latin typeface="Times New Roman"/>
                <a:cs typeface="Times New Roman"/>
              </a:rPr>
              <a:t>dei trasporti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delle infrastrutture stradali, ferroviarie, </a:t>
            </a:r>
            <a:r>
              <a:rPr sz="1800" dirty="0">
                <a:latin typeface="Times New Roman"/>
                <a:cs typeface="Times New Roman"/>
              </a:rPr>
              <a:t>portuali, </a:t>
            </a:r>
            <a:r>
              <a:rPr sz="1800" spc="-5" dirty="0">
                <a:latin typeface="Times New Roman"/>
                <a:cs typeface="Times New Roman"/>
              </a:rPr>
              <a:t>aeroportuali, </a:t>
            </a:r>
            <a:r>
              <a:rPr sz="1800" dirty="0">
                <a:latin typeface="Times New Roman"/>
                <a:cs typeface="Times New Roman"/>
              </a:rPr>
              <a:t> lacuali e </a:t>
            </a:r>
            <a:r>
              <a:rPr sz="1800" spc="-5" dirty="0">
                <a:latin typeface="Times New Roman"/>
                <a:cs typeface="Times New Roman"/>
              </a:rPr>
              <a:t>idriche, </a:t>
            </a:r>
            <a:r>
              <a:rPr sz="1800" dirty="0">
                <a:latin typeface="Times New Roman"/>
                <a:cs typeface="Times New Roman"/>
              </a:rPr>
              <a:t>ivi compresi </a:t>
            </a:r>
            <a:r>
              <a:rPr sz="1800" spc="-5" dirty="0">
                <a:latin typeface="Times New Roman"/>
                <a:cs typeface="Times New Roman"/>
              </a:rPr>
              <a:t>gli </a:t>
            </a:r>
            <a:r>
              <a:rPr sz="1800" dirty="0">
                <a:latin typeface="Times New Roman"/>
                <a:cs typeface="Times New Roman"/>
              </a:rPr>
              <a:t>interventi inseriti </a:t>
            </a:r>
            <a:r>
              <a:rPr sz="1800" spc="-5" dirty="0">
                <a:latin typeface="Times New Roman"/>
                <a:cs typeface="Times New Roman"/>
              </a:rPr>
              <a:t>nei contratti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programma ANAS-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Mit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2016-2020</a:t>
            </a:r>
            <a:r>
              <a:rPr sz="1800" dirty="0">
                <a:latin typeface="Times New Roman"/>
                <a:cs typeface="Times New Roman"/>
              </a:rPr>
              <a:t> e</a:t>
            </a:r>
            <a:r>
              <a:rPr sz="1800" spc="-5" dirty="0">
                <a:latin typeface="Times New Roman"/>
                <a:cs typeface="Times New Roman"/>
              </a:rPr>
              <a:t> RFI-Mit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2017</a:t>
            </a:r>
            <a:r>
              <a:rPr sz="1800" dirty="0">
                <a:latin typeface="Times New Roman"/>
                <a:cs typeface="Times New Roman"/>
              </a:rPr>
              <a:t> -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2021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relativi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aggiornamenti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(art.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2, comma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4);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66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21486" y="274446"/>
            <a:ext cx="710057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09470" marR="5080" indent="-2097405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P</a:t>
            </a:r>
            <a:r>
              <a:rPr sz="2400" spc="-15" dirty="0"/>
              <a:t>R</a:t>
            </a:r>
            <a:r>
              <a:rPr sz="2400" spc="-5" dirty="0"/>
              <a:t>OCE</a:t>
            </a:r>
            <a:r>
              <a:rPr sz="2400" spc="-15" dirty="0"/>
              <a:t>D</a:t>
            </a:r>
            <a:r>
              <a:rPr sz="2400" spc="-5" dirty="0"/>
              <a:t>U</a:t>
            </a:r>
            <a:r>
              <a:rPr sz="2400" spc="-15" dirty="0"/>
              <a:t>R</a:t>
            </a:r>
            <a:r>
              <a:rPr sz="2400" dirty="0"/>
              <a:t>E</a:t>
            </a:r>
            <a:r>
              <a:rPr sz="2400" spc="45" dirty="0"/>
              <a:t> </a:t>
            </a:r>
            <a:r>
              <a:rPr sz="2400" spc="-5" dirty="0"/>
              <a:t>I</a:t>
            </a:r>
            <a:r>
              <a:rPr sz="2400" dirty="0"/>
              <a:t>N</a:t>
            </a:r>
            <a:r>
              <a:rPr sz="2400" spc="5" dirty="0"/>
              <a:t> </a:t>
            </a:r>
            <a:r>
              <a:rPr sz="2400" spc="-5" dirty="0"/>
              <a:t>D</a:t>
            </a:r>
            <a:r>
              <a:rPr sz="2400" spc="-10" dirty="0"/>
              <a:t>E</a:t>
            </a:r>
            <a:r>
              <a:rPr sz="2400" spc="-5" dirty="0"/>
              <a:t>ROG</a:t>
            </a:r>
            <a:r>
              <a:rPr sz="2400" dirty="0"/>
              <a:t>A</a:t>
            </a:r>
            <a:r>
              <a:rPr sz="2400" spc="-254" dirty="0"/>
              <a:t> </a:t>
            </a:r>
            <a:r>
              <a:rPr sz="2400" spc="-5" dirty="0"/>
              <a:t>A</a:t>
            </a:r>
            <a:r>
              <a:rPr sz="2400" dirty="0"/>
              <a:t>I</a:t>
            </a:r>
            <a:r>
              <a:rPr sz="2400" spc="5" dirty="0"/>
              <a:t> </a:t>
            </a:r>
            <a:r>
              <a:rPr sz="2400" spc="-5" dirty="0"/>
              <a:t>S</a:t>
            </a:r>
            <a:r>
              <a:rPr sz="2400" spc="-10" dirty="0"/>
              <a:t>E</a:t>
            </a:r>
            <a:r>
              <a:rPr sz="2400" spc="-5" dirty="0"/>
              <a:t>N</a:t>
            </a:r>
            <a:r>
              <a:rPr sz="2400" spc="-10" dirty="0"/>
              <a:t>S</a:t>
            </a:r>
            <a:r>
              <a:rPr sz="2400" dirty="0"/>
              <a:t>I</a:t>
            </a:r>
            <a:r>
              <a:rPr sz="2400" spc="20" dirty="0"/>
              <a:t> </a:t>
            </a:r>
            <a:r>
              <a:rPr sz="2400" spc="-5" dirty="0"/>
              <a:t>D</a:t>
            </a:r>
            <a:r>
              <a:rPr sz="2400" spc="-10" dirty="0"/>
              <a:t>E</a:t>
            </a:r>
            <a:r>
              <a:rPr sz="2400" dirty="0"/>
              <a:t>L</a:t>
            </a:r>
            <a:r>
              <a:rPr sz="2400" spc="-229" dirty="0"/>
              <a:t>L</a:t>
            </a:r>
            <a:r>
              <a:rPr sz="2400" dirty="0"/>
              <a:t>’A</a:t>
            </a:r>
            <a:r>
              <a:rPr sz="2400" spc="-90" dirty="0"/>
              <a:t>R</a:t>
            </a:r>
            <a:r>
              <a:rPr sz="2400" spc="-185" dirty="0"/>
              <a:t>T</a:t>
            </a:r>
            <a:r>
              <a:rPr sz="2400" dirty="0"/>
              <a:t>.</a:t>
            </a:r>
            <a:r>
              <a:rPr sz="2400" spc="30" dirty="0"/>
              <a:t> </a:t>
            </a:r>
            <a:r>
              <a:rPr sz="2400" dirty="0"/>
              <a:t>2,  COMMA 4 </a:t>
            </a:r>
            <a:r>
              <a:rPr sz="2400" spc="-5" dirty="0"/>
              <a:t>DEL DL </a:t>
            </a:r>
            <a:r>
              <a:rPr sz="2400" dirty="0"/>
              <a:t> </a:t>
            </a:r>
            <a:r>
              <a:rPr sz="2400" spc="-5" dirty="0"/>
              <a:t>SEMPLIFICAZIONI.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626234"/>
            <a:ext cx="8074659" cy="3757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985" algn="just">
              <a:lnSpc>
                <a:spcPct val="100000"/>
              </a:lnSpc>
              <a:spcBef>
                <a:spcPts val="100"/>
              </a:spcBef>
              <a:buAutoNum type="alphaLcParenR" startAt="4"/>
              <a:tabLst>
                <a:tab pos="264160" algn="l"/>
              </a:tabLst>
            </a:pPr>
            <a:r>
              <a:rPr sz="1800" dirty="0">
                <a:latin typeface="Times New Roman"/>
                <a:cs typeface="Times New Roman"/>
              </a:rPr>
              <a:t>interventi </a:t>
            </a:r>
            <a:r>
              <a:rPr sz="1800" spc="-5" dirty="0">
                <a:latin typeface="Times New Roman"/>
                <a:cs typeface="Times New Roman"/>
              </a:rPr>
              <a:t>funzionali </a:t>
            </a:r>
            <a:r>
              <a:rPr sz="1800" dirty="0">
                <a:latin typeface="Times New Roman"/>
                <a:cs typeface="Times New Roman"/>
              </a:rPr>
              <a:t>alla </a:t>
            </a:r>
            <a:r>
              <a:rPr sz="1800" spc="-5" dirty="0">
                <a:latin typeface="Times New Roman"/>
                <a:cs typeface="Times New Roman"/>
              </a:rPr>
              <a:t>realizzazione </a:t>
            </a:r>
            <a:r>
              <a:rPr sz="1800" dirty="0">
                <a:latin typeface="Times New Roman"/>
                <a:cs typeface="Times New Roman"/>
              </a:rPr>
              <a:t>del </a:t>
            </a:r>
            <a:r>
              <a:rPr sz="1800" spc="-5" dirty="0">
                <a:latin typeface="Times New Roman"/>
                <a:cs typeface="Times New Roman"/>
              </a:rPr>
              <a:t>Piano </a:t>
            </a:r>
            <a:r>
              <a:rPr sz="1800" dirty="0">
                <a:latin typeface="Times New Roman"/>
                <a:cs typeface="Times New Roman"/>
              </a:rPr>
              <a:t>nazionale </a:t>
            </a:r>
            <a:r>
              <a:rPr sz="1800" spc="-5" dirty="0">
                <a:latin typeface="Times New Roman"/>
                <a:cs typeface="Times New Roman"/>
              </a:rPr>
              <a:t>integrato </a:t>
            </a:r>
            <a:r>
              <a:rPr sz="1800" dirty="0">
                <a:latin typeface="Times New Roman"/>
                <a:cs typeface="Times New Roman"/>
              </a:rPr>
              <a:t>per </a:t>
            </a:r>
            <a:r>
              <a:rPr sz="1800" spc="-5" dirty="0">
                <a:latin typeface="Times New Roman"/>
                <a:cs typeface="Times New Roman"/>
              </a:rPr>
              <a:t>l'energia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10" dirty="0">
                <a:latin typeface="Times New Roman"/>
                <a:cs typeface="Times New Roman"/>
              </a:rPr>
              <a:t>il 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clima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(PNIEC)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(art.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2, </a:t>
            </a:r>
            <a:r>
              <a:rPr sz="1800" spc="-5" dirty="0">
                <a:latin typeface="Times New Roman"/>
                <a:cs typeface="Times New Roman"/>
              </a:rPr>
              <a:t>comma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4);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0"/>
              </a:spcBef>
              <a:buAutoNum type="alphaLcParenR" startAt="4"/>
              <a:tabLst>
                <a:tab pos="288925" algn="l"/>
              </a:tabLst>
            </a:pPr>
            <a:r>
              <a:rPr sz="1800" dirty="0">
                <a:latin typeface="Times New Roman"/>
                <a:cs typeface="Times New Roman"/>
              </a:rPr>
              <a:t>interventi </a:t>
            </a:r>
            <a:r>
              <a:rPr sz="1800" spc="-5" dirty="0">
                <a:latin typeface="Times New Roman"/>
                <a:cs typeface="Times New Roman"/>
              </a:rPr>
              <a:t>per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messa </a:t>
            </a:r>
            <a:r>
              <a:rPr sz="1800" dirty="0">
                <a:latin typeface="Times New Roman"/>
                <a:cs typeface="Times New Roman"/>
              </a:rPr>
              <a:t>a </a:t>
            </a:r>
            <a:r>
              <a:rPr sz="1800" spc="-5" dirty="0">
                <a:latin typeface="Times New Roman"/>
                <a:cs typeface="Times New Roman"/>
              </a:rPr>
              <a:t>norma </a:t>
            </a:r>
            <a:r>
              <a:rPr sz="1800" dirty="0">
                <a:latin typeface="Times New Roman"/>
                <a:cs typeface="Times New Roman"/>
              </a:rPr>
              <a:t>o in </a:t>
            </a:r>
            <a:r>
              <a:rPr sz="1800" spc="-5" dirty="0">
                <a:latin typeface="Times New Roman"/>
                <a:cs typeface="Times New Roman"/>
              </a:rPr>
              <a:t>sicurezza </a:t>
            </a:r>
            <a:r>
              <a:rPr sz="1800" dirty="0">
                <a:latin typeface="Times New Roman"/>
                <a:cs typeface="Times New Roman"/>
              </a:rPr>
              <a:t>degli </a:t>
            </a:r>
            <a:r>
              <a:rPr sz="1800" spc="-5" dirty="0">
                <a:latin typeface="Times New Roman"/>
                <a:cs typeface="Times New Roman"/>
              </a:rPr>
              <a:t>edifici </a:t>
            </a:r>
            <a:r>
              <a:rPr sz="1800" dirty="0">
                <a:latin typeface="Times New Roman"/>
                <a:cs typeface="Times New Roman"/>
              </a:rPr>
              <a:t>pubblici </a:t>
            </a:r>
            <a:r>
              <a:rPr sz="1800" spc="-5" dirty="0">
                <a:latin typeface="Times New Roman"/>
                <a:cs typeface="Times New Roman"/>
              </a:rPr>
              <a:t>destinati </a:t>
            </a:r>
            <a:r>
              <a:rPr sz="1800" dirty="0">
                <a:latin typeface="Times New Roman"/>
                <a:cs typeface="Times New Roman"/>
              </a:rPr>
              <a:t>ad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attività</a:t>
            </a:r>
            <a:r>
              <a:rPr sz="1800" spc="3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istituzionali,</a:t>
            </a:r>
            <a:r>
              <a:rPr sz="1800" spc="3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</a:t>
            </a:r>
            <a:r>
              <a:rPr sz="1800" spc="3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fine</a:t>
            </a:r>
            <a:r>
              <a:rPr sz="1800" spc="3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3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sostenere</a:t>
            </a:r>
            <a:r>
              <a:rPr sz="1800" spc="3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</a:t>
            </a:r>
            <a:r>
              <a:rPr sz="1800" spc="3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imprese</a:t>
            </a:r>
            <a:r>
              <a:rPr sz="1800" spc="3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ed</a:t>
            </a:r>
            <a:r>
              <a:rPr sz="1800" spc="3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3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professionisti</a:t>
            </a:r>
            <a:r>
              <a:rPr sz="1800" spc="3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3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comparto </a:t>
            </a:r>
            <a:r>
              <a:rPr sz="1800" spc="-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edile, anche </a:t>
            </a:r>
            <a:r>
              <a:rPr sz="1800" spc="-5" dirty="0">
                <a:latin typeface="Times New Roman"/>
                <a:cs typeface="Times New Roman"/>
              </a:rPr>
              <a:t>operanti nell'edilizia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specializzata sui </a:t>
            </a:r>
            <a:r>
              <a:rPr sz="1800" dirty="0">
                <a:latin typeface="Times New Roman"/>
                <a:cs typeface="Times New Roman"/>
              </a:rPr>
              <a:t>beni </a:t>
            </a:r>
            <a:r>
              <a:rPr sz="1800" spc="-5" dirty="0">
                <a:latin typeface="Times New Roman"/>
                <a:cs typeface="Times New Roman"/>
              </a:rPr>
              <a:t>vincolati dal punto </a:t>
            </a:r>
            <a:r>
              <a:rPr sz="1800" dirty="0">
                <a:latin typeface="Times New Roman"/>
                <a:cs typeface="Times New Roman"/>
              </a:rPr>
              <a:t>di vista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culturale o </a:t>
            </a:r>
            <a:r>
              <a:rPr sz="1800" spc="-5" dirty="0">
                <a:latin typeface="Times New Roman"/>
                <a:cs typeface="Times New Roman"/>
              </a:rPr>
              <a:t>paesaggistico, nonché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recuperare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valorizzare il patrimonio esistente </a:t>
            </a:r>
            <a:r>
              <a:rPr sz="1800" dirty="0">
                <a:latin typeface="Times New Roman"/>
                <a:cs typeface="Times New Roman"/>
              </a:rPr>
              <a:t>(art.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2,</a:t>
            </a:r>
            <a:r>
              <a:rPr sz="1800" spc="-5" dirty="0">
                <a:latin typeface="Times New Roman"/>
                <a:cs typeface="Times New Roman"/>
              </a:rPr>
              <a:t> comma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4);</a:t>
            </a:r>
            <a:endParaRPr sz="1800">
              <a:latin typeface="Times New Roman"/>
              <a:cs typeface="Times New Roman"/>
            </a:endParaRPr>
          </a:p>
          <a:p>
            <a:pPr marL="220979" indent="-208915" algn="just">
              <a:lnSpc>
                <a:spcPct val="100000"/>
              </a:lnSpc>
              <a:spcBef>
                <a:spcPts val="434"/>
              </a:spcBef>
              <a:buAutoNum type="alphaLcParenR" startAt="4"/>
              <a:tabLst>
                <a:tab pos="221615" algn="l"/>
              </a:tabLst>
            </a:pPr>
            <a:r>
              <a:rPr sz="1800" dirty="0">
                <a:latin typeface="Times New Roman"/>
                <a:cs typeface="Times New Roman"/>
              </a:rPr>
              <a:t>contratti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relativi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collegati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precedenti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tipologie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(art.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2,</a:t>
            </a:r>
            <a:r>
              <a:rPr sz="1800" spc="-5" dirty="0">
                <a:latin typeface="Times New Roman"/>
                <a:cs typeface="Times New Roman"/>
              </a:rPr>
              <a:t> comma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4).</a:t>
            </a:r>
            <a:endParaRPr sz="18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430"/>
              </a:spcBef>
            </a:pPr>
            <a:r>
              <a:rPr sz="1800" spc="-5" dirty="0">
                <a:latin typeface="Times New Roman"/>
                <a:cs typeface="Times New Roman"/>
              </a:rPr>
              <a:t>Per </a:t>
            </a:r>
            <a:r>
              <a:rPr sz="1800" dirty="0">
                <a:latin typeface="Times New Roman"/>
                <a:cs typeface="Times New Roman"/>
              </a:rPr>
              <a:t>fornire </a:t>
            </a:r>
            <a:r>
              <a:rPr sz="1800" spc="-5" dirty="0">
                <a:latin typeface="Times New Roman"/>
                <a:cs typeface="Times New Roman"/>
              </a:rPr>
              <a:t>al responsabile del procedimento </a:t>
            </a:r>
            <a:r>
              <a:rPr sz="1800" dirty="0">
                <a:latin typeface="Times New Roman"/>
                <a:cs typeface="Times New Roman"/>
              </a:rPr>
              <a:t>indicazioni </a:t>
            </a:r>
            <a:r>
              <a:rPr sz="1800" spc="-5" dirty="0">
                <a:latin typeface="Times New Roman"/>
                <a:cs typeface="Times New Roman"/>
              </a:rPr>
              <a:t>utili </a:t>
            </a:r>
            <a:r>
              <a:rPr sz="1800" dirty="0">
                <a:latin typeface="Times New Roman"/>
                <a:cs typeface="Times New Roman"/>
              </a:rPr>
              <a:t>per la </a:t>
            </a:r>
            <a:r>
              <a:rPr sz="1800" spc="-5" dirty="0">
                <a:latin typeface="Times New Roman"/>
                <a:cs typeface="Times New Roman"/>
              </a:rPr>
              <a:t>realizzazione </a:t>
            </a:r>
            <a:r>
              <a:rPr sz="1800" dirty="0">
                <a:latin typeface="Times New Roman"/>
                <a:cs typeface="Times New Roman"/>
              </a:rPr>
              <a:t>degli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interventi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cui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all’art.</a:t>
            </a:r>
            <a:r>
              <a:rPr sz="1800" dirty="0">
                <a:latin typeface="Times New Roman"/>
                <a:cs typeface="Times New Roman"/>
              </a:rPr>
              <a:t> 2,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comma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4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decreto-legge</a:t>
            </a:r>
            <a:r>
              <a:rPr sz="1800" dirty="0">
                <a:latin typeface="Times New Roman"/>
                <a:cs typeface="Times New Roman"/>
              </a:rPr>
              <a:t> 16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luglio</a:t>
            </a:r>
            <a:r>
              <a:rPr sz="1800" dirty="0">
                <a:latin typeface="Times New Roman"/>
                <a:cs typeface="Times New Roman"/>
              </a:rPr>
              <a:t> 2020,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n.</a:t>
            </a:r>
            <a:r>
              <a:rPr sz="1800" spc="4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76,</a:t>
            </a:r>
            <a:r>
              <a:rPr sz="1800" spc="4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è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opportuno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individuare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preliminarmente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disposizioni</a:t>
            </a:r>
            <a:r>
              <a:rPr sz="1800" dirty="0">
                <a:latin typeface="Times New Roman"/>
                <a:cs typeface="Times New Roman"/>
              </a:rPr>
              <a:t> non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derogabili,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che</a:t>
            </a:r>
            <a:r>
              <a:rPr sz="1800" spc="4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vanno </a:t>
            </a:r>
            <a:r>
              <a:rPr sz="1800" dirty="0">
                <a:latin typeface="Times New Roman"/>
                <a:cs typeface="Times New Roman"/>
              </a:rPr>
              <a:t> quindi </a:t>
            </a:r>
            <a:r>
              <a:rPr sz="1800" spc="-5" dirty="0">
                <a:latin typeface="Times New Roman"/>
                <a:cs typeface="Times New Roman"/>
              </a:rPr>
              <a:t>sempre </a:t>
            </a:r>
            <a:r>
              <a:rPr sz="1800" dirty="0">
                <a:latin typeface="Times New Roman"/>
                <a:cs typeface="Times New Roman"/>
              </a:rPr>
              <a:t>e comunque </a:t>
            </a:r>
            <a:r>
              <a:rPr sz="1800" spc="-5" dirty="0">
                <a:latin typeface="Times New Roman"/>
                <a:cs typeface="Times New Roman"/>
              </a:rPr>
              <a:t>rispettate,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prevedere </a:t>
            </a:r>
            <a:r>
              <a:rPr sz="1800" dirty="0">
                <a:latin typeface="Times New Roman"/>
                <a:cs typeface="Times New Roman"/>
              </a:rPr>
              <a:t>poi un </a:t>
            </a:r>
            <a:r>
              <a:rPr sz="1800" spc="-5" dirty="0">
                <a:latin typeface="Times New Roman"/>
                <a:cs typeface="Times New Roman"/>
              </a:rPr>
              <a:t>elenco esemplificativo </a:t>
            </a:r>
            <a:r>
              <a:rPr sz="1800" spc="-15" dirty="0">
                <a:latin typeface="Times New Roman"/>
                <a:cs typeface="Times New Roman"/>
              </a:rPr>
              <a:t>di 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disposizioni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derogabili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utili 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coadiuvare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il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RUP</a:t>
            </a:r>
            <a:r>
              <a:rPr sz="1800" spc="-6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nell’applicazione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 </a:t>
            </a:r>
            <a:r>
              <a:rPr sz="1800" dirty="0">
                <a:latin typeface="Times New Roman"/>
                <a:cs typeface="Times New Roman"/>
              </a:rPr>
              <a:t>tale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norma.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67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3075" rIns="0" bIns="0" rtlCol="0">
            <a:spAutoFit/>
          </a:bodyPr>
          <a:lstStyle/>
          <a:p>
            <a:pPr marL="810895" marR="5080" indent="-47117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LE</a:t>
            </a:r>
            <a:r>
              <a:rPr sz="2400" spc="-5" dirty="0"/>
              <a:t> DISPOSIZIONI</a:t>
            </a:r>
            <a:r>
              <a:rPr sz="2400" spc="30" dirty="0"/>
              <a:t> </a:t>
            </a:r>
            <a:r>
              <a:rPr sz="2400" spc="-5" dirty="0"/>
              <a:t>NON</a:t>
            </a:r>
            <a:r>
              <a:rPr sz="2400" dirty="0"/>
              <a:t> </a:t>
            </a:r>
            <a:r>
              <a:rPr sz="2400" spc="-5" dirty="0"/>
              <a:t>DEROGABILI</a:t>
            </a:r>
            <a:r>
              <a:rPr sz="2400" spc="15" dirty="0"/>
              <a:t> </a:t>
            </a:r>
            <a:r>
              <a:rPr sz="2400" spc="-5" dirty="0"/>
              <a:t>PREVISTE </a:t>
            </a:r>
            <a:r>
              <a:rPr sz="2400" spc="-585" dirty="0"/>
              <a:t> </a:t>
            </a:r>
            <a:r>
              <a:rPr sz="2400" spc="-50" dirty="0"/>
              <a:t>DALL’ART.2,</a:t>
            </a:r>
            <a:r>
              <a:rPr sz="2400" spc="40" dirty="0"/>
              <a:t> </a:t>
            </a:r>
            <a:r>
              <a:rPr sz="2400" spc="-5" dirty="0"/>
              <a:t>COMMI</a:t>
            </a:r>
            <a:r>
              <a:rPr sz="2400" spc="-10" dirty="0"/>
              <a:t> </a:t>
            </a:r>
            <a:r>
              <a:rPr sz="2400" dirty="0"/>
              <a:t>3</a:t>
            </a:r>
            <a:r>
              <a:rPr sz="2400" spc="5" dirty="0"/>
              <a:t> </a:t>
            </a:r>
            <a:r>
              <a:rPr sz="2400" dirty="0"/>
              <a:t>e</a:t>
            </a:r>
            <a:r>
              <a:rPr sz="2400" spc="-15" dirty="0"/>
              <a:t> </a:t>
            </a:r>
            <a:r>
              <a:rPr sz="2400" dirty="0"/>
              <a:t>4 </a:t>
            </a:r>
            <a:r>
              <a:rPr sz="2400" spc="-5" dirty="0"/>
              <a:t>DEL</a:t>
            </a:r>
            <a:r>
              <a:rPr sz="2400" spc="-114" dirty="0"/>
              <a:t> </a:t>
            </a:r>
            <a:r>
              <a:rPr sz="2400" spc="-5" dirty="0"/>
              <a:t>D.L.76/2020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402437" y="1182090"/>
            <a:ext cx="8208009" cy="480568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400" dirty="0">
                <a:latin typeface="Times New Roman"/>
                <a:cs typeface="Times New Roman"/>
              </a:rPr>
              <a:t>In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base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alla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normativa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sopra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richiamata, </a:t>
            </a:r>
            <a:r>
              <a:rPr sz="1400" dirty="0">
                <a:latin typeface="Times New Roman"/>
                <a:cs typeface="Times New Roman"/>
              </a:rPr>
              <a:t>il responsabile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del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procedimento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deve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rispettare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seguenti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limiti:</a:t>
            </a:r>
            <a:endParaRPr sz="14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335"/>
              </a:spcBef>
              <a:buFont typeface="Wingdings"/>
              <a:buChar char=""/>
              <a:tabLst>
                <a:tab pos="354965" algn="l"/>
                <a:tab pos="355600" algn="l"/>
              </a:tabLst>
            </a:pPr>
            <a:r>
              <a:rPr sz="1400" dirty="0">
                <a:latin typeface="Times New Roman"/>
                <a:cs typeface="Times New Roman"/>
              </a:rPr>
              <a:t>il</a:t>
            </a:r>
            <a:r>
              <a:rPr sz="1400" spc="5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codice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delle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leggi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antimafia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delle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misure</a:t>
            </a:r>
            <a:r>
              <a:rPr sz="1400" spc="5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di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prevenzione,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di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cui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al</a:t>
            </a:r>
            <a:r>
              <a:rPr sz="1400" spc="5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decreto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legislativo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6</a:t>
            </a:r>
            <a:r>
              <a:rPr sz="1400" spc="5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settembre</a:t>
            </a:r>
            <a:r>
              <a:rPr sz="1400" spc="50" dirty="0">
                <a:latin typeface="Times New Roman"/>
                <a:cs typeface="Times New Roman"/>
              </a:rPr>
              <a:t> </a:t>
            </a:r>
            <a:r>
              <a:rPr sz="1400" spc="-15" dirty="0">
                <a:latin typeface="Times New Roman"/>
                <a:cs typeface="Times New Roman"/>
              </a:rPr>
              <a:t>2011,</a:t>
            </a:r>
            <a:r>
              <a:rPr sz="1400" spc="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n.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159;</a:t>
            </a:r>
            <a:endParaRPr sz="1400">
              <a:latin typeface="Times New Roman"/>
              <a:cs typeface="Times New Roman"/>
            </a:endParaRPr>
          </a:p>
          <a:p>
            <a:pPr marL="355600" marR="5715" indent="-342900">
              <a:lnSpc>
                <a:spcPct val="100000"/>
              </a:lnSpc>
              <a:spcBef>
                <a:spcPts val="335"/>
              </a:spcBef>
              <a:buFont typeface="Wingdings"/>
              <a:buChar char=""/>
              <a:tabLst>
                <a:tab pos="354965" algn="l"/>
                <a:tab pos="355600" algn="l"/>
              </a:tabLst>
            </a:pPr>
            <a:r>
              <a:rPr sz="1400" dirty="0">
                <a:latin typeface="Times New Roman"/>
                <a:cs typeface="Times New Roman"/>
              </a:rPr>
              <a:t>i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vincoli</a:t>
            </a:r>
            <a:r>
              <a:rPr sz="1400" spc="5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inderogabili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derivanti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dall'appartenenza</a:t>
            </a:r>
            <a:r>
              <a:rPr sz="1400" spc="6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all'Unione</a:t>
            </a:r>
            <a:r>
              <a:rPr sz="1400" spc="5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europea,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ivi</a:t>
            </a:r>
            <a:r>
              <a:rPr sz="1400" spc="3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inclusi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quelli</a:t>
            </a:r>
            <a:r>
              <a:rPr sz="1400" spc="5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derivanti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dalle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direttive </a:t>
            </a:r>
            <a:r>
              <a:rPr sz="1400" dirty="0">
                <a:latin typeface="Times New Roman"/>
                <a:cs typeface="Times New Roman"/>
              </a:rPr>
              <a:t> 2014/24/UE</a:t>
            </a:r>
            <a:r>
              <a:rPr sz="1400" spc="-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2014/25/UE.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1400" spc="-5" dirty="0">
                <a:latin typeface="Times New Roman"/>
                <a:cs typeface="Times New Roman"/>
              </a:rPr>
              <a:t>Ne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consegue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che non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sono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derogabili</a:t>
            </a:r>
            <a:r>
              <a:rPr sz="1400" spc="-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le </a:t>
            </a:r>
            <a:r>
              <a:rPr sz="1400" spc="-5" dirty="0">
                <a:latin typeface="Times New Roman"/>
                <a:cs typeface="Times New Roman"/>
              </a:rPr>
              <a:t>norme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che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disciplinano:</a:t>
            </a:r>
            <a:endParaRPr sz="1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40"/>
              </a:spcBef>
              <a:buFont typeface="Wingdings"/>
              <a:buChar char=""/>
              <a:tabLst>
                <a:tab pos="354965" algn="l"/>
                <a:tab pos="355600" algn="l"/>
              </a:tabLst>
            </a:pP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le</a:t>
            </a:r>
            <a:r>
              <a:rPr sz="1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soglie</a:t>
            </a:r>
            <a:r>
              <a:rPr sz="14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europee;</a:t>
            </a:r>
            <a:endParaRPr sz="1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35"/>
              </a:spcBef>
              <a:buFont typeface="Wingdings"/>
              <a:buChar char=""/>
              <a:tabLst>
                <a:tab pos="354965" algn="l"/>
                <a:tab pos="355600" algn="l"/>
              </a:tabLst>
            </a:pP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la</a:t>
            </a:r>
            <a:r>
              <a:rPr sz="1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definizione</a:t>
            </a:r>
            <a:r>
              <a:rPr sz="1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di</a:t>
            </a:r>
            <a:r>
              <a:rPr sz="1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appalti</a:t>
            </a:r>
            <a:r>
              <a:rPr sz="1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misti;</a:t>
            </a:r>
            <a:endParaRPr sz="1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40"/>
              </a:spcBef>
              <a:buFont typeface="Wingdings"/>
              <a:buChar char=""/>
              <a:tabLst>
                <a:tab pos="354965" algn="l"/>
                <a:tab pos="355600" algn="l"/>
              </a:tabLst>
            </a:pP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il</a:t>
            </a:r>
            <a:r>
              <a:rPr sz="14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calcolo</a:t>
            </a:r>
            <a:r>
              <a:rPr sz="1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del</a:t>
            </a:r>
            <a:r>
              <a:rPr sz="14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valore</a:t>
            </a:r>
            <a:r>
              <a:rPr sz="14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degli</a:t>
            </a:r>
            <a:r>
              <a:rPr sz="1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appalti;</a:t>
            </a:r>
            <a:endParaRPr sz="1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35"/>
              </a:spcBef>
              <a:buFont typeface="Wingdings"/>
              <a:buChar char=""/>
              <a:tabLst>
                <a:tab pos="354965" algn="l"/>
                <a:tab pos="355600" algn="l"/>
              </a:tabLst>
            </a:pP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il</a:t>
            </a:r>
            <a:r>
              <a:rPr sz="14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divieto</a:t>
            </a:r>
            <a:r>
              <a:rPr sz="1400" b="1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di</a:t>
            </a:r>
            <a:r>
              <a:rPr sz="1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suddivisione</a:t>
            </a:r>
            <a:r>
              <a:rPr sz="14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artificiosa</a:t>
            </a:r>
            <a:r>
              <a:rPr sz="1400" b="1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degli</a:t>
            </a:r>
            <a:r>
              <a:rPr sz="14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appalti;</a:t>
            </a:r>
            <a:endParaRPr sz="1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35"/>
              </a:spcBef>
              <a:buFont typeface="Wingdings"/>
              <a:buChar char=""/>
              <a:tabLst>
                <a:tab pos="354965" algn="l"/>
                <a:tab pos="355600" algn="l"/>
              </a:tabLst>
            </a:pP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la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definizione</a:t>
            </a:r>
            <a:r>
              <a:rPr sz="1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degli</a:t>
            </a:r>
            <a:r>
              <a:rPr sz="1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appalti</a:t>
            </a:r>
            <a:r>
              <a:rPr sz="1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esclusi</a:t>
            </a:r>
            <a:r>
              <a:rPr sz="1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dalla</a:t>
            </a:r>
            <a:r>
              <a:rPr sz="1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normativa</a:t>
            </a:r>
            <a:r>
              <a:rPr sz="1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sui 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contratti</a:t>
            </a:r>
            <a:r>
              <a:rPr sz="1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pubblici;</a:t>
            </a:r>
            <a:endParaRPr sz="1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40"/>
              </a:spcBef>
              <a:buFont typeface="Wingdings"/>
              <a:buChar char=""/>
              <a:tabLst>
                <a:tab pos="354965" algn="l"/>
                <a:tab pos="355600" algn="l"/>
              </a:tabLst>
            </a:pP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la</a:t>
            </a:r>
            <a:r>
              <a:rPr sz="1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suddivisione</a:t>
            </a:r>
            <a:r>
              <a:rPr sz="14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degli</a:t>
            </a:r>
            <a:r>
              <a:rPr sz="14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appalti</a:t>
            </a:r>
            <a:r>
              <a:rPr sz="14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in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lotti;</a:t>
            </a:r>
            <a:endParaRPr sz="1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35"/>
              </a:spcBef>
              <a:buFont typeface="Wingdings"/>
              <a:buChar char=""/>
              <a:tabLst>
                <a:tab pos="354965" algn="l"/>
                <a:tab pos="355600" algn="l"/>
              </a:tabLst>
            </a:pP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le</a:t>
            </a:r>
            <a:r>
              <a:rPr sz="1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specifiche</a:t>
            </a:r>
            <a:r>
              <a:rPr sz="14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tecniche;</a:t>
            </a:r>
            <a:endParaRPr sz="1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35"/>
              </a:spcBef>
              <a:buFont typeface="Wingdings"/>
              <a:buChar char=""/>
              <a:tabLst>
                <a:tab pos="354965" algn="l"/>
                <a:tab pos="355600" algn="l"/>
              </a:tabLst>
            </a:pP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il</a:t>
            </a:r>
            <a:r>
              <a:rPr sz="1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termine</a:t>
            </a:r>
            <a:r>
              <a:rPr sz="1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dilatorio</a:t>
            </a:r>
            <a:r>
              <a:rPr sz="14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stabilito</a:t>
            </a:r>
            <a:r>
              <a:rPr sz="1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per</a:t>
            </a:r>
            <a:r>
              <a:rPr sz="14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la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stipula</a:t>
            </a:r>
            <a:r>
              <a:rPr sz="1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del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contratto;</a:t>
            </a:r>
            <a:endParaRPr sz="1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35"/>
              </a:spcBef>
              <a:buFont typeface="Wingdings"/>
              <a:buChar char=""/>
              <a:tabLst>
                <a:tab pos="354965" algn="l"/>
                <a:tab pos="355600" algn="l"/>
              </a:tabLst>
            </a:pP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le 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modifiche</a:t>
            </a:r>
            <a:r>
              <a:rPr sz="14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dei contratti</a:t>
            </a:r>
            <a:r>
              <a:rPr sz="1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in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corso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di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esecuzione</a:t>
            </a:r>
            <a:r>
              <a:rPr sz="1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(art.</a:t>
            </a:r>
            <a:r>
              <a:rPr sz="1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106</a:t>
            </a:r>
            <a:r>
              <a:rPr sz="1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del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d.lgs.</a:t>
            </a:r>
            <a:r>
              <a:rPr sz="1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50/2016);</a:t>
            </a:r>
            <a:endParaRPr sz="1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40"/>
              </a:spcBef>
              <a:buFont typeface="Wingdings"/>
              <a:buChar char=""/>
              <a:tabLst>
                <a:tab pos="354965" algn="l"/>
                <a:tab pos="355600" algn="l"/>
              </a:tabLst>
            </a:pP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1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motivi</a:t>
            </a:r>
            <a:r>
              <a:rPr sz="1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di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esclusione</a:t>
            </a:r>
            <a:r>
              <a:rPr sz="1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(art.</a:t>
            </a:r>
            <a:r>
              <a:rPr sz="1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80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del</a:t>
            </a:r>
            <a:r>
              <a:rPr sz="1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d.lgs.</a:t>
            </a:r>
            <a:r>
              <a:rPr sz="1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n.50/2016);</a:t>
            </a:r>
            <a:endParaRPr sz="1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35"/>
              </a:spcBef>
              <a:buFont typeface="Wingdings"/>
              <a:buChar char=""/>
              <a:tabLst>
                <a:tab pos="354965" algn="l"/>
                <a:tab pos="355600" algn="l"/>
              </a:tabLst>
            </a:pP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la</a:t>
            </a:r>
            <a:r>
              <a:rPr sz="1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materia</a:t>
            </a:r>
            <a:r>
              <a:rPr sz="14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della</a:t>
            </a:r>
            <a:r>
              <a:rPr sz="1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pubblicità;</a:t>
            </a:r>
            <a:endParaRPr sz="1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35"/>
              </a:spcBef>
              <a:buFont typeface="Wingdings"/>
              <a:buChar char=""/>
              <a:tabLst>
                <a:tab pos="354965" algn="l"/>
                <a:tab pos="355600" algn="l"/>
              </a:tabLst>
            </a:pP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l’ambito</a:t>
            </a:r>
            <a:r>
              <a:rPr sz="1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di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 applicazione</a:t>
            </a:r>
            <a:r>
              <a:rPr sz="1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soggettivo</a:t>
            </a:r>
            <a:r>
              <a:rPr sz="14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e oggettivo</a:t>
            </a:r>
            <a:r>
              <a:rPr sz="1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della</a:t>
            </a:r>
            <a:r>
              <a:rPr sz="1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normativa</a:t>
            </a:r>
            <a:r>
              <a:rPr sz="1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sui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contratti</a:t>
            </a:r>
            <a:r>
              <a:rPr sz="14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pubblici;</a:t>
            </a:r>
            <a:endParaRPr sz="1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35"/>
              </a:spcBef>
              <a:buFont typeface="Wingdings"/>
              <a:buChar char=""/>
              <a:tabLst>
                <a:tab pos="354965" algn="l"/>
                <a:tab pos="355600" algn="l"/>
              </a:tabLst>
            </a:pP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le 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tipologie</a:t>
            </a:r>
            <a:r>
              <a:rPr sz="14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di procedure</a:t>
            </a:r>
            <a:r>
              <a:rPr sz="1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di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 affidamento 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previste</a:t>
            </a:r>
            <a:r>
              <a:rPr sz="14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dalle</a:t>
            </a:r>
            <a:r>
              <a:rPr sz="14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direttive</a:t>
            </a:r>
            <a:r>
              <a:rPr sz="1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comunitarie.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68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55701" rIns="0" bIns="0" rtlCol="0">
            <a:spAutoFit/>
          </a:bodyPr>
          <a:lstStyle/>
          <a:p>
            <a:pPr marL="878840" marR="5080" indent="-47117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LE</a:t>
            </a:r>
            <a:r>
              <a:rPr sz="2400" spc="-5" dirty="0"/>
              <a:t> DISPOSIZIONI</a:t>
            </a:r>
            <a:r>
              <a:rPr sz="2400" spc="30" dirty="0"/>
              <a:t> </a:t>
            </a:r>
            <a:r>
              <a:rPr sz="2400" spc="-5" dirty="0"/>
              <a:t>NON</a:t>
            </a:r>
            <a:r>
              <a:rPr sz="2400" dirty="0"/>
              <a:t> </a:t>
            </a:r>
            <a:r>
              <a:rPr sz="2400" spc="-5" dirty="0"/>
              <a:t>DEROGABILI</a:t>
            </a:r>
            <a:r>
              <a:rPr sz="2400" spc="15" dirty="0"/>
              <a:t> </a:t>
            </a:r>
            <a:r>
              <a:rPr sz="2400" spc="-5" dirty="0"/>
              <a:t>PREVISTE </a:t>
            </a:r>
            <a:r>
              <a:rPr sz="2400" spc="-585" dirty="0"/>
              <a:t> </a:t>
            </a:r>
            <a:r>
              <a:rPr sz="2400" spc="-50" dirty="0"/>
              <a:t>DALL’ART.2,</a:t>
            </a:r>
            <a:r>
              <a:rPr sz="2400" spc="40" dirty="0"/>
              <a:t> </a:t>
            </a:r>
            <a:r>
              <a:rPr sz="2400" spc="-5" dirty="0"/>
              <a:t>COMMI</a:t>
            </a:r>
            <a:r>
              <a:rPr sz="2400" spc="-10" dirty="0"/>
              <a:t> </a:t>
            </a:r>
            <a:r>
              <a:rPr sz="2400" dirty="0"/>
              <a:t>3 e</a:t>
            </a:r>
            <a:r>
              <a:rPr sz="2400" spc="-15" dirty="0"/>
              <a:t> </a:t>
            </a:r>
            <a:r>
              <a:rPr sz="2400" dirty="0"/>
              <a:t>4</a:t>
            </a:r>
            <a:r>
              <a:rPr sz="2400" spc="-5" dirty="0"/>
              <a:t> DEL</a:t>
            </a:r>
            <a:r>
              <a:rPr sz="2400" spc="-120" dirty="0"/>
              <a:t> </a:t>
            </a:r>
            <a:r>
              <a:rPr sz="2400" spc="-5" dirty="0"/>
              <a:t>D.L.76/2020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624711"/>
            <a:ext cx="8211184" cy="31946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Times New Roman"/>
                <a:cs typeface="Times New Roman"/>
              </a:rPr>
              <a:t>I </a:t>
            </a:r>
            <a:r>
              <a:rPr sz="2000" spc="-5" dirty="0">
                <a:latin typeface="Times New Roman"/>
                <a:cs typeface="Times New Roman"/>
              </a:rPr>
              <a:t>principi generali dell'ordinamento sui contratti </a:t>
            </a:r>
            <a:r>
              <a:rPr sz="2000" dirty="0">
                <a:latin typeface="Times New Roman"/>
                <a:cs typeface="Times New Roman"/>
              </a:rPr>
              <a:t>pubblici di </a:t>
            </a:r>
            <a:r>
              <a:rPr sz="2000" spc="-5" dirty="0">
                <a:latin typeface="Times New Roman"/>
                <a:cs typeface="Times New Roman"/>
              </a:rPr>
              <a:t>cui all’art. </a:t>
            </a:r>
            <a:r>
              <a:rPr sz="2000" dirty="0">
                <a:latin typeface="Times New Roman"/>
                <a:cs typeface="Times New Roman"/>
              </a:rPr>
              <a:t>30 del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decreto </a:t>
            </a:r>
            <a:r>
              <a:rPr sz="2000" spc="-10" dirty="0">
                <a:latin typeface="Times New Roman"/>
                <a:cs typeface="Times New Roman"/>
              </a:rPr>
              <a:t>legislativo </a:t>
            </a:r>
            <a:r>
              <a:rPr sz="2000" dirty="0">
                <a:latin typeface="Times New Roman"/>
                <a:cs typeface="Times New Roman"/>
              </a:rPr>
              <a:t>18 </a:t>
            </a:r>
            <a:r>
              <a:rPr sz="2000" spc="-5" dirty="0">
                <a:latin typeface="Times New Roman"/>
                <a:cs typeface="Times New Roman"/>
              </a:rPr>
              <a:t>aprile </a:t>
            </a:r>
            <a:r>
              <a:rPr sz="2000" dirty="0">
                <a:latin typeface="Times New Roman"/>
                <a:cs typeface="Times New Roman"/>
              </a:rPr>
              <a:t>2016, n. 50, </a:t>
            </a:r>
            <a:r>
              <a:rPr sz="2000" spc="-5" dirty="0">
                <a:latin typeface="Times New Roman"/>
                <a:cs typeface="Times New Roman"/>
              </a:rPr>
              <a:t>per </a:t>
            </a:r>
            <a:r>
              <a:rPr sz="2000" dirty="0">
                <a:latin typeface="Times New Roman"/>
                <a:cs typeface="Times New Roman"/>
              </a:rPr>
              <a:t>cui </a:t>
            </a:r>
            <a:r>
              <a:rPr sz="2000" spc="-10" dirty="0">
                <a:latin typeface="Times New Roman"/>
                <a:cs typeface="Times New Roman"/>
              </a:rPr>
              <a:t>l'affidamento </a:t>
            </a:r>
            <a:r>
              <a:rPr sz="2000" dirty="0">
                <a:latin typeface="Times New Roman"/>
                <a:cs typeface="Times New Roman"/>
              </a:rPr>
              <a:t>e </a:t>
            </a:r>
            <a:r>
              <a:rPr sz="2000" spc="-5" dirty="0">
                <a:latin typeface="Times New Roman"/>
                <a:cs typeface="Times New Roman"/>
              </a:rPr>
              <a:t>l'esecuzione </a:t>
            </a:r>
            <a:r>
              <a:rPr sz="2000" dirty="0">
                <a:latin typeface="Times New Roman"/>
                <a:cs typeface="Times New Roman"/>
              </a:rPr>
              <a:t>dei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contratti pubblici </a:t>
            </a:r>
            <a:r>
              <a:rPr sz="2000" dirty="0">
                <a:latin typeface="Times New Roman"/>
                <a:cs typeface="Times New Roman"/>
              </a:rPr>
              <a:t>devono </a:t>
            </a:r>
            <a:r>
              <a:rPr sz="2000" spc="-5" dirty="0">
                <a:latin typeface="Times New Roman"/>
                <a:cs typeface="Times New Roman"/>
              </a:rPr>
              <a:t>garantire la qualità delle prestazioni </a:t>
            </a:r>
            <a:r>
              <a:rPr sz="2000" dirty="0">
                <a:latin typeface="Times New Roman"/>
                <a:cs typeface="Times New Roman"/>
              </a:rPr>
              <a:t>e si </a:t>
            </a:r>
            <a:r>
              <a:rPr sz="2000" spc="-5" dirty="0">
                <a:latin typeface="Times New Roman"/>
                <a:cs typeface="Times New Roman"/>
              </a:rPr>
              <a:t>svolgono nel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rispetto</a:t>
            </a:r>
            <a:r>
              <a:rPr sz="2000" dirty="0">
                <a:latin typeface="Times New Roman"/>
                <a:cs typeface="Times New Roman"/>
              </a:rPr>
              <a:t> dei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principi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economicità,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efficacia,</a:t>
            </a:r>
            <a:r>
              <a:rPr sz="2000" spc="-5" dirty="0">
                <a:latin typeface="Times New Roman"/>
                <a:cs typeface="Times New Roman"/>
              </a:rPr>
              <a:t> tempestività</a:t>
            </a:r>
            <a:r>
              <a:rPr sz="2000" dirty="0">
                <a:latin typeface="Times New Roman"/>
                <a:cs typeface="Times New Roman"/>
              </a:rPr>
              <a:t> 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correttezza;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l'affidamento, inoltre, </a:t>
            </a:r>
            <a:r>
              <a:rPr sz="2000" dirty="0">
                <a:latin typeface="Times New Roman"/>
                <a:cs typeface="Times New Roman"/>
              </a:rPr>
              <a:t>deve </a:t>
            </a:r>
            <a:r>
              <a:rPr sz="2000" spc="-5" dirty="0">
                <a:latin typeface="Times New Roman"/>
                <a:cs typeface="Times New Roman"/>
              </a:rPr>
              <a:t>rispettare </a:t>
            </a:r>
            <a:r>
              <a:rPr sz="2000" dirty="0">
                <a:latin typeface="Times New Roman"/>
                <a:cs typeface="Times New Roman"/>
              </a:rPr>
              <a:t>i </a:t>
            </a:r>
            <a:r>
              <a:rPr sz="2000" spc="-5" dirty="0">
                <a:latin typeface="Times New Roman"/>
                <a:cs typeface="Times New Roman"/>
              </a:rPr>
              <a:t>principi </a:t>
            </a:r>
            <a:r>
              <a:rPr sz="2000" dirty="0">
                <a:latin typeface="Times New Roman"/>
                <a:cs typeface="Times New Roman"/>
              </a:rPr>
              <a:t>di </a:t>
            </a:r>
            <a:r>
              <a:rPr sz="2000" spc="-5" dirty="0">
                <a:latin typeface="Times New Roman"/>
                <a:cs typeface="Times New Roman"/>
              </a:rPr>
              <a:t>libera concorrenza, parità </a:t>
            </a:r>
            <a:r>
              <a:rPr sz="2000" spc="5" dirty="0">
                <a:latin typeface="Times New Roman"/>
                <a:cs typeface="Times New Roman"/>
              </a:rPr>
              <a:t>di 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trattamento,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non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discriminazione,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trasparenza,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proporzionalità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 pubblicità.</a:t>
            </a:r>
            <a:endParaRPr sz="2000">
              <a:latin typeface="Times New Roman"/>
              <a:cs typeface="Times New Roman"/>
            </a:endParaRPr>
          </a:p>
          <a:p>
            <a:pPr marL="12700" marR="5715" algn="just">
              <a:lnSpc>
                <a:spcPct val="99800"/>
              </a:lnSpc>
              <a:spcBef>
                <a:spcPts val="484"/>
              </a:spcBef>
            </a:pPr>
            <a:r>
              <a:rPr sz="2000" spc="-5" dirty="0">
                <a:latin typeface="Times New Roman"/>
                <a:cs typeface="Times New Roman"/>
              </a:rPr>
              <a:t>Le stazioni appaltanti </a:t>
            </a:r>
            <a:r>
              <a:rPr sz="2000" dirty="0">
                <a:latin typeface="Times New Roman"/>
                <a:cs typeface="Times New Roman"/>
              </a:rPr>
              <a:t>non </a:t>
            </a:r>
            <a:r>
              <a:rPr sz="2000" spc="-5" dirty="0">
                <a:latin typeface="Times New Roman"/>
                <a:cs typeface="Times New Roman"/>
              </a:rPr>
              <a:t>possono limitare in alcun modo artificiosamente la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concorrenza allo scopo </a:t>
            </a:r>
            <a:r>
              <a:rPr sz="2000" dirty="0">
                <a:latin typeface="Times New Roman"/>
                <a:cs typeface="Times New Roman"/>
              </a:rPr>
              <a:t>di favorire o </a:t>
            </a:r>
            <a:r>
              <a:rPr sz="2000" spc="-5" dirty="0">
                <a:latin typeface="Times New Roman"/>
                <a:cs typeface="Times New Roman"/>
              </a:rPr>
              <a:t>svantaggiare indebitamente taluni operatori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economici o, nelle </a:t>
            </a:r>
            <a:r>
              <a:rPr sz="2000" dirty="0">
                <a:latin typeface="Times New Roman"/>
                <a:cs typeface="Times New Roman"/>
              </a:rPr>
              <a:t>procedure di </a:t>
            </a:r>
            <a:r>
              <a:rPr sz="2000" spc="-5" dirty="0">
                <a:latin typeface="Times New Roman"/>
                <a:cs typeface="Times New Roman"/>
              </a:rPr>
              <a:t>aggiudicazione delle concessioni, compresa la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stima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del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valore,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taluni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lavori,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forniture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servizi</a:t>
            </a:r>
            <a:r>
              <a:rPr sz="2400" dirty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8820" rIns="0" bIns="0" rtlCol="0">
            <a:spAutoFit/>
          </a:bodyPr>
          <a:lstStyle/>
          <a:p>
            <a:pPr marL="2178685" marR="5080" indent="-1989455">
              <a:lnSpc>
                <a:spcPct val="100000"/>
              </a:lnSpc>
              <a:spcBef>
                <a:spcPts val="105"/>
              </a:spcBef>
            </a:pPr>
            <a:r>
              <a:rPr dirty="0"/>
              <a:t>LE </a:t>
            </a:r>
            <a:r>
              <a:rPr spc="-5" dirty="0"/>
              <a:t>DISPOSIZIONI NON </a:t>
            </a:r>
            <a:r>
              <a:rPr dirty="0"/>
              <a:t>DEROGABILI PREVISTE </a:t>
            </a:r>
            <a:r>
              <a:rPr spc="-35" dirty="0"/>
              <a:t>DALL’ART.2, </a:t>
            </a:r>
            <a:r>
              <a:rPr spc="-484" dirty="0"/>
              <a:t> </a:t>
            </a:r>
            <a:r>
              <a:rPr dirty="0"/>
              <a:t>COMMI</a:t>
            </a:r>
            <a:r>
              <a:rPr spc="-35" dirty="0"/>
              <a:t> </a:t>
            </a:r>
            <a:r>
              <a:rPr dirty="0"/>
              <a:t>3 e</a:t>
            </a:r>
            <a:r>
              <a:rPr spc="-15" dirty="0"/>
              <a:t> </a:t>
            </a:r>
            <a:r>
              <a:rPr dirty="0"/>
              <a:t>4 DEL</a:t>
            </a:r>
            <a:r>
              <a:rPr spc="-105" dirty="0"/>
              <a:t> </a:t>
            </a:r>
            <a:r>
              <a:rPr dirty="0"/>
              <a:t>D.L.76/2020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8640" y="2541142"/>
            <a:ext cx="356616" cy="25298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8640" y="3144901"/>
            <a:ext cx="356616" cy="25298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8640" y="3748404"/>
            <a:ext cx="356616" cy="25298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8640" y="4352290"/>
            <a:ext cx="356616" cy="25298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8640" y="4955794"/>
            <a:ext cx="356616" cy="25298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8640" y="5559552"/>
            <a:ext cx="356616" cy="252984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535940" y="1626234"/>
            <a:ext cx="8209915" cy="4744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I </a:t>
            </a:r>
            <a:r>
              <a:rPr sz="1800" spc="-5" dirty="0">
                <a:latin typeface="Times New Roman"/>
                <a:cs typeface="Times New Roman"/>
              </a:rPr>
              <a:t>principi </a:t>
            </a:r>
            <a:r>
              <a:rPr sz="1800" dirty="0">
                <a:latin typeface="Times New Roman"/>
                <a:cs typeface="Times New Roman"/>
              </a:rPr>
              <a:t>sono </a:t>
            </a:r>
            <a:r>
              <a:rPr sz="1800" spc="-5" dirty="0">
                <a:latin typeface="Times New Roman"/>
                <a:cs typeface="Times New Roman"/>
              </a:rPr>
              <a:t>stati </a:t>
            </a:r>
            <a:r>
              <a:rPr sz="1800" dirty="0">
                <a:latin typeface="Times New Roman"/>
                <a:cs typeface="Times New Roman"/>
              </a:rPr>
              <a:t>declinati anche nelle Linee </a:t>
            </a:r>
            <a:r>
              <a:rPr sz="1800" spc="-5" dirty="0">
                <a:latin typeface="Times New Roman"/>
                <a:cs typeface="Times New Roman"/>
              </a:rPr>
              <a:t>guida ANAC </a:t>
            </a:r>
            <a:r>
              <a:rPr sz="1800" dirty="0">
                <a:latin typeface="Times New Roman"/>
                <a:cs typeface="Times New Roman"/>
              </a:rPr>
              <a:t>n. 4 del 2019, </a:t>
            </a:r>
            <a:r>
              <a:rPr sz="1800" spc="-5" dirty="0">
                <a:latin typeface="Times New Roman"/>
                <a:cs typeface="Times New Roman"/>
              </a:rPr>
              <a:t>secondo </a:t>
            </a:r>
            <a:r>
              <a:rPr sz="1800" dirty="0">
                <a:latin typeface="Times New Roman"/>
                <a:cs typeface="Times New Roman"/>
              </a:rPr>
              <a:t>cui,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nell’espletamento</a:t>
            </a:r>
            <a:r>
              <a:rPr sz="1800" dirty="0">
                <a:latin typeface="Times New Roman"/>
                <a:cs typeface="Times New Roman"/>
              </a:rPr>
              <a:t> delle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procedure</a:t>
            </a:r>
            <a:r>
              <a:rPr sz="1800" dirty="0">
                <a:latin typeface="Times New Roman"/>
                <a:cs typeface="Times New Roman"/>
              </a:rPr>
              <a:t> 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responsabili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procedimento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garantiscono</a:t>
            </a:r>
            <a:r>
              <a:rPr sz="1800" dirty="0">
                <a:latin typeface="Times New Roman"/>
                <a:cs typeface="Times New Roman"/>
              </a:rPr>
              <a:t> in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aderenza:</a:t>
            </a:r>
            <a:endParaRPr sz="1800">
              <a:latin typeface="Times New Roman"/>
              <a:cs typeface="Times New Roman"/>
            </a:endParaRPr>
          </a:p>
          <a:p>
            <a:pPr marL="343535" algn="just">
              <a:lnSpc>
                <a:spcPct val="100000"/>
              </a:lnSpc>
              <a:spcBef>
                <a:spcPts val="430"/>
              </a:spcBef>
            </a:pP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</a:t>
            </a:r>
            <a:r>
              <a:rPr sz="1800" b="1" u="sng" spc="75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principio</a:t>
            </a:r>
            <a:r>
              <a:rPr sz="1800" b="1" u="sng" spc="74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</a:t>
            </a:r>
            <a:r>
              <a:rPr sz="1800" b="1" u="sng" spc="76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economicità</a:t>
            </a:r>
            <a:r>
              <a:rPr sz="1800" spc="-5" dirty="0">
                <a:latin typeface="Times New Roman"/>
                <a:cs typeface="Times New Roman"/>
              </a:rPr>
              <a:t>,</a:t>
            </a:r>
            <a:r>
              <a:rPr sz="1800" spc="76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l’uso</a:t>
            </a:r>
            <a:r>
              <a:rPr sz="1800" spc="76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ottimale</a:t>
            </a:r>
            <a:r>
              <a:rPr sz="1800" spc="77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delle</a:t>
            </a:r>
            <a:r>
              <a:rPr sz="1800" spc="75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risorse</a:t>
            </a:r>
            <a:r>
              <a:rPr sz="1800" spc="7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</a:t>
            </a:r>
            <a:r>
              <a:rPr sz="1800" spc="76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impiegare</a:t>
            </a:r>
            <a:r>
              <a:rPr sz="1800" spc="76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nello</a:t>
            </a:r>
            <a:endParaRPr sz="18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800" spc="-5" dirty="0">
                <a:latin typeface="Times New Roman"/>
                <a:cs typeface="Times New Roman"/>
              </a:rPr>
              <a:t>svolgimento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selezione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ovvero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nell’esecuzione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contratto;</a:t>
            </a:r>
            <a:endParaRPr sz="1800">
              <a:latin typeface="Times New Roman"/>
              <a:cs typeface="Times New Roman"/>
            </a:endParaRPr>
          </a:p>
          <a:p>
            <a:pPr marL="12700" marR="6985" indent="257175" algn="just">
              <a:lnSpc>
                <a:spcPct val="100000"/>
              </a:lnSpc>
              <a:spcBef>
                <a:spcPts val="434"/>
              </a:spcBef>
            </a:pP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principio di efficacia</a:t>
            </a:r>
            <a:r>
              <a:rPr sz="1800" spc="-5" dirty="0">
                <a:latin typeface="Times New Roman"/>
                <a:cs typeface="Times New Roman"/>
              </a:rPr>
              <a:t>, la </a:t>
            </a:r>
            <a:r>
              <a:rPr sz="1800" dirty="0">
                <a:latin typeface="Times New Roman"/>
                <a:cs typeface="Times New Roman"/>
              </a:rPr>
              <a:t>congruità dei </a:t>
            </a:r>
            <a:r>
              <a:rPr sz="1800" spc="-5" dirty="0">
                <a:latin typeface="Times New Roman"/>
                <a:cs typeface="Times New Roman"/>
              </a:rPr>
              <a:t>propri </a:t>
            </a:r>
            <a:r>
              <a:rPr sz="1800" dirty="0">
                <a:latin typeface="Times New Roman"/>
                <a:cs typeface="Times New Roman"/>
              </a:rPr>
              <a:t>atti </a:t>
            </a:r>
            <a:r>
              <a:rPr sz="1800" spc="-5" dirty="0">
                <a:latin typeface="Times New Roman"/>
                <a:cs typeface="Times New Roman"/>
              </a:rPr>
              <a:t>rispetto </a:t>
            </a:r>
            <a:r>
              <a:rPr sz="1800" dirty="0">
                <a:latin typeface="Times New Roman"/>
                <a:cs typeface="Times New Roman"/>
              </a:rPr>
              <a:t>al </a:t>
            </a:r>
            <a:r>
              <a:rPr sz="1800" spc="-5" dirty="0">
                <a:latin typeface="Times New Roman"/>
                <a:cs typeface="Times New Roman"/>
              </a:rPr>
              <a:t>conseguimento </a:t>
            </a:r>
            <a:r>
              <a:rPr sz="1800" dirty="0">
                <a:latin typeface="Times New Roman"/>
                <a:cs typeface="Times New Roman"/>
              </a:rPr>
              <a:t>dello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scopo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dell’interesse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pubblico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cui sono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preordinati;</a:t>
            </a:r>
            <a:endParaRPr sz="1800">
              <a:latin typeface="Times New Roman"/>
              <a:cs typeface="Times New Roman"/>
            </a:endParaRPr>
          </a:p>
          <a:p>
            <a:pPr marL="260985" algn="just">
              <a:lnSpc>
                <a:spcPct val="100000"/>
              </a:lnSpc>
              <a:spcBef>
                <a:spcPts val="430"/>
              </a:spcBef>
            </a:pP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</a:t>
            </a:r>
            <a:r>
              <a:rPr sz="1800" b="1" u="sng" spc="10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principio</a:t>
            </a:r>
            <a:r>
              <a:rPr sz="1800" b="1" u="sng" spc="9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</a:t>
            </a:r>
            <a:r>
              <a:rPr sz="1800" b="1" u="sng" spc="1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tempestività</a:t>
            </a:r>
            <a:r>
              <a:rPr sz="1800" dirty="0">
                <a:latin typeface="Times New Roman"/>
                <a:cs typeface="Times New Roman"/>
              </a:rPr>
              <a:t>,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l’esigenza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non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dilatare</a:t>
            </a:r>
            <a:r>
              <a:rPr sz="1800" spc="9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durata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procedimento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endParaRPr sz="18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800" dirty="0">
                <a:latin typeface="Times New Roman"/>
                <a:cs typeface="Times New Roman"/>
              </a:rPr>
              <a:t>selezione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 contraente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assenza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 </a:t>
            </a:r>
            <a:r>
              <a:rPr sz="1800" dirty="0">
                <a:latin typeface="Times New Roman"/>
                <a:cs typeface="Times New Roman"/>
              </a:rPr>
              <a:t>obiettive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ragioni;</a:t>
            </a:r>
            <a:endParaRPr sz="1800">
              <a:latin typeface="Times New Roman"/>
              <a:cs typeface="Times New Roman"/>
            </a:endParaRPr>
          </a:p>
          <a:p>
            <a:pPr marL="12700" marR="7620" indent="252729" algn="just">
              <a:lnSpc>
                <a:spcPct val="100000"/>
              </a:lnSpc>
              <a:spcBef>
                <a:spcPts val="434"/>
              </a:spcBef>
            </a:pP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 principio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 correttezza</a:t>
            </a:r>
            <a:r>
              <a:rPr sz="1800" spc="-5" dirty="0">
                <a:latin typeface="Times New Roman"/>
                <a:cs typeface="Times New Roman"/>
              </a:rPr>
              <a:t>, </a:t>
            </a:r>
            <a:r>
              <a:rPr sz="1800" dirty="0">
                <a:latin typeface="Times New Roman"/>
                <a:cs typeface="Times New Roman"/>
              </a:rPr>
              <a:t>una </a:t>
            </a:r>
            <a:r>
              <a:rPr sz="1800" spc="-5" dirty="0">
                <a:latin typeface="Times New Roman"/>
                <a:cs typeface="Times New Roman"/>
              </a:rPr>
              <a:t>condotta leale </a:t>
            </a:r>
            <a:r>
              <a:rPr sz="1800" dirty="0">
                <a:latin typeface="Times New Roman"/>
                <a:cs typeface="Times New Roman"/>
              </a:rPr>
              <a:t>ed </a:t>
            </a:r>
            <a:r>
              <a:rPr sz="1800" spc="-5" dirty="0">
                <a:latin typeface="Times New Roman"/>
                <a:cs typeface="Times New Roman"/>
              </a:rPr>
              <a:t>improntata </a:t>
            </a:r>
            <a:r>
              <a:rPr sz="1800" dirty="0">
                <a:latin typeface="Times New Roman"/>
                <a:cs typeface="Times New Roman"/>
              </a:rPr>
              <a:t>a </a:t>
            </a:r>
            <a:r>
              <a:rPr sz="1800" spc="-5" dirty="0">
                <a:latin typeface="Times New Roman"/>
                <a:cs typeface="Times New Roman"/>
              </a:rPr>
              <a:t>buona fede, sia nella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fase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affidamento sia</a:t>
            </a:r>
            <a:r>
              <a:rPr sz="1800" dirty="0">
                <a:latin typeface="Times New Roman"/>
                <a:cs typeface="Times New Roman"/>
              </a:rPr>
              <a:t> in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quella 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esecuzione;</a:t>
            </a:r>
            <a:endParaRPr sz="1800">
              <a:latin typeface="Times New Roman"/>
              <a:cs typeface="Times New Roman"/>
            </a:endParaRPr>
          </a:p>
          <a:p>
            <a:pPr marL="294640" algn="just">
              <a:lnSpc>
                <a:spcPct val="100000"/>
              </a:lnSpc>
              <a:spcBef>
                <a:spcPts val="434"/>
              </a:spcBef>
            </a:pP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</a:t>
            </a:r>
            <a:r>
              <a:rPr sz="1800" b="1" u="sng" spc="36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principio</a:t>
            </a:r>
            <a:r>
              <a:rPr sz="1800" b="1" u="sng" spc="36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</a:t>
            </a:r>
            <a:r>
              <a:rPr sz="1800" b="1" u="sng" spc="36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libera</a:t>
            </a:r>
            <a:r>
              <a:rPr sz="1800" b="1" u="sng" spc="38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concorrenza</a:t>
            </a:r>
            <a:r>
              <a:rPr sz="1800" spc="-5" dirty="0">
                <a:latin typeface="Times New Roman"/>
                <a:cs typeface="Times New Roman"/>
              </a:rPr>
              <a:t>,</a:t>
            </a:r>
            <a:r>
              <a:rPr sz="1800" spc="37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l’effettiva</a:t>
            </a:r>
            <a:r>
              <a:rPr sz="1800" spc="37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contendibilità</a:t>
            </a:r>
            <a:r>
              <a:rPr sz="1800" spc="37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degli</a:t>
            </a:r>
            <a:r>
              <a:rPr sz="1800" spc="36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affidamenti</a:t>
            </a:r>
            <a:r>
              <a:rPr sz="1800" spc="37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da</a:t>
            </a:r>
            <a:endParaRPr sz="18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800" dirty="0">
                <a:latin typeface="Times New Roman"/>
                <a:cs typeface="Times New Roman"/>
              </a:rPr>
              <a:t>parte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dei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soggetti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potenzialmente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interessati;</a:t>
            </a:r>
            <a:endParaRPr sz="1800">
              <a:latin typeface="Times New Roman"/>
              <a:cs typeface="Times New Roman"/>
            </a:endParaRPr>
          </a:p>
          <a:p>
            <a:pPr marL="12700" marR="6350" indent="274320" algn="just">
              <a:lnSpc>
                <a:spcPct val="100000"/>
              </a:lnSpc>
              <a:spcBef>
                <a:spcPts val="434"/>
              </a:spcBef>
            </a:pP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principio di non discriminazione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e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 parità di trattamento</a:t>
            </a:r>
            <a:r>
              <a:rPr sz="1800" spc="-5" dirty="0">
                <a:latin typeface="Times New Roman"/>
                <a:cs typeface="Times New Roman"/>
              </a:rPr>
              <a:t>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una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valutazione </a:t>
            </a:r>
            <a:r>
              <a:rPr sz="1800" dirty="0">
                <a:latin typeface="Times New Roman"/>
                <a:cs typeface="Times New Roman"/>
              </a:rPr>
              <a:t> equa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imparziale</a:t>
            </a:r>
            <a:r>
              <a:rPr sz="1800" dirty="0">
                <a:latin typeface="Times New Roman"/>
                <a:cs typeface="Times New Roman"/>
              </a:rPr>
              <a:t> dei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concorrenti</a:t>
            </a:r>
            <a:r>
              <a:rPr sz="1800" dirty="0">
                <a:latin typeface="Times New Roman"/>
                <a:cs typeface="Times New Roman"/>
              </a:rPr>
              <a:t> 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l’eliminazione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ostacoli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restrizioni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nella </a:t>
            </a:r>
            <a:r>
              <a:rPr sz="1800" dirty="0">
                <a:latin typeface="Times New Roman"/>
                <a:cs typeface="Times New Roman"/>
              </a:rPr>
              <a:t> predisposizione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offerte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nella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loro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valutazione;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69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7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60857" rIns="0" bIns="0" rtlCol="0">
            <a:spAutoFit/>
          </a:bodyPr>
          <a:lstStyle/>
          <a:p>
            <a:pPr marL="3574415" marR="5080" indent="-3140075">
              <a:lnSpc>
                <a:spcPct val="100000"/>
              </a:lnSpc>
              <a:spcBef>
                <a:spcPts val="105"/>
              </a:spcBef>
            </a:pPr>
            <a:r>
              <a:rPr spc="-10" dirty="0">
                <a:latin typeface="Calibri"/>
                <a:cs typeface="Calibri"/>
              </a:rPr>
              <a:t>GESTIONE</a:t>
            </a:r>
            <a:r>
              <a:rPr spc="-5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DELLE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PROCEDURE</a:t>
            </a:r>
            <a:r>
              <a:rPr spc="-1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SOTTOSOGLIA</a:t>
            </a:r>
            <a:r>
              <a:rPr spc="-3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DI</a:t>
            </a:r>
            <a:r>
              <a:rPr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CUI </a:t>
            </a:r>
            <a:r>
              <a:rPr spc="-65" dirty="0">
                <a:latin typeface="Calibri"/>
                <a:cs typeface="Calibri"/>
              </a:rPr>
              <a:t>ALL’ART.1</a:t>
            </a:r>
            <a:r>
              <a:rPr spc="-1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DEL</a:t>
            </a:r>
            <a:r>
              <a:rPr spc="1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DL </a:t>
            </a:r>
            <a:r>
              <a:rPr spc="-434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76/2020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605205" y="2054479"/>
          <a:ext cx="7942580" cy="356617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881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4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28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87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87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D.L</a:t>
                      </a:r>
                      <a:r>
                        <a:rPr sz="18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76/2020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26416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PROCEDURA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885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CONTRATTI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25844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MODALITA’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38227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TERMINI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0412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Art.1,</a:t>
                      </a:r>
                      <a:r>
                        <a:rPr sz="12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comma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2,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lett.b)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33401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Procedura</a:t>
                      </a:r>
                      <a:r>
                        <a:rPr sz="1200" b="1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negoziata </a:t>
                      </a:r>
                      <a:r>
                        <a:rPr sz="1200" b="1" spc="-25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senza bando previa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consultazione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di 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almeno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5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operatori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economici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81915">
                        <a:lnSpc>
                          <a:spcPct val="100000"/>
                        </a:lnSpc>
                        <a:spcBef>
                          <a:spcPts val="290"/>
                        </a:spcBef>
                        <a:tabLst>
                          <a:tab pos="342900" algn="l"/>
                          <a:tab pos="1245870" algn="l"/>
                          <a:tab pos="1288415" algn="l"/>
                        </a:tabLst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servizi</a:t>
                      </a:r>
                      <a:r>
                        <a:rPr sz="1200" spc="1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di</a:t>
                      </a:r>
                      <a:r>
                        <a:rPr sz="1200" spc="1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ingegneria </a:t>
                      </a:r>
                      <a:r>
                        <a:rPr sz="1200" spc="-25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e	a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-20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hi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-2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2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200" spc="-2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a	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di 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valore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da 75.000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e 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20" dirty="0">
                          <a:latin typeface="Calibri"/>
                          <a:cs typeface="Calibri"/>
                        </a:rPr>
                        <a:t>nf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rio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e		a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214.000,00;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80645" algn="just">
                        <a:lnSpc>
                          <a:spcPct val="100000"/>
                        </a:lnSpc>
                        <a:spcBef>
                          <a:spcPts val="290"/>
                        </a:spcBef>
                        <a:tabLst>
                          <a:tab pos="974725" algn="l"/>
                        </a:tabLst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Gli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operatori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da </a:t>
                      </a:r>
                      <a:r>
                        <a:rPr sz="1200" spc="-2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2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ar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e	p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oss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ono 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essere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 marR="80645" algn="just">
                        <a:lnSpc>
                          <a:spcPct val="100000"/>
                        </a:lnSpc>
                        <a:spcBef>
                          <a:spcPts val="5"/>
                        </a:spcBef>
                        <a:tabLst>
                          <a:tab pos="1288415" algn="l"/>
                        </a:tabLst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scelti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 a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seguito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di </a:t>
                      </a:r>
                      <a:r>
                        <a:rPr sz="1200" spc="-2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2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vi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o	per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manifestazione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 marR="81280">
                        <a:lnSpc>
                          <a:spcPct val="100000"/>
                        </a:lnSpc>
                        <a:tabLst>
                          <a:tab pos="549275" algn="l"/>
                          <a:tab pos="989965" algn="l"/>
                          <a:tab pos="1099185" algn="l"/>
                          <a:tab pos="1318895" algn="l"/>
                        </a:tabLst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di</a:t>
                      </a:r>
                      <a:r>
                        <a:rPr sz="1200" spc="20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interesse</a:t>
                      </a:r>
                      <a:r>
                        <a:rPr sz="1200" spc="2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spc="2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tramite </a:t>
                      </a:r>
                      <a:r>
                        <a:rPr sz="1200" spc="-25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il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ricorso</a:t>
                      </a:r>
                      <a:r>
                        <a:rPr sz="12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a elenchi; 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n	d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1200" spc="-2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à		esse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e 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richiesta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la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garanzia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p</a:t>
                      </a:r>
                      <a:r>
                        <a:rPr sz="1200" spc="-3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spc="10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vi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so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a	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i	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ui 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all’art.</a:t>
                      </a:r>
                      <a:r>
                        <a:rPr sz="12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93.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 marR="81915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Si</a:t>
                      </a:r>
                      <a:r>
                        <a:rPr sz="1200" b="1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utilizza</a:t>
                      </a:r>
                      <a:r>
                        <a:rPr sz="1200" b="1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il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criterio </a:t>
                      </a:r>
                      <a:r>
                        <a:rPr sz="1200" b="1" spc="-2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dell’OEPV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basata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sul 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Rapporto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qualità/prezzo,</a:t>
                      </a:r>
                      <a:r>
                        <a:rPr sz="1200" b="1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5" dirty="0">
                          <a:latin typeface="Calibri"/>
                          <a:cs typeface="Calibri"/>
                        </a:rPr>
                        <a:t>ex</a:t>
                      </a:r>
                      <a:r>
                        <a:rPr sz="1200" b="1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art. </a:t>
                      </a:r>
                      <a:r>
                        <a:rPr sz="1200" b="1" spc="-25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95,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comma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3.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4</a:t>
                      </a:r>
                      <a:r>
                        <a:rPr sz="12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mesi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8820" rIns="0" bIns="0" rtlCol="0">
            <a:spAutoFit/>
          </a:bodyPr>
          <a:lstStyle/>
          <a:p>
            <a:pPr marL="2178685" marR="5080" indent="-1989455">
              <a:lnSpc>
                <a:spcPct val="100000"/>
              </a:lnSpc>
              <a:spcBef>
                <a:spcPts val="105"/>
              </a:spcBef>
            </a:pPr>
            <a:r>
              <a:rPr dirty="0"/>
              <a:t>LE </a:t>
            </a:r>
            <a:r>
              <a:rPr spc="-5" dirty="0"/>
              <a:t>DISPOSIZIONI NON </a:t>
            </a:r>
            <a:r>
              <a:rPr dirty="0"/>
              <a:t>DEROGABILI PREVISTE </a:t>
            </a:r>
            <a:r>
              <a:rPr spc="-35" dirty="0"/>
              <a:t>DALL’ART.2, </a:t>
            </a:r>
            <a:r>
              <a:rPr spc="-484" dirty="0"/>
              <a:t> </a:t>
            </a:r>
            <a:r>
              <a:rPr dirty="0"/>
              <a:t>COMMI</a:t>
            </a:r>
            <a:r>
              <a:rPr spc="-35" dirty="0"/>
              <a:t> </a:t>
            </a:r>
            <a:r>
              <a:rPr dirty="0"/>
              <a:t>3 e</a:t>
            </a:r>
            <a:r>
              <a:rPr spc="-15" dirty="0"/>
              <a:t> </a:t>
            </a:r>
            <a:r>
              <a:rPr dirty="0"/>
              <a:t>4 DEL</a:t>
            </a:r>
            <a:r>
              <a:rPr spc="-105" dirty="0"/>
              <a:t> </a:t>
            </a:r>
            <a:r>
              <a:rPr dirty="0"/>
              <a:t>D.L.76/2020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8640" y="1663319"/>
            <a:ext cx="356616" cy="25298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8640" y="2541142"/>
            <a:ext cx="356616" cy="25298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8640" y="3144901"/>
            <a:ext cx="356616" cy="25298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8640" y="4022420"/>
            <a:ext cx="356616" cy="253288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8640" y="5174945"/>
            <a:ext cx="356616" cy="253288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535940" y="1626234"/>
            <a:ext cx="8209280" cy="49091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985" indent="271145" algn="just">
              <a:lnSpc>
                <a:spcPct val="100000"/>
              </a:lnSpc>
              <a:spcBef>
                <a:spcPts val="100"/>
              </a:spcBef>
            </a:pP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principio di </a:t>
            </a:r>
            <a:r>
              <a:rPr sz="18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trasparenza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pubblicità</a:t>
            </a:r>
            <a:r>
              <a:rPr sz="1800" spc="-5" dirty="0">
                <a:latin typeface="Times New Roman"/>
                <a:cs typeface="Times New Roman"/>
              </a:rPr>
              <a:t>,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conoscibilità delle procedure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gara, </a:t>
            </a:r>
            <a:r>
              <a:rPr sz="1800" dirty="0">
                <a:latin typeface="Times New Roman"/>
                <a:cs typeface="Times New Roman"/>
              </a:rPr>
              <a:t> nonché l’uso di </a:t>
            </a:r>
            <a:r>
              <a:rPr sz="1800" spc="-5" dirty="0">
                <a:latin typeface="Times New Roman"/>
                <a:cs typeface="Times New Roman"/>
              </a:rPr>
              <a:t>strumenti </a:t>
            </a:r>
            <a:r>
              <a:rPr sz="1800" dirty="0">
                <a:latin typeface="Times New Roman"/>
                <a:cs typeface="Times New Roman"/>
              </a:rPr>
              <a:t>che </a:t>
            </a:r>
            <a:r>
              <a:rPr sz="1800" spc="-5" dirty="0">
                <a:latin typeface="Times New Roman"/>
                <a:cs typeface="Times New Roman"/>
              </a:rPr>
              <a:t>consentano </a:t>
            </a:r>
            <a:r>
              <a:rPr sz="1800" dirty="0">
                <a:latin typeface="Times New Roman"/>
                <a:cs typeface="Times New Roman"/>
              </a:rPr>
              <a:t>un </a:t>
            </a:r>
            <a:r>
              <a:rPr sz="1800" spc="-5" dirty="0">
                <a:latin typeface="Times New Roman"/>
                <a:cs typeface="Times New Roman"/>
              </a:rPr>
              <a:t>accesso </a:t>
            </a:r>
            <a:r>
              <a:rPr sz="1800" dirty="0">
                <a:latin typeface="Times New Roman"/>
                <a:cs typeface="Times New Roman"/>
              </a:rPr>
              <a:t>rapido e </a:t>
            </a:r>
            <a:r>
              <a:rPr sz="1800" spc="-5" dirty="0">
                <a:latin typeface="Times New Roman"/>
                <a:cs typeface="Times New Roman"/>
              </a:rPr>
              <a:t>agevole alle informazioni </a:t>
            </a:r>
            <a:r>
              <a:rPr sz="1800" dirty="0">
                <a:latin typeface="Times New Roman"/>
                <a:cs typeface="Times New Roman"/>
              </a:rPr>
              <a:t> relative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alle procedure;</a:t>
            </a:r>
            <a:endParaRPr sz="1800">
              <a:latin typeface="Times New Roman"/>
              <a:cs typeface="Times New Roman"/>
            </a:endParaRPr>
          </a:p>
          <a:p>
            <a:pPr marL="295910" algn="just">
              <a:lnSpc>
                <a:spcPct val="100000"/>
              </a:lnSpc>
              <a:spcBef>
                <a:spcPts val="430"/>
              </a:spcBef>
            </a:pP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</a:t>
            </a:r>
            <a:r>
              <a:rPr sz="1800" b="1" u="sng" spc="37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principio</a:t>
            </a:r>
            <a:r>
              <a:rPr sz="1800" b="1" u="sng" spc="38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</a:t>
            </a:r>
            <a:r>
              <a:rPr sz="1800" b="1" u="sng" spc="39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proporzionalità</a:t>
            </a:r>
            <a:r>
              <a:rPr sz="1800" spc="-5" dirty="0">
                <a:latin typeface="Times New Roman"/>
                <a:cs typeface="Times New Roman"/>
              </a:rPr>
              <a:t>,</a:t>
            </a:r>
            <a:r>
              <a:rPr sz="1800" spc="38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l’adeguatezza</a:t>
            </a:r>
            <a:r>
              <a:rPr sz="1800" spc="39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38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idoneità</a:t>
            </a:r>
            <a:r>
              <a:rPr sz="1800" spc="39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dell’azione</a:t>
            </a:r>
            <a:r>
              <a:rPr sz="1800" spc="3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rispetto</a:t>
            </a:r>
            <a:r>
              <a:rPr sz="1800" spc="4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alle</a:t>
            </a:r>
            <a:endParaRPr sz="18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800" dirty="0">
                <a:latin typeface="Times New Roman"/>
                <a:cs typeface="Times New Roman"/>
              </a:rPr>
              <a:t>finalità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 all’importo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dell’affidamento;</a:t>
            </a:r>
            <a:endParaRPr sz="1800">
              <a:latin typeface="Times New Roman"/>
              <a:cs typeface="Times New Roman"/>
            </a:endParaRPr>
          </a:p>
          <a:p>
            <a:pPr marL="12700" marR="5080" indent="281940" algn="just">
              <a:lnSpc>
                <a:spcPct val="100000"/>
              </a:lnSpc>
              <a:spcBef>
                <a:spcPts val="434"/>
              </a:spcBef>
            </a:pP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principio di rotazione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degli inviti e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degli affidamenti</a:t>
            </a:r>
            <a:r>
              <a:rPr sz="1800" spc="-5" dirty="0">
                <a:latin typeface="Times New Roman"/>
                <a:cs typeface="Times New Roman"/>
              </a:rPr>
              <a:t>, </a:t>
            </a:r>
            <a:r>
              <a:rPr sz="1800" dirty="0">
                <a:latin typeface="Times New Roman"/>
                <a:cs typeface="Times New Roman"/>
              </a:rPr>
              <a:t>il non </a:t>
            </a:r>
            <a:r>
              <a:rPr sz="1800" spc="-5" dirty="0">
                <a:latin typeface="Times New Roman"/>
                <a:cs typeface="Times New Roman"/>
              </a:rPr>
              <a:t>consolidarsi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rapporti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solo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alcune</a:t>
            </a:r>
            <a:r>
              <a:rPr sz="1800" dirty="0">
                <a:latin typeface="Times New Roman"/>
                <a:cs typeface="Times New Roman"/>
              </a:rPr>
              <a:t> imprese,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favorendo</a:t>
            </a:r>
            <a:r>
              <a:rPr sz="1800" dirty="0">
                <a:latin typeface="Times New Roman"/>
                <a:cs typeface="Times New Roman"/>
              </a:rPr>
              <a:t> 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distribuzione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opportunità</a:t>
            </a:r>
            <a:r>
              <a:rPr sz="1800" dirty="0">
                <a:latin typeface="Times New Roman"/>
                <a:cs typeface="Times New Roman"/>
              </a:rPr>
              <a:t> degli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operatori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economici di </a:t>
            </a:r>
            <a:r>
              <a:rPr sz="1800" spc="-5" dirty="0">
                <a:latin typeface="Times New Roman"/>
                <a:cs typeface="Times New Roman"/>
              </a:rPr>
              <a:t>essere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affidatari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contratto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pubblico;</a:t>
            </a:r>
            <a:endParaRPr sz="1800">
              <a:latin typeface="Times New Roman"/>
              <a:cs typeface="Times New Roman"/>
            </a:endParaRPr>
          </a:p>
          <a:p>
            <a:pPr marL="12700" marR="5080" indent="384175" algn="just">
              <a:lnSpc>
                <a:spcPct val="100000"/>
              </a:lnSpc>
              <a:spcBef>
                <a:spcPts val="430"/>
              </a:spcBef>
            </a:pP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ai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criteri</a:t>
            </a:r>
            <a:r>
              <a:rPr sz="18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sostenibilità</a:t>
            </a:r>
            <a:r>
              <a:rPr sz="18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energetica</a:t>
            </a:r>
            <a:r>
              <a:rPr sz="18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</a:t>
            </a:r>
            <a:r>
              <a:rPr sz="18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ambientale</a:t>
            </a:r>
            <a:r>
              <a:rPr sz="1800" spc="-5" dirty="0">
                <a:latin typeface="Times New Roman"/>
                <a:cs typeface="Times New Roman"/>
              </a:rPr>
              <a:t>,</a:t>
            </a:r>
            <a:r>
              <a:rPr sz="1800" dirty="0">
                <a:latin typeface="Times New Roman"/>
                <a:cs typeface="Times New Roman"/>
              </a:rPr>
              <a:t> 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previsione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nella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documentazioneprogettuale</a:t>
            </a:r>
            <a:r>
              <a:rPr sz="1800" dirty="0">
                <a:latin typeface="Times New Roman"/>
                <a:cs typeface="Times New Roman"/>
              </a:rPr>
              <a:t> e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gara</a:t>
            </a:r>
            <a:r>
              <a:rPr sz="1800" dirty="0">
                <a:latin typeface="Times New Roman"/>
                <a:cs typeface="Times New Roman"/>
              </a:rPr>
              <a:t> dei </a:t>
            </a:r>
            <a:r>
              <a:rPr sz="1800" spc="-5" dirty="0">
                <a:latin typeface="Times New Roman"/>
                <a:cs typeface="Times New Roman"/>
              </a:rPr>
              <a:t>criteri </a:t>
            </a:r>
            <a:r>
              <a:rPr sz="1800" dirty="0">
                <a:latin typeface="Times New Roman"/>
                <a:cs typeface="Times New Roman"/>
              </a:rPr>
              <a:t>ambientali </a:t>
            </a:r>
            <a:r>
              <a:rPr sz="1800" spc="-5" dirty="0">
                <a:latin typeface="Times New Roman"/>
                <a:cs typeface="Times New Roman"/>
              </a:rPr>
              <a:t>minimi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adottati con decreto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 Ministro </a:t>
            </a:r>
            <a:r>
              <a:rPr sz="1800" spc="-5" dirty="0">
                <a:latin typeface="Times New Roman"/>
                <a:cs typeface="Times New Roman"/>
              </a:rPr>
              <a:t>dell’ambiente</a:t>
            </a:r>
            <a:r>
              <a:rPr sz="1800" dirty="0">
                <a:latin typeface="Times New Roman"/>
                <a:cs typeface="Times New Roman"/>
              </a:rPr>
              <a:t> e </a:t>
            </a:r>
            <a:r>
              <a:rPr sz="1800" spc="-5" dirty="0">
                <a:latin typeface="Times New Roman"/>
                <a:cs typeface="Times New Roman"/>
              </a:rPr>
              <a:t>della tutela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territorio </a:t>
            </a:r>
            <a:r>
              <a:rPr sz="1800" dirty="0">
                <a:latin typeface="Times New Roman"/>
                <a:cs typeface="Times New Roman"/>
              </a:rPr>
              <a:t>e del </a:t>
            </a:r>
            <a:r>
              <a:rPr sz="1800" spc="-5" dirty="0">
                <a:latin typeface="Times New Roman"/>
                <a:cs typeface="Times New Roman"/>
              </a:rPr>
              <a:t>mare,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tenendo</a:t>
            </a:r>
            <a:r>
              <a:rPr sz="1800" dirty="0">
                <a:latin typeface="Times New Roman"/>
                <a:cs typeface="Times New Roman"/>
              </a:rPr>
              <a:t> conto di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eventuali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aggiornamenti;</a:t>
            </a:r>
            <a:endParaRPr sz="1800">
              <a:latin typeface="Times New Roman"/>
              <a:cs typeface="Times New Roman"/>
            </a:endParaRPr>
          </a:p>
          <a:p>
            <a:pPr marL="12700" marR="5080" indent="274320" algn="just">
              <a:lnSpc>
                <a:spcPct val="100000"/>
              </a:lnSpc>
              <a:spcBef>
                <a:spcPts val="434"/>
              </a:spcBef>
            </a:pP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principio di </a:t>
            </a:r>
            <a:r>
              <a:rPr sz="18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prevenzione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risoluzione dei conflitti di </a:t>
            </a:r>
            <a:r>
              <a:rPr sz="18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interessi</a:t>
            </a:r>
            <a:r>
              <a:rPr sz="1800" spc="-10" dirty="0">
                <a:latin typeface="Times New Roman"/>
                <a:cs typeface="Times New Roman"/>
              </a:rPr>
              <a:t>, </a:t>
            </a:r>
            <a:r>
              <a:rPr sz="1800" spc="-5" dirty="0">
                <a:latin typeface="Times New Roman"/>
                <a:cs typeface="Times New Roman"/>
              </a:rPr>
              <a:t>l’adozione di </a:t>
            </a:r>
            <a:r>
              <a:rPr sz="1800" dirty="0">
                <a:latin typeface="Times New Roman"/>
                <a:cs typeface="Times New Roman"/>
              </a:rPr>
              <a:t> adeguate </a:t>
            </a:r>
            <a:r>
              <a:rPr sz="1800" spc="-5" dirty="0">
                <a:latin typeface="Times New Roman"/>
                <a:cs typeface="Times New Roman"/>
              </a:rPr>
              <a:t>misure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prevenzione </a:t>
            </a:r>
            <a:r>
              <a:rPr sz="1800" dirty="0">
                <a:latin typeface="Times New Roman"/>
                <a:cs typeface="Times New Roman"/>
              </a:rPr>
              <a:t>e risoluzione </a:t>
            </a:r>
            <a:r>
              <a:rPr sz="1800" spc="-5" dirty="0">
                <a:latin typeface="Times New Roman"/>
                <a:cs typeface="Times New Roman"/>
              </a:rPr>
              <a:t>dei conflitti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interesse sia nella fase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svolgimento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procedura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gara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che</a:t>
            </a:r>
            <a:r>
              <a:rPr sz="1800" dirty="0">
                <a:latin typeface="Times New Roman"/>
                <a:cs typeface="Times New Roman"/>
              </a:rPr>
              <a:t> nella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fase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esecuzione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contratto,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assicurando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altresì</a:t>
            </a:r>
            <a:r>
              <a:rPr sz="1800" dirty="0">
                <a:latin typeface="Times New Roman"/>
                <a:cs typeface="Times New Roman"/>
              </a:rPr>
              <a:t> una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idonea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vigilanza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sulle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misure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adottate,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nel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rispetto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normativa</a:t>
            </a:r>
            <a:r>
              <a:rPr sz="1800" dirty="0">
                <a:latin typeface="Times New Roman"/>
                <a:cs typeface="Times New Roman"/>
              </a:rPr>
              <a:t> vigente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-5" dirty="0">
                <a:latin typeface="Times New Roman"/>
                <a:cs typeface="Times New Roman"/>
              </a:rPr>
              <a:t> modo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coerente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previsioni del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Piano</a:t>
            </a:r>
            <a:r>
              <a:rPr sz="1800" spc="-9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Anticorruzione.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70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71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8820" rIns="0" bIns="0" rtlCol="0">
            <a:spAutoFit/>
          </a:bodyPr>
          <a:lstStyle/>
          <a:p>
            <a:pPr marL="2178685" marR="5080" indent="-1989455">
              <a:lnSpc>
                <a:spcPct val="100000"/>
              </a:lnSpc>
              <a:spcBef>
                <a:spcPts val="105"/>
              </a:spcBef>
            </a:pPr>
            <a:r>
              <a:rPr dirty="0"/>
              <a:t>LE </a:t>
            </a:r>
            <a:r>
              <a:rPr spc="-5" dirty="0"/>
              <a:t>DISPOSIZIONI NON </a:t>
            </a:r>
            <a:r>
              <a:rPr dirty="0"/>
              <a:t>DEROGABILI PREVISTE </a:t>
            </a:r>
            <a:r>
              <a:rPr spc="-35" dirty="0"/>
              <a:t>DALL’ART.2, </a:t>
            </a:r>
            <a:r>
              <a:rPr spc="-484" dirty="0"/>
              <a:t> </a:t>
            </a:r>
            <a:r>
              <a:rPr dirty="0"/>
              <a:t>COMMI</a:t>
            </a:r>
            <a:r>
              <a:rPr spc="-35" dirty="0"/>
              <a:t> </a:t>
            </a:r>
            <a:r>
              <a:rPr dirty="0"/>
              <a:t>3 e</a:t>
            </a:r>
            <a:r>
              <a:rPr spc="-15" dirty="0"/>
              <a:t> </a:t>
            </a:r>
            <a:r>
              <a:rPr dirty="0"/>
              <a:t>4 DEL</a:t>
            </a:r>
            <a:r>
              <a:rPr spc="-105" dirty="0"/>
              <a:t> </a:t>
            </a:r>
            <a:r>
              <a:rPr dirty="0"/>
              <a:t>D.L.76/2020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71370"/>
            <a:ext cx="8074025" cy="3921760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530"/>
              </a:spcBef>
            </a:pPr>
            <a:r>
              <a:rPr sz="1800" spc="-5" dirty="0">
                <a:latin typeface="Times New Roman"/>
                <a:cs typeface="Times New Roman"/>
              </a:rPr>
              <a:t>A</a:t>
            </a:r>
            <a:r>
              <a:rPr sz="1800" spc="-10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titolo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esemplificativo,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l’applicazione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dei principi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generali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comporta:</a:t>
            </a:r>
            <a:endParaRPr sz="1800">
              <a:latin typeface="Times New Roman"/>
              <a:cs typeface="Times New Roman"/>
            </a:endParaRPr>
          </a:p>
          <a:p>
            <a:pPr marL="355600" marR="6985" indent="-343535" algn="just">
              <a:lnSpc>
                <a:spcPct val="100000"/>
              </a:lnSpc>
              <a:spcBef>
                <a:spcPts val="434"/>
              </a:spcBef>
              <a:buFont typeface="Wingdings"/>
              <a:buChar char=""/>
              <a:tabLst>
                <a:tab pos="356235" algn="l"/>
              </a:tabLst>
            </a:pPr>
            <a:r>
              <a:rPr sz="1800" spc="-5" dirty="0">
                <a:latin typeface="Times New Roman"/>
                <a:cs typeface="Times New Roman"/>
              </a:rPr>
              <a:t>garantire </a:t>
            </a:r>
            <a:r>
              <a:rPr sz="1800" dirty="0">
                <a:latin typeface="Times New Roman"/>
                <a:cs typeface="Times New Roman"/>
              </a:rPr>
              <a:t>che la </a:t>
            </a:r>
            <a:r>
              <a:rPr sz="1800" spc="-5" dirty="0">
                <a:latin typeface="Times New Roman"/>
                <a:cs typeface="Times New Roman"/>
              </a:rPr>
              <a:t>prestazione rappresenti </a:t>
            </a:r>
            <a:r>
              <a:rPr sz="1800" dirty="0">
                <a:latin typeface="Times New Roman"/>
                <a:cs typeface="Times New Roman"/>
              </a:rPr>
              <a:t>il </a:t>
            </a:r>
            <a:r>
              <a:rPr sz="1800" spc="-5" dirty="0">
                <a:latin typeface="Times New Roman"/>
                <a:cs typeface="Times New Roman"/>
              </a:rPr>
              <a:t>migliore risultato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termini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qualità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prezzo,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non</a:t>
            </a:r>
            <a:r>
              <a:rPr sz="1800" spc="-10" dirty="0">
                <a:latin typeface="Times New Roman"/>
                <a:cs typeface="Times New Roman"/>
              </a:rPr>
              <a:t> difforme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quello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reperibile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sul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mercato;</a:t>
            </a:r>
            <a:endParaRPr sz="1800">
              <a:latin typeface="Times New Roman"/>
              <a:cs typeface="Times New Roman"/>
            </a:endParaRPr>
          </a:p>
          <a:p>
            <a:pPr marL="355600" marR="5080" indent="-343535" algn="just">
              <a:lnSpc>
                <a:spcPct val="100000"/>
              </a:lnSpc>
              <a:spcBef>
                <a:spcPts val="430"/>
              </a:spcBef>
              <a:buFont typeface="Wingdings"/>
              <a:buChar char=""/>
              <a:tabLst>
                <a:tab pos="356235" algn="l"/>
              </a:tabLst>
            </a:pPr>
            <a:r>
              <a:rPr sz="1800" dirty="0">
                <a:latin typeface="Times New Roman"/>
                <a:cs typeface="Times New Roman"/>
              </a:rPr>
              <a:t>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preventiva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puntuale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individuazione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dell'obiettivo</a:t>
            </a:r>
            <a:r>
              <a:rPr sz="1800" dirty="0">
                <a:latin typeface="Times New Roman"/>
                <a:cs typeface="Times New Roman"/>
              </a:rPr>
              <a:t> da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perseguire,</a:t>
            </a:r>
            <a:r>
              <a:rPr sz="1800" dirty="0">
                <a:latin typeface="Times New Roman"/>
                <a:cs typeface="Times New Roman"/>
              </a:rPr>
              <a:t> 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corretta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definizione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prestazione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richiesta</a:t>
            </a:r>
            <a:r>
              <a:rPr sz="1800" dirty="0">
                <a:latin typeface="Times New Roman"/>
                <a:cs typeface="Times New Roman"/>
              </a:rPr>
              <a:t> 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migliore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professionalità</a:t>
            </a:r>
            <a:r>
              <a:rPr sz="1800" dirty="0">
                <a:latin typeface="Times New Roman"/>
                <a:cs typeface="Times New Roman"/>
              </a:rPr>
              <a:t> idonea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svolgere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prestazione</a:t>
            </a:r>
            <a:r>
              <a:rPr sz="1800" spc="-5" dirty="0">
                <a:latin typeface="Times New Roman"/>
                <a:cs typeface="Times New Roman"/>
              </a:rPr>
              <a:t> stessa;</a:t>
            </a:r>
            <a:endParaRPr sz="1800">
              <a:latin typeface="Times New Roman"/>
              <a:cs typeface="Times New Roman"/>
            </a:endParaRPr>
          </a:p>
          <a:p>
            <a:pPr marL="355600" marR="5715" indent="-343535" algn="just">
              <a:lnSpc>
                <a:spcPct val="100000"/>
              </a:lnSpc>
              <a:spcBef>
                <a:spcPts val="434"/>
              </a:spcBef>
              <a:buFont typeface="Wingdings"/>
              <a:buChar char=""/>
              <a:tabLst>
                <a:tab pos="356235" algn="l"/>
              </a:tabLst>
            </a:pP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valutazione </a:t>
            </a:r>
            <a:r>
              <a:rPr sz="1800" spc="-10" dirty="0">
                <a:latin typeface="Times New Roman"/>
                <a:cs typeface="Times New Roman"/>
              </a:rPr>
              <a:t>da </a:t>
            </a:r>
            <a:r>
              <a:rPr sz="1800" dirty="0">
                <a:latin typeface="Times New Roman"/>
                <a:cs typeface="Times New Roman"/>
              </a:rPr>
              <a:t>parte </a:t>
            </a:r>
            <a:r>
              <a:rPr sz="1800" spc="-5" dirty="0">
                <a:latin typeface="Times New Roman"/>
                <a:cs typeface="Times New Roman"/>
              </a:rPr>
              <a:t>del responsabile del procedimento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ordine alla effettiva </a:t>
            </a:r>
            <a:r>
              <a:rPr sz="1800" dirty="0">
                <a:latin typeface="Times New Roman"/>
                <a:cs typeface="Times New Roman"/>
              </a:rPr>
              <a:t> legittimità di </a:t>
            </a:r>
            <a:r>
              <a:rPr sz="1800" spc="-5" dirty="0">
                <a:latin typeface="Times New Roman"/>
                <a:cs typeface="Times New Roman"/>
              </a:rPr>
              <a:t>utilizzare procedure </a:t>
            </a:r>
            <a:r>
              <a:rPr sz="1800" dirty="0">
                <a:latin typeface="Times New Roman"/>
                <a:cs typeface="Times New Roman"/>
              </a:rPr>
              <a:t>più complesse e lunghe nei </a:t>
            </a:r>
            <a:r>
              <a:rPr sz="1800" spc="-5" dirty="0">
                <a:latin typeface="Times New Roman"/>
                <a:cs typeface="Times New Roman"/>
              </a:rPr>
              <a:t>casi </a:t>
            </a:r>
            <a:r>
              <a:rPr sz="1800" dirty="0">
                <a:latin typeface="Times New Roman"/>
                <a:cs typeface="Times New Roman"/>
              </a:rPr>
              <a:t>in cui </a:t>
            </a:r>
            <a:r>
              <a:rPr sz="1800" spc="-5" dirty="0">
                <a:latin typeface="Times New Roman"/>
                <a:cs typeface="Times New Roman"/>
              </a:rPr>
              <a:t>risultino </a:t>
            </a:r>
            <a:r>
              <a:rPr sz="1800" dirty="0">
                <a:latin typeface="Times New Roman"/>
                <a:cs typeface="Times New Roman"/>
              </a:rPr>
              <a:t> applicabili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procedure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più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snelle;</a:t>
            </a:r>
            <a:endParaRPr sz="1800">
              <a:latin typeface="Times New Roman"/>
              <a:cs typeface="Times New Roman"/>
            </a:endParaRPr>
          </a:p>
          <a:p>
            <a:pPr marL="355600" marR="6985" indent="-343535" algn="just">
              <a:lnSpc>
                <a:spcPct val="100000"/>
              </a:lnSpc>
              <a:spcBef>
                <a:spcPts val="434"/>
              </a:spcBef>
              <a:buFont typeface="Wingdings"/>
              <a:buChar char=""/>
              <a:tabLst>
                <a:tab pos="356235" algn="l"/>
              </a:tabLst>
            </a:pPr>
            <a:r>
              <a:rPr sz="1800" spc="-5" dirty="0">
                <a:latin typeface="Times New Roman"/>
                <a:cs typeface="Times New Roman"/>
              </a:rPr>
              <a:t>l'adozione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procedimenti, criteri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scelta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parametri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valutazione predefiniti, </a:t>
            </a:r>
            <a:r>
              <a:rPr sz="1800" dirty="0">
                <a:latin typeface="Times New Roman"/>
                <a:cs typeface="Times New Roman"/>
              </a:rPr>
              <a:t> conoscibili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-5" dirty="0">
                <a:latin typeface="Times New Roman"/>
                <a:cs typeface="Times New Roman"/>
              </a:rPr>
              <a:t> possibilmente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condivisi;</a:t>
            </a:r>
            <a:endParaRPr sz="1800">
              <a:latin typeface="Times New Roman"/>
              <a:cs typeface="Times New Roman"/>
            </a:endParaRPr>
          </a:p>
          <a:p>
            <a:pPr marL="355600" indent="-343535" algn="just">
              <a:lnSpc>
                <a:spcPct val="100000"/>
              </a:lnSpc>
              <a:spcBef>
                <a:spcPts val="430"/>
              </a:spcBef>
              <a:buFont typeface="Wingdings"/>
              <a:buChar char=""/>
              <a:tabLst>
                <a:tab pos="356235" algn="l"/>
              </a:tabLst>
            </a:pPr>
            <a:r>
              <a:rPr sz="1800" dirty="0">
                <a:latin typeface="Times New Roman"/>
                <a:cs typeface="Times New Roman"/>
              </a:rPr>
              <a:t>non</a:t>
            </a:r>
            <a:r>
              <a:rPr sz="1800" spc="6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aggravare</a:t>
            </a:r>
            <a:r>
              <a:rPr sz="1800" spc="6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il</a:t>
            </a:r>
            <a:r>
              <a:rPr sz="1800" spc="6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procedimento,</a:t>
            </a:r>
            <a:r>
              <a:rPr sz="1800" spc="6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sia</a:t>
            </a:r>
            <a:r>
              <a:rPr sz="1800" spc="6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6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l’amministrazione,</a:t>
            </a:r>
            <a:r>
              <a:rPr sz="1800" spc="63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sia</a:t>
            </a:r>
            <a:r>
              <a:rPr sz="1800" spc="6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per</a:t>
            </a:r>
            <a:r>
              <a:rPr sz="1800" spc="6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l’operatore</a:t>
            </a:r>
            <a:endParaRPr sz="18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sz="1800" dirty="0">
                <a:latin typeface="Times New Roman"/>
                <a:cs typeface="Times New Roman"/>
              </a:rPr>
              <a:t>economico.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72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35940" y="457327"/>
            <a:ext cx="8073390" cy="43478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00760" marR="523240" indent="-47117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LE</a:t>
            </a:r>
            <a:r>
              <a:rPr sz="2400" b="1" spc="-5" dirty="0">
                <a:latin typeface="Times New Roman"/>
                <a:cs typeface="Times New Roman"/>
              </a:rPr>
              <a:t> DISPOSIZIONI</a:t>
            </a:r>
            <a:r>
              <a:rPr sz="2400" b="1" spc="3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NON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DEROGABILI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PREVISTE </a:t>
            </a:r>
            <a:r>
              <a:rPr sz="2400" b="1" spc="-585" dirty="0">
                <a:latin typeface="Times New Roman"/>
                <a:cs typeface="Times New Roman"/>
              </a:rPr>
              <a:t> </a:t>
            </a:r>
            <a:r>
              <a:rPr sz="2400" b="1" spc="-50" dirty="0">
                <a:latin typeface="Times New Roman"/>
                <a:cs typeface="Times New Roman"/>
              </a:rPr>
              <a:t>DALL’ART.2,</a:t>
            </a:r>
            <a:r>
              <a:rPr sz="2400" b="1" spc="4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COMMI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3 e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4</a:t>
            </a:r>
            <a:r>
              <a:rPr sz="2400" b="1" spc="-5" dirty="0">
                <a:latin typeface="Times New Roman"/>
                <a:cs typeface="Times New Roman"/>
              </a:rPr>
              <a:t> DEL</a:t>
            </a:r>
            <a:r>
              <a:rPr sz="2400" b="1" spc="-12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D.L.76/2020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950">
              <a:latin typeface="Times New Roman"/>
              <a:cs typeface="Times New Roman"/>
            </a:endParaRPr>
          </a:p>
          <a:p>
            <a:pPr marL="355600" marR="5080" indent="-343535" algn="just">
              <a:lnSpc>
                <a:spcPct val="100000"/>
              </a:lnSpc>
              <a:buFont typeface="Wingdings"/>
              <a:buChar char=""/>
              <a:tabLst>
                <a:tab pos="356235" algn="l"/>
              </a:tabLst>
            </a:pPr>
            <a:r>
              <a:rPr sz="2800" spc="-5" dirty="0">
                <a:latin typeface="Times New Roman"/>
                <a:cs typeface="Times New Roman"/>
              </a:rPr>
              <a:t>la disciplina </a:t>
            </a:r>
            <a:r>
              <a:rPr sz="2800" dirty="0">
                <a:latin typeface="Times New Roman"/>
                <a:cs typeface="Times New Roman"/>
              </a:rPr>
              <a:t>sui </a:t>
            </a:r>
            <a:r>
              <a:rPr sz="2800" spc="-5" dirty="0">
                <a:latin typeface="Times New Roman"/>
                <a:cs typeface="Times New Roman"/>
              </a:rPr>
              <a:t>CAM </a:t>
            </a:r>
            <a:r>
              <a:rPr sz="2800" dirty="0">
                <a:latin typeface="Times New Roman"/>
                <a:cs typeface="Times New Roman"/>
              </a:rPr>
              <a:t>di </a:t>
            </a:r>
            <a:r>
              <a:rPr sz="2800" spc="-5" dirty="0">
                <a:latin typeface="Times New Roman"/>
                <a:cs typeface="Times New Roman"/>
              </a:rPr>
              <a:t>cui </a:t>
            </a:r>
            <a:r>
              <a:rPr sz="2800" dirty="0">
                <a:latin typeface="Times New Roman"/>
                <a:cs typeface="Times New Roman"/>
              </a:rPr>
              <a:t>all’art. 34 </a:t>
            </a:r>
            <a:r>
              <a:rPr sz="2800" spc="-10" dirty="0">
                <a:latin typeface="Times New Roman"/>
                <a:cs typeface="Times New Roman"/>
              </a:rPr>
              <a:t>del </a:t>
            </a:r>
            <a:r>
              <a:rPr sz="2800" spc="-5" dirty="0">
                <a:latin typeface="Times New Roman"/>
                <a:cs typeface="Times New Roman"/>
              </a:rPr>
              <a:t>codice dei 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contratti, relativamente e nei </a:t>
            </a:r>
            <a:r>
              <a:rPr sz="2800" spc="-10" dirty="0">
                <a:latin typeface="Times New Roman"/>
                <a:cs typeface="Times New Roman"/>
              </a:rPr>
              <a:t>limiti</a:t>
            </a:r>
            <a:r>
              <a:rPr sz="2800" spc="-5" dirty="0">
                <a:latin typeface="Times New Roman"/>
                <a:cs typeface="Times New Roman"/>
              </a:rPr>
              <a:t> delle specifiche 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tecniche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minime</a:t>
            </a:r>
            <a:r>
              <a:rPr sz="2800" spc="2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ivi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stabilite;</a:t>
            </a:r>
            <a:endParaRPr sz="2800">
              <a:latin typeface="Times New Roman"/>
              <a:cs typeface="Times New Roman"/>
            </a:endParaRPr>
          </a:p>
          <a:p>
            <a:pPr marL="355600" marR="5715" indent="-343535" algn="just">
              <a:lnSpc>
                <a:spcPct val="100000"/>
              </a:lnSpc>
              <a:spcBef>
                <a:spcPts val="675"/>
              </a:spcBef>
              <a:buFont typeface="Wingdings"/>
              <a:buChar char=""/>
              <a:tabLst>
                <a:tab pos="356235" algn="l"/>
              </a:tabLst>
            </a:pPr>
            <a:r>
              <a:rPr sz="2800" spc="-5" dirty="0">
                <a:latin typeface="Times New Roman"/>
                <a:cs typeface="Times New Roman"/>
              </a:rPr>
              <a:t>la disciplina </a:t>
            </a:r>
            <a:r>
              <a:rPr sz="2800" dirty="0">
                <a:latin typeface="Times New Roman"/>
                <a:cs typeface="Times New Roman"/>
              </a:rPr>
              <a:t>sui </a:t>
            </a:r>
            <a:r>
              <a:rPr sz="2800" spc="-5" dirty="0">
                <a:latin typeface="Times New Roman"/>
                <a:cs typeface="Times New Roman"/>
              </a:rPr>
              <a:t>conflitti </a:t>
            </a:r>
            <a:r>
              <a:rPr sz="2800" dirty="0">
                <a:latin typeface="Times New Roman"/>
                <a:cs typeface="Times New Roman"/>
              </a:rPr>
              <a:t>di </a:t>
            </a:r>
            <a:r>
              <a:rPr sz="2800" spc="-5" dirty="0">
                <a:latin typeface="Times New Roman"/>
                <a:cs typeface="Times New Roman"/>
              </a:rPr>
              <a:t>interesse </a:t>
            </a:r>
            <a:r>
              <a:rPr sz="2800" dirty="0">
                <a:latin typeface="Times New Roman"/>
                <a:cs typeface="Times New Roman"/>
              </a:rPr>
              <a:t>di </a:t>
            </a:r>
            <a:r>
              <a:rPr sz="2800" spc="-5" dirty="0">
                <a:latin typeface="Times New Roman"/>
                <a:cs typeface="Times New Roman"/>
              </a:rPr>
              <a:t>cui all’art. </a:t>
            </a:r>
            <a:r>
              <a:rPr sz="2800" dirty="0">
                <a:latin typeface="Times New Roman"/>
                <a:cs typeface="Times New Roman"/>
              </a:rPr>
              <a:t>42 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del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codice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dei</a:t>
            </a:r>
            <a:r>
              <a:rPr sz="2800" dirty="0">
                <a:latin typeface="Times New Roman"/>
                <a:cs typeface="Times New Roman"/>
              </a:rPr>
              <a:t> contratti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e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il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Piano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anticorruzione 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vigente;</a:t>
            </a:r>
            <a:endParaRPr sz="2800">
              <a:latin typeface="Times New Roman"/>
              <a:cs typeface="Times New Roman"/>
            </a:endParaRPr>
          </a:p>
          <a:p>
            <a:pPr marL="443865" indent="-431800" algn="just">
              <a:lnSpc>
                <a:spcPct val="100000"/>
              </a:lnSpc>
              <a:spcBef>
                <a:spcPts val="675"/>
              </a:spcBef>
              <a:buFont typeface="Wingdings"/>
              <a:buChar char=""/>
              <a:tabLst>
                <a:tab pos="444500" algn="l"/>
              </a:tabLst>
            </a:pPr>
            <a:r>
              <a:rPr sz="2800" spc="-5" dirty="0">
                <a:latin typeface="Times New Roman"/>
                <a:cs typeface="Times New Roman"/>
              </a:rPr>
              <a:t>la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disciplina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vigente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sul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subappalto.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73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3910" y="274446"/>
            <a:ext cx="7931784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28850" marR="5080" indent="-2216785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Disposizioni</a:t>
            </a:r>
            <a:r>
              <a:rPr sz="2400" spc="20" dirty="0"/>
              <a:t> </a:t>
            </a:r>
            <a:r>
              <a:rPr sz="2400" spc="-5" dirty="0"/>
              <a:t>non</a:t>
            </a:r>
            <a:r>
              <a:rPr sz="2400" spc="15" dirty="0"/>
              <a:t> </a:t>
            </a:r>
            <a:r>
              <a:rPr sz="2400" spc="-10" dirty="0"/>
              <a:t>derogabili</a:t>
            </a:r>
            <a:r>
              <a:rPr sz="2400" spc="-5" dirty="0"/>
              <a:t> in</a:t>
            </a:r>
            <a:r>
              <a:rPr sz="2400" spc="15" dirty="0"/>
              <a:t> </a:t>
            </a:r>
            <a:r>
              <a:rPr sz="2400" spc="-5" dirty="0"/>
              <a:t>quanto</a:t>
            </a:r>
            <a:r>
              <a:rPr sz="2400" spc="20" dirty="0"/>
              <a:t> </a:t>
            </a:r>
            <a:r>
              <a:rPr sz="2400" spc="-10" dirty="0"/>
              <a:t>previste</a:t>
            </a:r>
            <a:r>
              <a:rPr sz="2400" spc="-5" dirty="0"/>
              <a:t> espressamente </a:t>
            </a:r>
            <a:r>
              <a:rPr sz="2400" spc="-585" dirty="0"/>
              <a:t> </a:t>
            </a:r>
            <a:r>
              <a:rPr sz="2400" spc="-5" dirty="0"/>
              <a:t>dall’art.</a:t>
            </a:r>
            <a:r>
              <a:rPr sz="2400" spc="-25" dirty="0"/>
              <a:t> </a:t>
            </a:r>
            <a:r>
              <a:rPr sz="2400" dirty="0"/>
              <a:t>2 </a:t>
            </a:r>
            <a:r>
              <a:rPr sz="2400" spc="-5" dirty="0"/>
              <a:t>del</a:t>
            </a:r>
            <a:r>
              <a:rPr sz="2400" spc="-15" dirty="0"/>
              <a:t> </a:t>
            </a:r>
            <a:r>
              <a:rPr sz="2400" spc="-5" dirty="0"/>
              <a:t>D.L.</a:t>
            </a:r>
            <a:r>
              <a:rPr sz="2400" spc="5" dirty="0"/>
              <a:t> </a:t>
            </a:r>
            <a:r>
              <a:rPr sz="2400" dirty="0"/>
              <a:t>76/2020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330200" y="1366520"/>
            <a:ext cx="8484870" cy="51295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715" algn="just">
              <a:lnSpc>
                <a:spcPct val="100000"/>
              </a:lnSpc>
              <a:spcBef>
                <a:spcPts val="100"/>
              </a:spcBef>
            </a:pPr>
            <a:r>
              <a:rPr sz="1800" spc="-30" dirty="0">
                <a:latin typeface="Times New Roman"/>
                <a:cs typeface="Times New Roman"/>
              </a:rPr>
              <a:t>L’art.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2,</a:t>
            </a:r>
            <a:r>
              <a:rPr sz="1800" spc="-5" dirty="0">
                <a:latin typeface="Times New Roman"/>
                <a:cs typeface="Times New Roman"/>
              </a:rPr>
              <a:t> comma</a:t>
            </a:r>
            <a:r>
              <a:rPr sz="1800" dirty="0">
                <a:latin typeface="Times New Roman"/>
                <a:cs typeface="Times New Roman"/>
              </a:rPr>
              <a:t> 4,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D.L.</a:t>
            </a:r>
            <a:r>
              <a:rPr sz="1800" dirty="0">
                <a:latin typeface="Times New Roman"/>
                <a:cs typeface="Times New Roman"/>
              </a:rPr>
              <a:t> 76/2020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dispone</a:t>
            </a:r>
            <a:r>
              <a:rPr sz="1800" dirty="0">
                <a:latin typeface="Times New Roman"/>
                <a:cs typeface="Times New Roman"/>
              </a:rPr>
              <a:t> che,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“per</a:t>
            </a:r>
            <a:r>
              <a:rPr sz="1800" i="1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quanto</a:t>
            </a:r>
            <a:r>
              <a:rPr sz="1800" i="1" dirty="0">
                <a:latin typeface="Times New Roman"/>
                <a:cs typeface="Times New Roman"/>
              </a:rPr>
              <a:t> non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10" dirty="0">
                <a:latin typeface="Times New Roman"/>
                <a:cs typeface="Times New Roman"/>
              </a:rPr>
              <a:t>espressamente 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disciplinato </a:t>
            </a:r>
            <a:r>
              <a:rPr sz="1800" i="1" spc="-5" dirty="0">
                <a:latin typeface="Times New Roman"/>
                <a:cs typeface="Times New Roman"/>
              </a:rPr>
              <a:t>dal </a:t>
            </a:r>
            <a:r>
              <a:rPr sz="1800" i="1" spc="-10" dirty="0">
                <a:latin typeface="Times New Roman"/>
                <a:cs typeface="Times New Roman"/>
              </a:rPr>
              <a:t>presente </a:t>
            </a:r>
            <a:r>
              <a:rPr sz="1800" i="1" spc="-5" dirty="0">
                <a:latin typeface="Times New Roman"/>
                <a:cs typeface="Times New Roman"/>
              </a:rPr>
              <a:t>articolo, </a:t>
            </a:r>
            <a:r>
              <a:rPr sz="1800" i="1" dirty="0">
                <a:latin typeface="Times New Roman"/>
                <a:cs typeface="Times New Roman"/>
              </a:rPr>
              <a:t>le </a:t>
            </a:r>
            <a:r>
              <a:rPr sz="1800" i="1" spc="-5" dirty="0">
                <a:latin typeface="Times New Roman"/>
                <a:cs typeface="Times New Roman"/>
              </a:rPr>
              <a:t>stazioni appaltanti, </a:t>
            </a:r>
            <a:r>
              <a:rPr sz="1800" i="1" dirty="0">
                <a:latin typeface="Times New Roman"/>
                <a:cs typeface="Times New Roman"/>
              </a:rPr>
              <a:t>per </a:t>
            </a:r>
            <a:r>
              <a:rPr sz="1800" i="1" spc="-5" dirty="0">
                <a:latin typeface="Times New Roman"/>
                <a:cs typeface="Times New Roman"/>
              </a:rPr>
              <a:t>l'affidamento delle </a:t>
            </a:r>
            <a:r>
              <a:rPr sz="1800" i="1" dirty="0">
                <a:latin typeface="Times New Roman"/>
                <a:cs typeface="Times New Roman"/>
              </a:rPr>
              <a:t>attività </a:t>
            </a:r>
            <a:r>
              <a:rPr sz="1800" i="1" spc="-15" dirty="0">
                <a:latin typeface="Times New Roman"/>
                <a:cs typeface="Times New Roman"/>
              </a:rPr>
              <a:t>di </a:t>
            </a:r>
            <a:r>
              <a:rPr sz="1800" i="1" spc="-10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esecuzione </a:t>
            </a:r>
            <a:r>
              <a:rPr sz="1800" i="1" dirty="0">
                <a:latin typeface="Times New Roman"/>
                <a:cs typeface="Times New Roman"/>
              </a:rPr>
              <a:t>di </a:t>
            </a:r>
            <a:r>
              <a:rPr sz="1800" i="1" spc="-5" dirty="0">
                <a:latin typeface="Times New Roman"/>
                <a:cs typeface="Times New Roman"/>
              </a:rPr>
              <a:t>lavori, servizi </a:t>
            </a:r>
            <a:r>
              <a:rPr sz="1800" i="1" dirty="0">
                <a:latin typeface="Times New Roman"/>
                <a:cs typeface="Times New Roman"/>
              </a:rPr>
              <a:t>e </a:t>
            </a:r>
            <a:r>
              <a:rPr sz="1800" i="1" spc="-10" dirty="0">
                <a:latin typeface="Times New Roman"/>
                <a:cs typeface="Times New Roman"/>
              </a:rPr>
              <a:t>forniture </a:t>
            </a:r>
            <a:r>
              <a:rPr sz="1800" i="1" dirty="0">
                <a:latin typeface="Times New Roman"/>
                <a:cs typeface="Times New Roman"/>
              </a:rPr>
              <a:t>nonché dei </a:t>
            </a:r>
            <a:r>
              <a:rPr sz="1800" i="1" spc="-5" dirty="0">
                <a:latin typeface="Times New Roman"/>
                <a:cs typeface="Times New Roman"/>
              </a:rPr>
              <a:t>servizi </a:t>
            </a:r>
            <a:r>
              <a:rPr sz="1800" i="1" dirty="0">
                <a:latin typeface="Times New Roman"/>
                <a:cs typeface="Times New Roman"/>
              </a:rPr>
              <a:t>di </a:t>
            </a:r>
            <a:r>
              <a:rPr sz="1800" i="1" spc="-5" dirty="0">
                <a:latin typeface="Times New Roman"/>
                <a:cs typeface="Times New Roman"/>
              </a:rPr>
              <a:t>ingegneria </a:t>
            </a:r>
            <a:r>
              <a:rPr sz="1800" i="1" dirty="0">
                <a:latin typeface="Times New Roman"/>
                <a:cs typeface="Times New Roman"/>
              </a:rPr>
              <a:t>e </a:t>
            </a:r>
            <a:r>
              <a:rPr sz="1800" i="1" spc="-10" dirty="0">
                <a:latin typeface="Times New Roman"/>
                <a:cs typeface="Times New Roman"/>
              </a:rPr>
              <a:t>architettura, 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inclusa </a:t>
            </a:r>
            <a:r>
              <a:rPr sz="1800" i="1" spc="-5" dirty="0">
                <a:latin typeface="Times New Roman"/>
                <a:cs typeface="Times New Roman"/>
              </a:rPr>
              <a:t>l'attività </a:t>
            </a:r>
            <a:r>
              <a:rPr sz="1800" i="1" dirty="0">
                <a:latin typeface="Times New Roman"/>
                <a:cs typeface="Times New Roman"/>
              </a:rPr>
              <a:t>di </a:t>
            </a:r>
            <a:r>
              <a:rPr sz="1800" i="1" spc="-10" dirty="0">
                <a:latin typeface="Times New Roman"/>
                <a:cs typeface="Times New Roman"/>
              </a:rPr>
              <a:t>progettazione, </a:t>
            </a:r>
            <a:r>
              <a:rPr sz="1800" i="1" dirty="0">
                <a:latin typeface="Times New Roman"/>
                <a:cs typeface="Times New Roman"/>
              </a:rPr>
              <a:t>e </a:t>
            </a:r>
            <a:r>
              <a:rPr sz="1800" i="1" spc="-10" dirty="0">
                <a:latin typeface="Times New Roman"/>
                <a:cs typeface="Times New Roman"/>
              </a:rPr>
              <a:t>per </a:t>
            </a:r>
            <a:r>
              <a:rPr sz="1800" i="1" dirty="0">
                <a:latin typeface="Times New Roman"/>
                <a:cs typeface="Times New Roman"/>
              </a:rPr>
              <a:t>l'esecuzione dei </a:t>
            </a:r>
            <a:r>
              <a:rPr sz="1800" i="1" spc="-10" dirty="0">
                <a:latin typeface="Times New Roman"/>
                <a:cs typeface="Times New Roman"/>
              </a:rPr>
              <a:t>relativi </a:t>
            </a:r>
            <a:r>
              <a:rPr sz="1800" i="1" spc="-5" dirty="0">
                <a:latin typeface="Times New Roman"/>
                <a:cs typeface="Times New Roman"/>
              </a:rPr>
              <a:t>contratti, </a:t>
            </a:r>
            <a:r>
              <a:rPr sz="1800" i="1" dirty="0">
                <a:latin typeface="Times New Roman"/>
                <a:cs typeface="Times New Roman"/>
              </a:rPr>
              <a:t>operano in </a:t>
            </a:r>
            <a:r>
              <a:rPr sz="1800" i="1" spc="-15" dirty="0">
                <a:latin typeface="Times New Roman"/>
                <a:cs typeface="Times New Roman"/>
              </a:rPr>
              <a:t>deroga </a:t>
            </a:r>
            <a:r>
              <a:rPr sz="1800" i="1" spc="-434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ad</a:t>
            </a:r>
            <a:r>
              <a:rPr sz="1800" i="1" spc="-1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ogni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disposizione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di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legge diversa</a:t>
            </a:r>
            <a:r>
              <a:rPr sz="1800" i="1" spc="-10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da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quella</a:t>
            </a:r>
            <a:r>
              <a:rPr sz="1800" i="1" spc="-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penale</a:t>
            </a:r>
            <a:r>
              <a:rPr sz="1800" i="1" spc="-15" dirty="0">
                <a:latin typeface="Times New Roman"/>
                <a:cs typeface="Times New Roman"/>
              </a:rPr>
              <a:t> </a:t>
            </a:r>
            <a:r>
              <a:rPr sz="1800" i="1" spc="-10" dirty="0">
                <a:latin typeface="Times New Roman"/>
                <a:cs typeface="Times New Roman"/>
              </a:rPr>
              <a:t>(…)”.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latin typeface="Times New Roman"/>
                <a:cs typeface="Times New Roman"/>
              </a:rPr>
              <a:t>Dal tenore </a:t>
            </a:r>
            <a:r>
              <a:rPr sz="1800" spc="-5" dirty="0">
                <a:latin typeface="Times New Roman"/>
                <a:cs typeface="Times New Roman"/>
              </a:rPr>
              <a:t>letterale </a:t>
            </a:r>
            <a:r>
              <a:rPr sz="1800" dirty="0">
                <a:latin typeface="Times New Roman"/>
                <a:cs typeface="Times New Roman"/>
              </a:rPr>
              <a:t>della </a:t>
            </a:r>
            <a:r>
              <a:rPr sz="1800" spc="-5" dirty="0">
                <a:latin typeface="Times New Roman"/>
                <a:cs typeface="Times New Roman"/>
              </a:rPr>
              <a:t>norma, </a:t>
            </a:r>
            <a:r>
              <a:rPr sz="1800" dirty="0">
                <a:latin typeface="Times New Roman"/>
                <a:cs typeface="Times New Roman"/>
              </a:rPr>
              <a:t>ed in </a:t>
            </a:r>
            <a:r>
              <a:rPr sz="1800" spc="-5" dirty="0">
                <a:latin typeface="Times New Roman"/>
                <a:cs typeface="Times New Roman"/>
              </a:rPr>
              <a:t>particolare dall’inciso “per </a:t>
            </a:r>
            <a:r>
              <a:rPr sz="1800" dirty="0">
                <a:latin typeface="Times New Roman"/>
                <a:cs typeface="Times New Roman"/>
              </a:rPr>
              <a:t>quanto </a:t>
            </a:r>
            <a:r>
              <a:rPr sz="1800" spc="-5" dirty="0">
                <a:latin typeface="Times New Roman"/>
                <a:cs typeface="Times New Roman"/>
              </a:rPr>
              <a:t>non </a:t>
            </a:r>
            <a:r>
              <a:rPr sz="1800" dirty="0">
                <a:latin typeface="Times New Roman"/>
                <a:cs typeface="Times New Roman"/>
              </a:rPr>
              <a:t>espressamente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disciplinato dal presente articolo”, si </a:t>
            </a:r>
            <a:r>
              <a:rPr sz="1800" dirty="0">
                <a:latin typeface="Times New Roman"/>
                <a:cs typeface="Times New Roman"/>
              </a:rPr>
              <a:t>ricava che </a:t>
            </a:r>
            <a:r>
              <a:rPr sz="1800" spc="-5" dirty="0">
                <a:latin typeface="Times New Roman"/>
                <a:cs typeface="Times New Roman"/>
              </a:rPr>
              <a:t>le stesse disposizioni dell’art. </a:t>
            </a:r>
            <a:r>
              <a:rPr sz="1800" dirty="0">
                <a:latin typeface="Times New Roman"/>
                <a:cs typeface="Times New Roman"/>
              </a:rPr>
              <a:t>2 </a:t>
            </a:r>
            <a:r>
              <a:rPr sz="1800" spc="-5" dirty="0">
                <a:latin typeface="Times New Roman"/>
                <a:cs typeface="Times New Roman"/>
              </a:rPr>
              <a:t>del decreto </a:t>
            </a:r>
            <a:r>
              <a:rPr sz="1800" dirty="0">
                <a:latin typeface="Times New Roman"/>
                <a:cs typeface="Times New Roman"/>
              </a:rPr>
              <a:t> semplificazioni non siano </a:t>
            </a:r>
            <a:r>
              <a:rPr sz="1800" spc="-5" dirty="0">
                <a:latin typeface="Times New Roman"/>
                <a:cs typeface="Times New Roman"/>
              </a:rPr>
              <a:t>derogabili. Costituiscono, quindi, </a:t>
            </a:r>
            <a:r>
              <a:rPr sz="1800" dirty="0">
                <a:latin typeface="Times New Roman"/>
                <a:cs typeface="Times New Roman"/>
              </a:rPr>
              <a:t>un </a:t>
            </a:r>
            <a:r>
              <a:rPr sz="1800" spc="-5" dirty="0">
                <a:latin typeface="Times New Roman"/>
                <a:cs typeface="Times New Roman"/>
              </a:rPr>
              <a:t>ulteriore </a:t>
            </a:r>
            <a:r>
              <a:rPr sz="1800" dirty="0">
                <a:latin typeface="Times New Roman"/>
                <a:cs typeface="Times New Roman"/>
              </a:rPr>
              <a:t>limite </a:t>
            </a:r>
            <a:r>
              <a:rPr sz="1800" spc="-5" dirty="0">
                <a:latin typeface="Times New Roman"/>
                <a:cs typeface="Times New Roman"/>
              </a:rPr>
              <a:t>alle </a:t>
            </a:r>
            <a:r>
              <a:rPr sz="1800" dirty="0">
                <a:latin typeface="Times New Roman"/>
                <a:cs typeface="Times New Roman"/>
              </a:rPr>
              <a:t>deroghe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ammesse.</a:t>
            </a:r>
            <a:endParaRPr sz="18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Ne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deriva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che:</a:t>
            </a:r>
            <a:endParaRPr sz="1800">
              <a:latin typeface="Times New Roman"/>
              <a:cs typeface="Times New Roman"/>
            </a:endParaRPr>
          </a:p>
          <a:p>
            <a:pPr marL="355600" marR="5080" indent="-343535" algn="just">
              <a:lnSpc>
                <a:spcPct val="100000"/>
              </a:lnSpc>
              <a:spcBef>
                <a:spcPts val="434"/>
              </a:spcBef>
              <a:buFont typeface="Wingdings"/>
              <a:buChar char=""/>
              <a:tabLst>
                <a:tab pos="356235" algn="l"/>
              </a:tabLst>
            </a:pPr>
            <a:r>
              <a:rPr sz="1800" dirty="0">
                <a:latin typeface="Times New Roman"/>
                <a:cs typeface="Times New Roman"/>
              </a:rPr>
              <a:t>per </a:t>
            </a:r>
            <a:r>
              <a:rPr sz="1800" spc="-5" dirty="0">
                <a:latin typeface="Times New Roman"/>
                <a:cs typeface="Times New Roman"/>
              </a:rPr>
              <a:t>l’affidamento </a:t>
            </a:r>
            <a:r>
              <a:rPr sz="1800" dirty="0">
                <a:latin typeface="Times New Roman"/>
                <a:cs typeface="Times New Roman"/>
              </a:rPr>
              <a:t>delle </a:t>
            </a:r>
            <a:r>
              <a:rPr sz="1800" spc="-5" dirty="0">
                <a:latin typeface="Times New Roman"/>
                <a:cs typeface="Times New Roman"/>
              </a:rPr>
              <a:t>attività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esecuzione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lavori, servizi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forniture nonché dei </a:t>
            </a:r>
            <a:r>
              <a:rPr sz="1800" dirty="0">
                <a:latin typeface="Times New Roman"/>
                <a:cs typeface="Times New Roman"/>
              </a:rPr>
              <a:t> servizi di </a:t>
            </a:r>
            <a:r>
              <a:rPr sz="1800" spc="-5" dirty="0">
                <a:latin typeface="Times New Roman"/>
                <a:cs typeface="Times New Roman"/>
              </a:rPr>
              <a:t>ingegneria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architettura, </a:t>
            </a:r>
            <a:r>
              <a:rPr sz="1800" dirty="0">
                <a:latin typeface="Times New Roman"/>
                <a:cs typeface="Times New Roman"/>
              </a:rPr>
              <a:t>inclusa </a:t>
            </a:r>
            <a:r>
              <a:rPr sz="1800" spc="-5" dirty="0">
                <a:latin typeface="Times New Roman"/>
                <a:cs typeface="Times New Roman"/>
              </a:rPr>
              <a:t>l'attività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progettazione, </a:t>
            </a:r>
            <a:r>
              <a:rPr sz="1800" dirty="0">
                <a:latin typeface="Times New Roman"/>
                <a:cs typeface="Times New Roman"/>
              </a:rPr>
              <a:t>di importo pari 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superiore alle </a:t>
            </a:r>
            <a:r>
              <a:rPr sz="1800" spc="-5" dirty="0">
                <a:latin typeface="Times New Roman"/>
                <a:cs typeface="Times New Roman"/>
              </a:rPr>
              <a:t>soglie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rilevanza europea, </a:t>
            </a:r>
            <a:r>
              <a:rPr sz="1800" dirty="0">
                <a:latin typeface="Times New Roman"/>
                <a:cs typeface="Times New Roman"/>
              </a:rPr>
              <a:t>può </a:t>
            </a:r>
            <a:r>
              <a:rPr sz="1800" spc="-5" dirty="0">
                <a:latin typeface="Times New Roman"/>
                <a:cs typeface="Times New Roman"/>
              </a:rPr>
              <a:t>essere </a:t>
            </a:r>
            <a:r>
              <a:rPr sz="1800" dirty="0">
                <a:latin typeface="Times New Roman"/>
                <a:cs typeface="Times New Roman"/>
              </a:rPr>
              <a:t>utilizzata </a:t>
            </a:r>
            <a:r>
              <a:rPr sz="1800" spc="-5" dirty="0">
                <a:latin typeface="Times New Roman"/>
                <a:cs typeface="Times New Roman"/>
              </a:rPr>
              <a:t>la procedura </a:t>
            </a:r>
            <a:r>
              <a:rPr sz="1800" dirty="0">
                <a:latin typeface="Times New Roman"/>
                <a:cs typeface="Times New Roman"/>
              </a:rPr>
              <a:t>aperta, </a:t>
            </a:r>
            <a:r>
              <a:rPr sz="1800" spc="-1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procedura </a:t>
            </a:r>
            <a:r>
              <a:rPr sz="1800" spc="-5" dirty="0">
                <a:latin typeface="Times New Roman"/>
                <a:cs typeface="Times New Roman"/>
              </a:rPr>
              <a:t>ristretta </a:t>
            </a:r>
            <a:r>
              <a:rPr sz="1800" dirty="0">
                <a:latin typeface="Times New Roman"/>
                <a:cs typeface="Times New Roman"/>
              </a:rPr>
              <a:t>o, </a:t>
            </a:r>
            <a:r>
              <a:rPr sz="1800" spc="-5" dirty="0">
                <a:latin typeface="Times New Roman"/>
                <a:cs typeface="Times New Roman"/>
              </a:rPr>
              <a:t>previa motivazione sulla sussistenza </a:t>
            </a:r>
            <a:r>
              <a:rPr sz="1800" dirty="0">
                <a:latin typeface="Times New Roman"/>
                <a:cs typeface="Times New Roman"/>
              </a:rPr>
              <a:t>dei </a:t>
            </a:r>
            <a:r>
              <a:rPr sz="1800" spc="-5" dirty="0">
                <a:latin typeface="Times New Roman"/>
                <a:cs typeface="Times New Roman"/>
              </a:rPr>
              <a:t>presupposti </a:t>
            </a:r>
            <a:r>
              <a:rPr sz="1800" dirty="0">
                <a:latin typeface="Times New Roman"/>
                <a:cs typeface="Times New Roman"/>
              </a:rPr>
              <a:t>previsti dalla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legge, la procedura competitiva </a:t>
            </a:r>
            <a:r>
              <a:rPr sz="1800" dirty="0">
                <a:latin typeface="Times New Roman"/>
                <a:cs typeface="Times New Roman"/>
              </a:rPr>
              <a:t>con </a:t>
            </a:r>
            <a:r>
              <a:rPr sz="1800" spc="-5" dirty="0">
                <a:latin typeface="Times New Roman"/>
                <a:cs typeface="Times New Roman"/>
              </a:rPr>
              <a:t>negoziazione di </a:t>
            </a:r>
            <a:r>
              <a:rPr sz="1800" dirty="0">
                <a:latin typeface="Times New Roman"/>
                <a:cs typeface="Times New Roman"/>
              </a:rPr>
              <a:t>cui </a:t>
            </a:r>
            <a:r>
              <a:rPr sz="1800" spc="-5" dirty="0">
                <a:latin typeface="Times New Roman"/>
                <a:cs typeface="Times New Roman"/>
              </a:rPr>
              <a:t>agli </a:t>
            </a:r>
            <a:r>
              <a:rPr sz="1800" dirty="0">
                <a:latin typeface="Times New Roman"/>
                <a:cs typeface="Times New Roman"/>
              </a:rPr>
              <a:t>articoli </a:t>
            </a:r>
            <a:r>
              <a:rPr sz="1800" spc="-5" dirty="0">
                <a:latin typeface="Times New Roman"/>
                <a:cs typeface="Times New Roman"/>
              </a:rPr>
              <a:t>61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62 del </a:t>
            </a:r>
            <a:r>
              <a:rPr sz="1800" dirty="0">
                <a:latin typeface="Times New Roman"/>
                <a:cs typeface="Times New Roman"/>
              </a:rPr>
              <a:t>decreto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legislativo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n.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50/2016</a:t>
            </a:r>
            <a:r>
              <a:rPr sz="1800" dirty="0">
                <a:latin typeface="Times New Roman"/>
                <a:cs typeface="Times New Roman"/>
              </a:rPr>
              <a:t> 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dialogo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competitivo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cui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all'articolo</a:t>
            </a:r>
            <a:r>
              <a:rPr sz="1800" dirty="0">
                <a:latin typeface="Times New Roman"/>
                <a:cs typeface="Times New Roman"/>
              </a:rPr>
              <a:t> 64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decreto </a:t>
            </a:r>
            <a:r>
              <a:rPr sz="1800" dirty="0">
                <a:latin typeface="Times New Roman"/>
                <a:cs typeface="Times New Roman"/>
              </a:rPr>
              <a:t> legislativo </a:t>
            </a:r>
            <a:r>
              <a:rPr sz="1800" spc="-10" dirty="0">
                <a:latin typeface="Times New Roman"/>
                <a:cs typeface="Times New Roman"/>
              </a:rPr>
              <a:t>n. </a:t>
            </a:r>
            <a:r>
              <a:rPr sz="1800" spc="-5" dirty="0">
                <a:latin typeface="Times New Roman"/>
                <a:cs typeface="Times New Roman"/>
              </a:rPr>
              <a:t>50/2016, </a:t>
            </a:r>
            <a:r>
              <a:rPr sz="1800" dirty="0">
                <a:latin typeface="Times New Roman"/>
                <a:cs typeface="Times New Roman"/>
              </a:rPr>
              <a:t>per i </a:t>
            </a:r>
            <a:r>
              <a:rPr sz="1800" spc="-5" dirty="0">
                <a:latin typeface="Times New Roman"/>
                <a:cs typeface="Times New Roman"/>
              </a:rPr>
              <a:t>settori </a:t>
            </a:r>
            <a:r>
              <a:rPr sz="1800" dirty="0">
                <a:latin typeface="Times New Roman"/>
                <a:cs typeface="Times New Roman"/>
              </a:rPr>
              <a:t>ordinari, e di cui </a:t>
            </a:r>
            <a:r>
              <a:rPr sz="1800" spc="-5" dirty="0">
                <a:latin typeface="Times New Roman"/>
                <a:cs typeface="Times New Roman"/>
              </a:rPr>
              <a:t>agli articoli </a:t>
            </a:r>
            <a:r>
              <a:rPr sz="1800" dirty="0">
                <a:latin typeface="Times New Roman"/>
                <a:cs typeface="Times New Roman"/>
              </a:rPr>
              <a:t>123 e </a:t>
            </a:r>
            <a:r>
              <a:rPr sz="1800" spc="-5" dirty="0">
                <a:latin typeface="Times New Roman"/>
                <a:cs typeface="Times New Roman"/>
              </a:rPr>
              <a:t>124, per </a:t>
            </a:r>
            <a:r>
              <a:rPr sz="1800" dirty="0">
                <a:latin typeface="Times New Roman"/>
                <a:cs typeface="Times New Roman"/>
              </a:rPr>
              <a:t>i settori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speciali;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74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3910" y="274446"/>
            <a:ext cx="7931784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28850" marR="5080" indent="-2216785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Disposizioni</a:t>
            </a:r>
            <a:r>
              <a:rPr sz="2400" spc="20" dirty="0"/>
              <a:t> </a:t>
            </a:r>
            <a:r>
              <a:rPr sz="2400" spc="-5" dirty="0"/>
              <a:t>non</a:t>
            </a:r>
            <a:r>
              <a:rPr sz="2400" spc="15" dirty="0"/>
              <a:t> </a:t>
            </a:r>
            <a:r>
              <a:rPr sz="2400" spc="-10" dirty="0"/>
              <a:t>derogabili</a:t>
            </a:r>
            <a:r>
              <a:rPr sz="2400" spc="-5" dirty="0"/>
              <a:t> in</a:t>
            </a:r>
            <a:r>
              <a:rPr sz="2400" spc="15" dirty="0"/>
              <a:t> </a:t>
            </a:r>
            <a:r>
              <a:rPr sz="2400" spc="-5" dirty="0"/>
              <a:t>quanto</a:t>
            </a:r>
            <a:r>
              <a:rPr sz="2400" spc="20" dirty="0"/>
              <a:t> </a:t>
            </a:r>
            <a:r>
              <a:rPr sz="2400" spc="-10" dirty="0"/>
              <a:t>previste</a:t>
            </a:r>
            <a:r>
              <a:rPr sz="2400" spc="-5" dirty="0"/>
              <a:t> espressamente </a:t>
            </a:r>
            <a:r>
              <a:rPr sz="2400" spc="-585" dirty="0"/>
              <a:t> </a:t>
            </a:r>
            <a:r>
              <a:rPr sz="2400" spc="-5" dirty="0"/>
              <a:t>dall’art.</a:t>
            </a:r>
            <a:r>
              <a:rPr sz="2400" spc="-25" dirty="0"/>
              <a:t> </a:t>
            </a:r>
            <a:r>
              <a:rPr sz="2400" dirty="0"/>
              <a:t>2 </a:t>
            </a:r>
            <a:r>
              <a:rPr sz="2400" spc="-5" dirty="0"/>
              <a:t>del</a:t>
            </a:r>
            <a:r>
              <a:rPr sz="2400" spc="-15" dirty="0"/>
              <a:t> </a:t>
            </a:r>
            <a:r>
              <a:rPr sz="2400" spc="-5" dirty="0"/>
              <a:t>D.L.</a:t>
            </a:r>
            <a:r>
              <a:rPr sz="2400" spc="5" dirty="0"/>
              <a:t> </a:t>
            </a:r>
            <a:r>
              <a:rPr sz="2400" dirty="0"/>
              <a:t>76/2020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623186"/>
            <a:ext cx="8074025" cy="4854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3535" algn="just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356235" algn="l"/>
              </a:tabLst>
            </a:pPr>
            <a:r>
              <a:rPr sz="2400" spc="-5" dirty="0">
                <a:latin typeface="Times New Roman"/>
                <a:cs typeface="Times New Roman"/>
              </a:rPr>
              <a:t>l’utilizzo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della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procedura negoziata </a:t>
            </a:r>
            <a:r>
              <a:rPr sz="2400" dirty="0">
                <a:latin typeface="Times New Roman"/>
                <a:cs typeface="Times New Roman"/>
              </a:rPr>
              <a:t>senza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pubblicazione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del </a:t>
            </a:r>
            <a:r>
              <a:rPr sz="2400" dirty="0">
                <a:latin typeface="Times New Roman"/>
                <a:cs typeface="Times New Roman"/>
              </a:rPr>
              <a:t> bando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è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possibile</a:t>
            </a:r>
            <a:r>
              <a:rPr sz="2400" dirty="0">
                <a:latin typeface="Times New Roman"/>
                <a:cs typeface="Times New Roman"/>
              </a:rPr>
              <a:t> solo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se</a:t>
            </a:r>
            <a:r>
              <a:rPr sz="2400" dirty="0">
                <a:latin typeface="Times New Roman"/>
                <a:cs typeface="Times New Roman"/>
              </a:rPr>
              <a:t> sussistono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presupposti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previsti 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dall’art. </a:t>
            </a:r>
            <a:r>
              <a:rPr sz="2400" dirty="0">
                <a:latin typeface="Times New Roman"/>
                <a:cs typeface="Times New Roman"/>
              </a:rPr>
              <a:t>63 e </a:t>
            </a:r>
            <a:r>
              <a:rPr sz="2400" spc="-5" dirty="0">
                <a:latin typeface="Times New Roman"/>
                <a:cs typeface="Times New Roman"/>
              </a:rPr>
              <a:t>dall’art. 125 </a:t>
            </a:r>
            <a:r>
              <a:rPr sz="2400" dirty="0">
                <a:latin typeface="Times New Roman"/>
                <a:cs typeface="Times New Roman"/>
              </a:rPr>
              <a:t>del </a:t>
            </a:r>
            <a:r>
              <a:rPr sz="2400" spc="-5" dirty="0">
                <a:latin typeface="Times New Roman"/>
                <a:cs typeface="Times New Roman"/>
              </a:rPr>
              <a:t>codice </a:t>
            </a:r>
            <a:r>
              <a:rPr sz="2400" dirty="0">
                <a:latin typeface="Times New Roman"/>
                <a:cs typeface="Times New Roman"/>
              </a:rPr>
              <a:t>dei </a:t>
            </a:r>
            <a:r>
              <a:rPr sz="2400" spc="-5" dirty="0">
                <a:latin typeface="Times New Roman"/>
                <a:cs typeface="Times New Roman"/>
              </a:rPr>
              <a:t>contratti; al ricorrere 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delle ipotesi di cui all’art. 2, </a:t>
            </a:r>
            <a:r>
              <a:rPr sz="2400" spc="-10" dirty="0">
                <a:latin typeface="Times New Roman"/>
                <a:cs typeface="Times New Roman"/>
              </a:rPr>
              <a:t>comma </a:t>
            </a:r>
            <a:r>
              <a:rPr sz="2400" dirty="0">
                <a:latin typeface="Times New Roman"/>
                <a:cs typeface="Times New Roman"/>
              </a:rPr>
              <a:t>3 (casi </a:t>
            </a:r>
            <a:r>
              <a:rPr sz="2400" spc="-5" dirty="0">
                <a:latin typeface="Times New Roman"/>
                <a:cs typeface="Times New Roman"/>
              </a:rPr>
              <a:t>di estrema </a:t>
            </a:r>
            <a:r>
              <a:rPr sz="2400" spc="-10" dirty="0">
                <a:latin typeface="Times New Roman"/>
                <a:cs typeface="Times New Roman"/>
              </a:rPr>
              <a:t>urgenza 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connessi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alla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pandemia</a:t>
            </a:r>
            <a:r>
              <a:rPr sz="2400" dirty="0">
                <a:latin typeface="Times New Roman"/>
                <a:cs typeface="Times New Roman"/>
              </a:rPr>
              <a:t> da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COVID-19)</a:t>
            </a:r>
            <a:r>
              <a:rPr sz="2400" dirty="0">
                <a:latin typeface="Times New Roman"/>
                <a:cs typeface="Times New Roman"/>
              </a:rPr>
              <a:t> “</a:t>
            </a:r>
            <a:r>
              <a:rPr sz="2400" i="1" dirty="0">
                <a:latin typeface="Times New Roman"/>
                <a:cs typeface="Times New Roman"/>
              </a:rPr>
              <a:t>la</a:t>
            </a:r>
            <a:r>
              <a:rPr sz="2400" i="1" spc="605" dirty="0">
                <a:latin typeface="Times New Roman"/>
                <a:cs typeface="Times New Roman"/>
              </a:rPr>
              <a:t> </a:t>
            </a:r>
            <a:r>
              <a:rPr sz="2400" i="1" spc="-10" dirty="0">
                <a:latin typeface="Times New Roman"/>
                <a:cs typeface="Times New Roman"/>
              </a:rPr>
              <a:t>procedura </a:t>
            </a:r>
            <a:r>
              <a:rPr sz="2400" i="1" spc="-5" dirty="0">
                <a:latin typeface="Times New Roman"/>
                <a:cs typeface="Times New Roman"/>
              </a:rPr>
              <a:t> negoziata</a:t>
            </a:r>
            <a:r>
              <a:rPr sz="2400" i="1" dirty="0">
                <a:latin typeface="Times New Roman"/>
                <a:cs typeface="Times New Roman"/>
              </a:rPr>
              <a:t> </a:t>
            </a:r>
            <a:r>
              <a:rPr sz="2400" i="1" spc="-5" dirty="0">
                <a:latin typeface="Times New Roman"/>
                <a:cs typeface="Times New Roman"/>
              </a:rPr>
              <a:t>dovrà</a:t>
            </a:r>
            <a:r>
              <a:rPr sz="2400" i="1" dirty="0">
                <a:latin typeface="Times New Roman"/>
                <a:cs typeface="Times New Roman"/>
              </a:rPr>
              <a:t> </a:t>
            </a:r>
            <a:r>
              <a:rPr sz="2400" i="1" spc="-15" dirty="0">
                <a:latin typeface="Times New Roman"/>
                <a:cs typeface="Times New Roman"/>
              </a:rPr>
              <a:t>essere</a:t>
            </a:r>
            <a:r>
              <a:rPr sz="2400" i="1" spc="-10" dirty="0">
                <a:latin typeface="Times New Roman"/>
                <a:cs typeface="Times New Roman"/>
              </a:rPr>
              <a:t> </a:t>
            </a:r>
            <a:r>
              <a:rPr sz="2400" i="1" spc="-15" dirty="0">
                <a:latin typeface="Times New Roman"/>
                <a:cs typeface="Times New Roman"/>
              </a:rPr>
              <a:t>preceduta</a:t>
            </a:r>
            <a:r>
              <a:rPr sz="2400" i="1" spc="-10" dirty="0">
                <a:latin typeface="Times New Roman"/>
                <a:cs typeface="Times New Roman"/>
              </a:rPr>
              <a:t> </a:t>
            </a:r>
            <a:r>
              <a:rPr sz="2400" i="1" spc="-5" dirty="0">
                <a:latin typeface="Times New Roman"/>
                <a:cs typeface="Times New Roman"/>
              </a:rPr>
              <a:t>dalla</a:t>
            </a:r>
            <a:r>
              <a:rPr sz="2400" i="1" dirty="0">
                <a:latin typeface="Times New Roman"/>
                <a:cs typeface="Times New Roman"/>
              </a:rPr>
              <a:t> </a:t>
            </a:r>
            <a:r>
              <a:rPr sz="2400" i="1" spc="-5" dirty="0">
                <a:latin typeface="Times New Roman"/>
                <a:cs typeface="Times New Roman"/>
              </a:rPr>
              <a:t>pubblicazione </a:t>
            </a:r>
            <a:r>
              <a:rPr sz="2400" i="1" spc="-585" dirty="0">
                <a:latin typeface="Times New Roman"/>
                <a:cs typeface="Times New Roman"/>
              </a:rPr>
              <a:t> </a:t>
            </a:r>
            <a:r>
              <a:rPr sz="2400" i="1" spc="-5" dirty="0">
                <a:latin typeface="Times New Roman"/>
                <a:cs typeface="Times New Roman"/>
              </a:rPr>
              <a:t>dell’avviso di indizione della </a:t>
            </a:r>
            <a:r>
              <a:rPr sz="2400" i="1" dirty="0">
                <a:latin typeface="Times New Roman"/>
                <a:cs typeface="Times New Roman"/>
              </a:rPr>
              <a:t>gara </a:t>
            </a:r>
            <a:r>
              <a:rPr sz="2400" i="1" spc="-5" dirty="0">
                <a:latin typeface="Times New Roman"/>
                <a:cs typeface="Times New Roman"/>
              </a:rPr>
              <a:t>odi </a:t>
            </a:r>
            <a:r>
              <a:rPr sz="2400" i="1" spc="-25" dirty="0">
                <a:latin typeface="Times New Roman"/>
                <a:cs typeface="Times New Roman"/>
              </a:rPr>
              <a:t>altro </a:t>
            </a:r>
            <a:r>
              <a:rPr sz="2400" i="1" spc="-10" dirty="0">
                <a:latin typeface="Times New Roman"/>
                <a:cs typeface="Times New Roman"/>
              </a:rPr>
              <a:t>atto </a:t>
            </a:r>
            <a:r>
              <a:rPr sz="2400" i="1" spc="-5" dirty="0">
                <a:latin typeface="Times New Roman"/>
                <a:cs typeface="Times New Roman"/>
              </a:rPr>
              <a:t>equivalente, </a:t>
            </a:r>
            <a:r>
              <a:rPr sz="2400" i="1" dirty="0">
                <a:latin typeface="Times New Roman"/>
                <a:cs typeface="Times New Roman"/>
              </a:rPr>
              <a:t> nel</a:t>
            </a:r>
            <a:r>
              <a:rPr sz="2400" i="1" spc="-1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rispetto</a:t>
            </a:r>
            <a:r>
              <a:rPr sz="2400" i="1" spc="-3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di</a:t>
            </a:r>
            <a:r>
              <a:rPr sz="2400" i="1" spc="-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un criterio</a:t>
            </a:r>
            <a:r>
              <a:rPr sz="2400" i="1" spc="-3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di</a:t>
            </a:r>
            <a:r>
              <a:rPr sz="2400" i="1" spc="5" dirty="0">
                <a:latin typeface="Times New Roman"/>
                <a:cs typeface="Times New Roman"/>
              </a:rPr>
              <a:t> </a:t>
            </a:r>
            <a:r>
              <a:rPr sz="2400" i="1" spc="-10" dirty="0">
                <a:latin typeface="Times New Roman"/>
                <a:cs typeface="Times New Roman"/>
              </a:rPr>
              <a:t>rotazione;</a:t>
            </a:r>
            <a:endParaRPr sz="2400">
              <a:latin typeface="Times New Roman"/>
              <a:cs typeface="Times New Roman"/>
            </a:endParaRPr>
          </a:p>
          <a:p>
            <a:pPr marL="355600" marR="5715" indent="-343535" algn="just">
              <a:lnSpc>
                <a:spcPct val="100000"/>
              </a:lnSpc>
              <a:spcBef>
                <a:spcPts val="580"/>
              </a:spcBef>
              <a:buFont typeface="Wingdings"/>
              <a:buChar char=""/>
              <a:tabLst>
                <a:tab pos="356235" algn="l"/>
              </a:tabLst>
            </a:pPr>
            <a:r>
              <a:rPr sz="2400" spc="-5" dirty="0">
                <a:latin typeface="Times New Roman"/>
                <a:cs typeface="Times New Roman"/>
              </a:rPr>
              <a:t>l'aggiudicazione</a:t>
            </a:r>
            <a:r>
              <a:rPr sz="2400" dirty="0">
                <a:latin typeface="Times New Roman"/>
                <a:cs typeface="Times New Roman"/>
              </a:rPr>
              <a:t> o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l'individuazione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definitiva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del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contraente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deve </a:t>
            </a:r>
            <a:r>
              <a:rPr sz="2400" spc="-5" dirty="0">
                <a:latin typeface="Times New Roman"/>
                <a:cs typeface="Times New Roman"/>
              </a:rPr>
              <a:t>avvenire sempre </a:t>
            </a:r>
            <a:r>
              <a:rPr sz="2400" dirty="0">
                <a:latin typeface="Times New Roman"/>
                <a:cs typeface="Times New Roman"/>
              </a:rPr>
              <a:t>entro il </a:t>
            </a:r>
            <a:r>
              <a:rPr sz="2400" spc="-5" dirty="0">
                <a:latin typeface="Times New Roman"/>
                <a:cs typeface="Times New Roman"/>
              </a:rPr>
              <a:t>termine di sei </a:t>
            </a:r>
            <a:r>
              <a:rPr sz="2400" spc="-10" dirty="0">
                <a:latin typeface="Times New Roman"/>
                <a:cs typeface="Times New Roman"/>
              </a:rPr>
              <a:t>mesi </a:t>
            </a:r>
            <a:r>
              <a:rPr sz="2400" spc="-5" dirty="0">
                <a:latin typeface="Times New Roman"/>
                <a:cs typeface="Times New Roman"/>
              </a:rPr>
              <a:t>dalla data di 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pubblicazione del bando </a:t>
            </a:r>
            <a:r>
              <a:rPr sz="2400" dirty="0">
                <a:latin typeface="Times New Roman"/>
                <a:cs typeface="Times New Roman"/>
              </a:rPr>
              <a:t>o </a:t>
            </a:r>
            <a:r>
              <a:rPr sz="2400" spc="-5" dirty="0">
                <a:latin typeface="Times New Roman"/>
                <a:cs typeface="Times New Roman"/>
              </a:rPr>
              <a:t>dalla data </a:t>
            </a:r>
            <a:r>
              <a:rPr sz="2400" dirty="0">
                <a:latin typeface="Times New Roman"/>
                <a:cs typeface="Times New Roman"/>
              </a:rPr>
              <a:t>di invio </a:t>
            </a:r>
            <a:r>
              <a:rPr sz="2400" spc="-5" dirty="0">
                <a:latin typeface="Times New Roman"/>
                <a:cs typeface="Times New Roman"/>
              </a:rPr>
              <a:t>della lettera </a:t>
            </a:r>
            <a:r>
              <a:rPr sz="2400" dirty="0">
                <a:latin typeface="Times New Roman"/>
                <a:cs typeface="Times New Roman"/>
              </a:rPr>
              <a:t>di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invito, fatte salve </a:t>
            </a:r>
            <a:r>
              <a:rPr sz="2400" dirty="0">
                <a:latin typeface="Times New Roman"/>
                <a:cs typeface="Times New Roman"/>
              </a:rPr>
              <a:t>le </a:t>
            </a:r>
            <a:r>
              <a:rPr sz="2400" spc="-5" dirty="0">
                <a:latin typeface="Times New Roman"/>
                <a:cs typeface="Times New Roman"/>
              </a:rPr>
              <a:t>ipotesi </a:t>
            </a:r>
            <a:r>
              <a:rPr sz="2400" dirty="0">
                <a:latin typeface="Times New Roman"/>
                <a:cs typeface="Times New Roman"/>
              </a:rPr>
              <a:t>in </a:t>
            </a:r>
            <a:r>
              <a:rPr sz="2400" spc="-5" dirty="0">
                <a:latin typeface="Times New Roman"/>
                <a:cs typeface="Times New Roman"/>
              </a:rPr>
              <a:t>cui </a:t>
            </a:r>
            <a:r>
              <a:rPr sz="2400" dirty="0">
                <a:latin typeface="Times New Roman"/>
                <a:cs typeface="Times New Roman"/>
              </a:rPr>
              <a:t>la </a:t>
            </a:r>
            <a:r>
              <a:rPr sz="2400" spc="-5" dirty="0">
                <a:latin typeface="Times New Roman"/>
                <a:cs typeface="Times New Roman"/>
              </a:rPr>
              <a:t>procedura sia </a:t>
            </a:r>
            <a:r>
              <a:rPr sz="2400" dirty="0">
                <a:latin typeface="Times New Roman"/>
                <a:cs typeface="Times New Roman"/>
              </a:rPr>
              <a:t>sospesa </a:t>
            </a:r>
            <a:r>
              <a:rPr sz="2400" spc="-5" dirty="0">
                <a:latin typeface="Times New Roman"/>
                <a:cs typeface="Times New Roman"/>
              </a:rPr>
              <a:t>per 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effetto </a:t>
            </a:r>
            <a:r>
              <a:rPr sz="2400" dirty="0">
                <a:latin typeface="Times New Roman"/>
                <a:cs typeface="Times New Roman"/>
              </a:rPr>
              <a:t>di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provvedimenti dell'autorità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giudiziaria.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75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58267" y="640207"/>
            <a:ext cx="8351520" cy="44945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50594">
              <a:lnSpc>
                <a:spcPct val="100000"/>
              </a:lnSpc>
              <a:spcBef>
                <a:spcPts val="100"/>
              </a:spcBef>
            </a:pPr>
            <a:r>
              <a:rPr sz="2400" b="1" spc="-30" dirty="0">
                <a:latin typeface="Times New Roman"/>
                <a:cs typeface="Times New Roman"/>
              </a:rPr>
              <a:t>ULTERIORI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DISPOSIZIONI</a:t>
            </a:r>
            <a:r>
              <a:rPr sz="2400" b="1" spc="5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NON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DEROGABILI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95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100000"/>
              </a:lnSpc>
              <a:buFont typeface="Wingdings"/>
              <a:buChar char=""/>
              <a:tabLst>
                <a:tab pos="355600" algn="l"/>
              </a:tabLst>
            </a:pPr>
            <a:r>
              <a:rPr sz="2800" spc="-5" dirty="0">
                <a:latin typeface="Times New Roman"/>
                <a:cs typeface="Times New Roman"/>
              </a:rPr>
              <a:t>Non è derogabile il principio </a:t>
            </a:r>
            <a:r>
              <a:rPr sz="2800" spc="-10" dirty="0">
                <a:latin typeface="Times New Roman"/>
                <a:cs typeface="Times New Roman"/>
              </a:rPr>
              <a:t>per </a:t>
            </a:r>
            <a:r>
              <a:rPr sz="2800" spc="-5" dirty="0">
                <a:latin typeface="Times New Roman"/>
                <a:cs typeface="Times New Roman"/>
              </a:rPr>
              <a:t>cui </a:t>
            </a:r>
            <a:r>
              <a:rPr sz="2800" dirty="0">
                <a:latin typeface="Times New Roman"/>
                <a:cs typeface="Times New Roman"/>
              </a:rPr>
              <a:t>non </a:t>
            </a:r>
            <a:r>
              <a:rPr sz="2800" spc="-5" dirty="0">
                <a:latin typeface="Times New Roman"/>
                <a:cs typeface="Times New Roman"/>
              </a:rPr>
              <a:t>sono </a:t>
            </a:r>
            <a:r>
              <a:rPr sz="2800" spc="-10" dirty="0">
                <a:latin typeface="Times New Roman"/>
                <a:cs typeface="Times New Roman"/>
              </a:rPr>
              <a:t>ammesse </a:t>
            </a:r>
            <a:r>
              <a:rPr sz="2800" spc="-68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offerte </a:t>
            </a:r>
            <a:r>
              <a:rPr sz="2800" spc="-5" dirty="0">
                <a:latin typeface="Times New Roman"/>
                <a:cs typeface="Times New Roman"/>
              </a:rPr>
              <a:t>in aumento rispetto al costo complessivo </a:t>
            </a:r>
            <a:r>
              <a:rPr sz="2800" spc="-10" dirty="0">
                <a:latin typeface="Times New Roman"/>
                <a:cs typeface="Times New Roman"/>
              </a:rPr>
              <a:t>stimato </a:t>
            </a:r>
            <a:r>
              <a:rPr sz="2800" spc="-68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dall'amministrazione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aggiudicatrice;</a:t>
            </a:r>
            <a:endParaRPr sz="2800">
              <a:latin typeface="Times New Roman"/>
              <a:cs typeface="Times New Roman"/>
            </a:endParaRPr>
          </a:p>
          <a:p>
            <a:pPr marL="355600" indent="-342900" algn="just">
              <a:lnSpc>
                <a:spcPct val="100000"/>
              </a:lnSpc>
              <a:spcBef>
                <a:spcPts val="675"/>
              </a:spcBef>
              <a:buFont typeface="Wingdings"/>
              <a:buChar char=""/>
              <a:tabLst>
                <a:tab pos="355600" algn="l"/>
              </a:tabLst>
            </a:pPr>
            <a:r>
              <a:rPr sz="2800" dirty="0">
                <a:latin typeface="Times New Roman"/>
                <a:cs typeface="Times New Roman"/>
              </a:rPr>
              <a:t>non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sono derogabili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le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norme</a:t>
            </a:r>
            <a:r>
              <a:rPr sz="2800" spc="2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tecniche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sulle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costruzioni;</a:t>
            </a:r>
            <a:endParaRPr sz="2800">
              <a:latin typeface="Times New Roman"/>
              <a:cs typeface="Times New Roman"/>
            </a:endParaRPr>
          </a:p>
          <a:p>
            <a:pPr marL="355600" indent="-342900" algn="just">
              <a:lnSpc>
                <a:spcPct val="100000"/>
              </a:lnSpc>
              <a:spcBef>
                <a:spcPts val="675"/>
              </a:spcBef>
              <a:buFont typeface="Wingdings"/>
              <a:buChar char=""/>
              <a:tabLst>
                <a:tab pos="355600" algn="l"/>
              </a:tabLst>
            </a:pPr>
            <a:r>
              <a:rPr sz="2800" dirty="0">
                <a:latin typeface="Times New Roman"/>
                <a:cs typeface="Times New Roman"/>
              </a:rPr>
              <a:t>non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è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derogabile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la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competenza degli</a:t>
            </a:r>
            <a:r>
              <a:rPr sz="2800" spc="-10" dirty="0">
                <a:latin typeface="Times New Roman"/>
                <a:cs typeface="Times New Roman"/>
              </a:rPr>
              <a:t> organi;</a:t>
            </a:r>
            <a:endParaRPr sz="2800">
              <a:latin typeface="Times New Roman"/>
              <a:cs typeface="Times New Roman"/>
            </a:endParaRPr>
          </a:p>
          <a:p>
            <a:pPr marL="355600" marR="5715" indent="-342900" algn="just">
              <a:lnSpc>
                <a:spcPct val="100000"/>
              </a:lnSpc>
              <a:spcBef>
                <a:spcPts val="670"/>
              </a:spcBef>
              <a:buFont typeface="Wingdings"/>
              <a:buChar char=""/>
              <a:tabLst>
                <a:tab pos="355600" algn="l"/>
              </a:tabLst>
            </a:pPr>
            <a:r>
              <a:rPr sz="2800" spc="-5" dirty="0">
                <a:latin typeface="Times New Roman"/>
                <a:cs typeface="Times New Roman"/>
              </a:rPr>
              <a:t>non sono derogabili le norme </a:t>
            </a:r>
            <a:r>
              <a:rPr sz="2800" dirty="0">
                <a:latin typeface="Times New Roman"/>
                <a:cs typeface="Times New Roman"/>
              </a:rPr>
              <a:t>sulla </a:t>
            </a:r>
            <a:r>
              <a:rPr sz="2800" spc="-5" dirty="0">
                <a:latin typeface="Times New Roman"/>
                <a:cs typeface="Times New Roman"/>
              </a:rPr>
              <a:t>tutela dei lavoratori, </a:t>
            </a:r>
            <a:r>
              <a:rPr sz="2800" dirty="0">
                <a:latin typeface="Times New Roman"/>
                <a:cs typeface="Times New Roman"/>
              </a:rPr>
              <a:t> di </a:t>
            </a:r>
            <a:r>
              <a:rPr sz="2800" spc="-5" dirty="0">
                <a:latin typeface="Times New Roman"/>
                <a:cs typeface="Times New Roman"/>
              </a:rPr>
              <a:t>cui </a:t>
            </a:r>
            <a:r>
              <a:rPr sz="2800" spc="-10" dirty="0">
                <a:latin typeface="Times New Roman"/>
                <a:cs typeface="Times New Roman"/>
              </a:rPr>
              <a:t>agli </a:t>
            </a:r>
            <a:r>
              <a:rPr sz="2800" spc="-5" dirty="0">
                <a:latin typeface="Times New Roman"/>
                <a:cs typeface="Times New Roman"/>
              </a:rPr>
              <a:t>artt. </a:t>
            </a:r>
            <a:r>
              <a:rPr sz="2800" dirty="0">
                <a:latin typeface="Times New Roman"/>
                <a:cs typeface="Times New Roman"/>
              </a:rPr>
              <a:t>30, </a:t>
            </a:r>
            <a:r>
              <a:rPr sz="2800" spc="-10" dirty="0">
                <a:latin typeface="Times New Roman"/>
                <a:cs typeface="Times New Roman"/>
              </a:rPr>
              <a:t>comma </a:t>
            </a:r>
            <a:r>
              <a:rPr sz="2800" spc="-5" dirty="0">
                <a:latin typeface="Times New Roman"/>
                <a:cs typeface="Times New Roman"/>
              </a:rPr>
              <a:t>4 e art. </a:t>
            </a:r>
            <a:r>
              <a:rPr sz="2800" dirty="0">
                <a:latin typeface="Times New Roman"/>
                <a:cs typeface="Times New Roman"/>
              </a:rPr>
              <a:t>50 </a:t>
            </a:r>
            <a:r>
              <a:rPr sz="2800" spc="-5" dirty="0">
                <a:latin typeface="Times New Roman"/>
                <a:cs typeface="Times New Roman"/>
              </a:rPr>
              <a:t>del codice dei </a:t>
            </a:r>
            <a:r>
              <a:rPr sz="2800" dirty="0">
                <a:latin typeface="Times New Roman"/>
                <a:cs typeface="Times New Roman"/>
              </a:rPr>
              <a:t> contratti.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76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55701" rIns="0" bIns="0" rtlCol="0">
            <a:spAutoFit/>
          </a:bodyPr>
          <a:lstStyle/>
          <a:p>
            <a:pPr marL="2849880" marR="5080" indent="-2445385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DISPOSIZIONI DI ACCELERAZIONI IN DEROGA </a:t>
            </a:r>
            <a:r>
              <a:rPr sz="2400" spc="-585" dirty="0"/>
              <a:t> </a:t>
            </a:r>
            <a:r>
              <a:rPr sz="2400" spc="-5" dirty="0"/>
              <a:t>UTILIZZABILI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402437" y="1366520"/>
            <a:ext cx="8341995" cy="5184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A </a:t>
            </a:r>
            <a:r>
              <a:rPr sz="1800" dirty="0">
                <a:latin typeface="Times New Roman"/>
                <a:cs typeface="Times New Roman"/>
              </a:rPr>
              <a:t>prescindere </a:t>
            </a:r>
            <a:r>
              <a:rPr sz="1800" spc="-5" dirty="0">
                <a:latin typeface="Times New Roman"/>
                <a:cs typeface="Times New Roman"/>
              </a:rPr>
              <a:t>dal </a:t>
            </a:r>
            <a:r>
              <a:rPr sz="1800" dirty="0">
                <a:latin typeface="Times New Roman"/>
                <a:cs typeface="Times New Roman"/>
              </a:rPr>
              <a:t>potere di </a:t>
            </a:r>
            <a:r>
              <a:rPr sz="1800" spc="-5" dirty="0">
                <a:latin typeface="Times New Roman"/>
                <a:cs typeface="Times New Roman"/>
              </a:rPr>
              <a:t>deroga </a:t>
            </a:r>
            <a:r>
              <a:rPr sz="1800" dirty="0">
                <a:latin typeface="Times New Roman"/>
                <a:cs typeface="Times New Roman"/>
              </a:rPr>
              <a:t>previsto </a:t>
            </a:r>
            <a:r>
              <a:rPr sz="1800" spc="-5" dirty="0">
                <a:latin typeface="Times New Roman"/>
                <a:cs typeface="Times New Roman"/>
              </a:rPr>
              <a:t>dall’art. </a:t>
            </a:r>
            <a:r>
              <a:rPr sz="1800" dirty="0">
                <a:latin typeface="Times New Roman"/>
                <a:cs typeface="Times New Roman"/>
              </a:rPr>
              <a:t>2, </a:t>
            </a:r>
            <a:r>
              <a:rPr sz="1800" spc="-5" dirty="0">
                <a:latin typeface="Times New Roman"/>
                <a:cs typeface="Times New Roman"/>
              </a:rPr>
              <a:t>commi </a:t>
            </a:r>
            <a:r>
              <a:rPr sz="1800" dirty="0">
                <a:latin typeface="Times New Roman"/>
                <a:cs typeface="Times New Roman"/>
              </a:rPr>
              <a:t>3 e 4 del </a:t>
            </a:r>
            <a:r>
              <a:rPr sz="1800" spc="-5" dirty="0">
                <a:latin typeface="Times New Roman"/>
                <a:cs typeface="Times New Roman"/>
              </a:rPr>
              <a:t>D.L. 76/2020 </a:t>
            </a:r>
            <a:r>
              <a:rPr sz="1800" dirty="0">
                <a:latin typeface="Times New Roman"/>
                <a:cs typeface="Times New Roman"/>
              </a:rPr>
              <a:t>e in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virtù </a:t>
            </a:r>
            <a:r>
              <a:rPr sz="1800" spc="-5" dirty="0">
                <a:latin typeface="Times New Roman"/>
                <a:cs typeface="Times New Roman"/>
              </a:rPr>
              <a:t>anche delle </a:t>
            </a:r>
            <a:r>
              <a:rPr sz="1800" dirty="0">
                <a:latin typeface="Times New Roman"/>
                <a:cs typeface="Times New Roman"/>
              </a:rPr>
              <a:t>disposizioni </a:t>
            </a:r>
            <a:r>
              <a:rPr sz="1800" spc="-5" dirty="0">
                <a:latin typeface="Times New Roman"/>
                <a:cs typeface="Times New Roman"/>
              </a:rPr>
              <a:t>emergenziali previste dal medesimo decreto, </a:t>
            </a:r>
            <a:r>
              <a:rPr sz="1800" dirty="0">
                <a:latin typeface="Times New Roman"/>
                <a:cs typeface="Times New Roman"/>
              </a:rPr>
              <a:t>il </a:t>
            </a:r>
            <a:r>
              <a:rPr sz="1800" spc="-5" dirty="0">
                <a:latin typeface="Times New Roman"/>
                <a:cs typeface="Times New Roman"/>
              </a:rPr>
              <a:t>responsabile </a:t>
            </a:r>
            <a:r>
              <a:rPr sz="1800" dirty="0">
                <a:latin typeface="Times New Roman"/>
                <a:cs typeface="Times New Roman"/>
              </a:rPr>
              <a:t> del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procedimento,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ogni</a:t>
            </a:r>
            <a:r>
              <a:rPr sz="1800" spc="-5" dirty="0">
                <a:latin typeface="Times New Roman"/>
                <a:cs typeface="Times New Roman"/>
              </a:rPr>
              <a:t> caso:</a:t>
            </a:r>
            <a:endParaRPr sz="1800">
              <a:latin typeface="Times New Roman"/>
              <a:cs typeface="Times New Roman"/>
            </a:endParaRPr>
          </a:p>
          <a:p>
            <a:pPr marL="355600" marR="6985" indent="-342900" algn="just">
              <a:lnSpc>
                <a:spcPct val="100000"/>
              </a:lnSpc>
              <a:spcBef>
                <a:spcPts val="430"/>
              </a:spcBef>
              <a:buFont typeface="Wingdings"/>
              <a:buChar char=""/>
              <a:tabLst>
                <a:tab pos="355600" algn="l"/>
              </a:tabLst>
            </a:pPr>
            <a:r>
              <a:rPr sz="1800" dirty="0">
                <a:latin typeface="Times New Roman"/>
                <a:cs typeface="Times New Roman"/>
              </a:rPr>
              <a:t>applica</a:t>
            </a:r>
            <a:r>
              <a:rPr sz="1800" spc="4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</a:t>
            </a:r>
            <a:r>
              <a:rPr sz="1800" spc="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disposizioni</a:t>
            </a:r>
            <a:r>
              <a:rPr sz="1800" spc="4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4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</a:t>
            </a:r>
            <a:r>
              <a:rPr sz="1800" spc="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semplificazione</a:t>
            </a:r>
            <a:r>
              <a:rPr sz="1800" spc="4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l’accelerazione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procedure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di </a:t>
            </a:r>
            <a:r>
              <a:rPr sz="1800" spc="-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affidamento </a:t>
            </a:r>
            <a:r>
              <a:rPr sz="1800" dirty="0">
                <a:latin typeface="Times New Roman"/>
                <a:cs typeface="Times New Roman"/>
              </a:rPr>
              <a:t>previste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dal </a:t>
            </a:r>
            <a:r>
              <a:rPr sz="1800" spc="-5" dirty="0">
                <a:latin typeface="Times New Roman"/>
                <a:cs typeface="Times New Roman"/>
              </a:rPr>
              <a:t>D.L.</a:t>
            </a:r>
            <a:r>
              <a:rPr sz="1800" dirty="0">
                <a:latin typeface="Times New Roman"/>
                <a:cs typeface="Times New Roman"/>
              </a:rPr>
              <a:t> 76/2020,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artt.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4 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8;</a:t>
            </a:r>
            <a:endParaRPr sz="180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434"/>
              </a:spcBef>
              <a:buFont typeface="Wingdings"/>
              <a:buChar char=""/>
              <a:tabLst>
                <a:tab pos="355600" algn="l"/>
              </a:tabLst>
            </a:pPr>
            <a:r>
              <a:rPr sz="1800" dirty="0">
                <a:latin typeface="Times New Roman"/>
                <a:cs typeface="Times New Roman"/>
              </a:rPr>
              <a:t>applica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riduzioni</a:t>
            </a:r>
            <a:r>
              <a:rPr sz="1800" dirty="0">
                <a:latin typeface="Times New Roman"/>
                <a:cs typeface="Times New Roman"/>
              </a:rPr>
              <a:t> dei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termini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procedure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affidamento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previste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dalla </a:t>
            </a:r>
            <a:r>
              <a:rPr sz="1800" dirty="0">
                <a:latin typeface="Times New Roman"/>
                <a:cs typeface="Times New Roman"/>
              </a:rPr>
              <a:t> normativa,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senza</a:t>
            </a:r>
            <a:r>
              <a:rPr sz="1800" spc="-5" dirty="0">
                <a:latin typeface="Times New Roman"/>
                <a:cs typeface="Times New Roman"/>
              </a:rPr>
              <a:t> motivare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</a:t>
            </a:r>
            <a:r>
              <a:rPr sz="1800" dirty="0">
                <a:latin typeface="Times New Roman"/>
                <a:cs typeface="Times New Roman"/>
              </a:rPr>
              <a:t> ragioni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urgenza,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considerano</a:t>
            </a:r>
            <a:r>
              <a:rPr sz="1800" dirty="0">
                <a:latin typeface="Times New Roman"/>
                <a:cs typeface="Times New Roman"/>
              </a:rPr>
              <a:t> comunque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sussistenti;</a:t>
            </a:r>
            <a:endParaRPr sz="1800">
              <a:latin typeface="Times New Roman"/>
              <a:cs typeface="Times New Roman"/>
            </a:endParaRPr>
          </a:p>
          <a:p>
            <a:pPr marL="355600" marR="5715" indent="-342900" algn="just">
              <a:lnSpc>
                <a:spcPct val="100000"/>
              </a:lnSpc>
              <a:spcBef>
                <a:spcPts val="434"/>
              </a:spcBef>
              <a:buFont typeface="Wingdings"/>
              <a:buChar char=""/>
              <a:tabLst>
                <a:tab pos="355600" algn="l"/>
              </a:tabLst>
            </a:pPr>
            <a:r>
              <a:rPr sz="1800" dirty="0">
                <a:latin typeface="Times New Roman"/>
                <a:cs typeface="Times New Roman"/>
              </a:rPr>
              <a:t>prevede, a pena di </a:t>
            </a:r>
            <a:r>
              <a:rPr sz="1800" spc="-5" dirty="0">
                <a:latin typeface="Times New Roman"/>
                <a:cs typeface="Times New Roman"/>
              </a:rPr>
              <a:t>esclusione </a:t>
            </a:r>
            <a:r>
              <a:rPr sz="1800" dirty="0">
                <a:latin typeface="Times New Roman"/>
                <a:cs typeface="Times New Roman"/>
              </a:rPr>
              <a:t>dalla </a:t>
            </a:r>
            <a:r>
              <a:rPr sz="1800" spc="-5" dirty="0">
                <a:latin typeface="Times New Roman"/>
                <a:cs typeface="Times New Roman"/>
              </a:rPr>
              <a:t>procedura, l'obbligo </a:t>
            </a:r>
            <a:r>
              <a:rPr sz="1800" dirty="0">
                <a:latin typeface="Times New Roman"/>
                <a:cs typeface="Times New Roman"/>
              </a:rPr>
              <a:t>per </a:t>
            </a:r>
            <a:r>
              <a:rPr sz="1800" spc="-5" dirty="0">
                <a:latin typeface="Times New Roman"/>
                <a:cs typeface="Times New Roman"/>
              </a:rPr>
              <a:t>l'operatore economico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procedere </a:t>
            </a:r>
            <a:r>
              <a:rPr sz="1800" spc="-5" dirty="0">
                <a:latin typeface="Times New Roman"/>
                <a:cs typeface="Times New Roman"/>
              </a:rPr>
              <a:t>alla visita dei luoghi, </a:t>
            </a:r>
            <a:r>
              <a:rPr sz="1800" dirty="0">
                <a:latin typeface="Times New Roman"/>
                <a:cs typeface="Times New Roman"/>
              </a:rPr>
              <a:t>nonché </a:t>
            </a:r>
            <a:r>
              <a:rPr sz="1800" spc="-5" dirty="0">
                <a:latin typeface="Times New Roman"/>
                <a:cs typeface="Times New Roman"/>
              </a:rPr>
              <a:t>alla consultazione sul posto </a:t>
            </a:r>
            <a:r>
              <a:rPr sz="1800" dirty="0">
                <a:latin typeface="Times New Roman"/>
                <a:cs typeface="Times New Roman"/>
              </a:rPr>
              <a:t>dei </a:t>
            </a:r>
            <a:r>
              <a:rPr sz="1800" spc="-5" dirty="0">
                <a:latin typeface="Times New Roman"/>
                <a:cs typeface="Times New Roman"/>
              </a:rPr>
              <a:t>documenti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gara e </a:t>
            </a:r>
            <a:r>
              <a:rPr sz="1800" spc="-5" dirty="0">
                <a:latin typeface="Times New Roman"/>
                <a:cs typeface="Times New Roman"/>
              </a:rPr>
              <a:t>relativi </a:t>
            </a:r>
            <a:r>
              <a:rPr sz="1800" dirty="0">
                <a:latin typeface="Times New Roman"/>
                <a:cs typeface="Times New Roman"/>
              </a:rPr>
              <a:t>allegati </a:t>
            </a:r>
            <a:r>
              <a:rPr sz="1800" spc="-5" dirty="0">
                <a:latin typeface="Times New Roman"/>
                <a:cs typeface="Times New Roman"/>
              </a:rPr>
              <a:t>esclusivamente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laddove </a:t>
            </a:r>
            <a:r>
              <a:rPr sz="1800" dirty="0">
                <a:latin typeface="Times New Roman"/>
                <a:cs typeface="Times New Roman"/>
              </a:rPr>
              <a:t>detto </a:t>
            </a:r>
            <a:r>
              <a:rPr sz="1800" spc="-5" dirty="0">
                <a:latin typeface="Times New Roman"/>
                <a:cs typeface="Times New Roman"/>
              </a:rPr>
              <a:t>adempimento sia strettamente </a:t>
            </a:r>
            <a:r>
              <a:rPr sz="1800" dirty="0">
                <a:latin typeface="Times New Roman"/>
                <a:cs typeface="Times New Roman"/>
              </a:rPr>
              <a:t> indispensabile in ragione </a:t>
            </a:r>
            <a:r>
              <a:rPr sz="1800" spc="-5" dirty="0">
                <a:latin typeface="Times New Roman"/>
                <a:cs typeface="Times New Roman"/>
              </a:rPr>
              <a:t>della tipologia, </a:t>
            </a:r>
            <a:r>
              <a:rPr sz="1800" dirty="0">
                <a:latin typeface="Times New Roman"/>
                <a:cs typeface="Times New Roman"/>
              </a:rPr>
              <a:t>del </a:t>
            </a:r>
            <a:r>
              <a:rPr sz="1800" spc="-5" dirty="0">
                <a:latin typeface="Times New Roman"/>
                <a:cs typeface="Times New Roman"/>
              </a:rPr>
              <a:t>contenuto </a:t>
            </a:r>
            <a:r>
              <a:rPr sz="1800" dirty="0">
                <a:latin typeface="Times New Roman"/>
                <a:cs typeface="Times New Roman"/>
              </a:rPr>
              <a:t>o della </a:t>
            </a:r>
            <a:r>
              <a:rPr sz="1800" spc="-5" dirty="0">
                <a:latin typeface="Times New Roman"/>
                <a:cs typeface="Times New Roman"/>
              </a:rPr>
              <a:t>complessità dell'appalto </a:t>
            </a:r>
            <a:r>
              <a:rPr sz="1800" dirty="0">
                <a:latin typeface="Times New Roman"/>
                <a:cs typeface="Times New Roman"/>
              </a:rPr>
              <a:t> da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affidare;</a:t>
            </a:r>
            <a:endParaRPr sz="1800">
              <a:latin typeface="Times New Roman"/>
              <a:cs typeface="Times New Roman"/>
            </a:endParaRPr>
          </a:p>
          <a:p>
            <a:pPr marL="355600" marR="5715" indent="-342900" algn="just">
              <a:lnSpc>
                <a:spcPct val="100000"/>
              </a:lnSpc>
              <a:spcBef>
                <a:spcPts val="434"/>
              </a:spcBef>
              <a:buFont typeface="Wingdings"/>
              <a:buChar char=""/>
              <a:tabLst>
                <a:tab pos="355600" algn="l"/>
              </a:tabLst>
            </a:pPr>
            <a:r>
              <a:rPr sz="1800" dirty="0">
                <a:latin typeface="Times New Roman"/>
                <a:cs typeface="Times New Roman"/>
              </a:rPr>
              <a:t>il </a:t>
            </a:r>
            <a:r>
              <a:rPr sz="1800" spc="-5" dirty="0">
                <a:latin typeface="Times New Roman"/>
                <a:cs typeface="Times New Roman"/>
              </a:rPr>
              <a:t>responsabile </a:t>
            </a:r>
            <a:r>
              <a:rPr sz="1800" dirty="0">
                <a:latin typeface="Times New Roman"/>
                <a:cs typeface="Times New Roman"/>
              </a:rPr>
              <a:t>del </a:t>
            </a:r>
            <a:r>
              <a:rPr sz="1800" spc="-5" dirty="0">
                <a:latin typeface="Times New Roman"/>
                <a:cs typeface="Times New Roman"/>
              </a:rPr>
              <a:t>procedimento </a:t>
            </a:r>
            <a:r>
              <a:rPr sz="1800" dirty="0">
                <a:latin typeface="Times New Roman"/>
                <a:cs typeface="Times New Roman"/>
              </a:rPr>
              <a:t>può </a:t>
            </a:r>
            <a:r>
              <a:rPr sz="1800" spc="-5" dirty="0">
                <a:latin typeface="Times New Roman"/>
                <a:cs typeface="Times New Roman"/>
              </a:rPr>
              <a:t>procedere</a:t>
            </a:r>
            <a:r>
              <a:rPr sz="1800" dirty="0">
                <a:latin typeface="Times New Roman"/>
                <a:cs typeface="Times New Roman"/>
              </a:rPr>
              <a:t> alla consegna dei </a:t>
            </a:r>
            <a:r>
              <a:rPr sz="1800" spc="-5" dirty="0">
                <a:latin typeface="Times New Roman"/>
                <a:cs typeface="Times New Roman"/>
              </a:rPr>
              <a:t>lavori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via</a:t>
            </a:r>
            <a:r>
              <a:rPr sz="1800" dirty="0">
                <a:latin typeface="Times New Roman"/>
                <a:cs typeface="Times New Roman"/>
              </a:rPr>
              <a:t> di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urgenza e, </a:t>
            </a:r>
            <a:r>
              <a:rPr sz="1800" dirty="0">
                <a:latin typeface="Times New Roman"/>
                <a:cs typeface="Times New Roman"/>
              </a:rPr>
              <a:t>nel </a:t>
            </a:r>
            <a:r>
              <a:rPr sz="1800" spc="-5" dirty="0">
                <a:latin typeface="Times New Roman"/>
                <a:cs typeface="Times New Roman"/>
              </a:rPr>
              <a:t>caso di </a:t>
            </a:r>
            <a:r>
              <a:rPr sz="1800" dirty="0">
                <a:latin typeface="Times New Roman"/>
                <a:cs typeface="Times New Roman"/>
              </a:rPr>
              <a:t>servizi e </a:t>
            </a:r>
            <a:r>
              <a:rPr sz="1800" spc="-5" dirty="0">
                <a:latin typeface="Times New Roman"/>
                <a:cs typeface="Times New Roman"/>
              </a:rPr>
              <a:t>forniture, l'esecuzione del contratto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via </a:t>
            </a:r>
            <a:r>
              <a:rPr sz="1800" spc="-10" dirty="0">
                <a:latin typeface="Times New Roman"/>
                <a:cs typeface="Times New Roman"/>
              </a:rPr>
              <a:t>d'urgenza, 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nelle </a:t>
            </a:r>
            <a:r>
              <a:rPr sz="1800" spc="-5" dirty="0">
                <a:latin typeface="Times New Roman"/>
                <a:cs typeface="Times New Roman"/>
              </a:rPr>
              <a:t>more </a:t>
            </a:r>
            <a:r>
              <a:rPr sz="1800" dirty="0">
                <a:latin typeface="Times New Roman"/>
                <a:cs typeface="Times New Roman"/>
              </a:rPr>
              <a:t>della </a:t>
            </a:r>
            <a:r>
              <a:rPr sz="1800" spc="-5" dirty="0">
                <a:latin typeface="Times New Roman"/>
                <a:cs typeface="Times New Roman"/>
              </a:rPr>
              <a:t>verifica dei </a:t>
            </a:r>
            <a:r>
              <a:rPr sz="1800" dirty="0">
                <a:latin typeface="Times New Roman"/>
                <a:cs typeface="Times New Roman"/>
              </a:rPr>
              <a:t>requisiti di </a:t>
            </a:r>
            <a:r>
              <a:rPr sz="1800" spc="-5" dirty="0">
                <a:latin typeface="Times New Roman"/>
                <a:cs typeface="Times New Roman"/>
              </a:rPr>
              <a:t>cui all'articolo </a:t>
            </a:r>
            <a:r>
              <a:rPr sz="1800" dirty="0">
                <a:latin typeface="Times New Roman"/>
                <a:cs typeface="Times New Roman"/>
              </a:rPr>
              <a:t>80 </a:t>
            </a:r>
            <a:r>
              <a:rPr sz="1800" spc="-5" dirty="0">
                <a:latin typeface="Times New Roman"/>
                <a:cs typeface="Times New Roman"/>
              </a:rPr>
              <a:t>del decreto legislativo </a:t>
            </a:r>
            <a:r>
              <a:rPr sz="1800" dirty="0">
                <a:latin typeface="Times New Roman"/>
                <a:cs typeface="Times New Roman"/>
              </a:rPr>
              <a:t>n.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50/2016,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nonché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requisiti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qualificazione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previsti</a:t>
            </a:r>
            <a:r>
              <a:rPr sz="1800" dirty="0">
                <a:latin typeface="Times New Roman"/>
                <a:cs typeface="Times New Roman"/>
              </a:rPr>
              <a:t> per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partecipazione</a:t>
            </a:r>
            <a:r>
              <a:rPr sz="1800" dirty="0">
                <a:latin typeface="Times New Roman"/>
                <a:cs typeface="Times New Roman"/>
              </a:rPr>
              <a:t> alla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procedura.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77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2821" rIns="0" bIns="0" rtlCol="0">
            <a:spAutoFit/>
          </a:bodyPr>
          <a:lstStyle/>
          <a:p>
            <a:pPr marL="28575" marR="5080" indent="-18415" algn="ctr">
              <a:lnSpc>
                <a:spcPct val="100000"/>
              </a:lnSpc>
              <a:spcBef>
                <a:spcPts val="100"/>
              </a:spcBef>
            </a:pPr>
            <a:r>
              <a:rPr sz="2400" spc="-30" dirty="0"/>
              <a:t>ULTERIORI</a:t>
            </a:r>
            <a:r>
              <a:rPr sz="2400" spc="15" dirty="0"/>
              <a:t> </a:t>
            </a:r>
            <a:r>
              <a:rPr sz="2400" spc="-5" dirty="0"/>
              <a:t>INDICAZIONI</a:t>
            </a:r>
            <a:r>
              <a:rPr sz="2400" spc="55" dirty="0"/>
              <a:t> </a:t>
            </a:r>
            <a:r>
              <a:rPr sz="2400" spc="-25" dirty="0"/>
              <a:t>OPERATIVE, </a:t>
            </a:r>
            <a:r>
              <a:rPr sz="2400" spc="-20" dirty="0"/>
              <a:t> </a:t>
            </a:r>
            <a:r>
              <a:rPr sz="2400" spc="-15" dirty="0"/>
              <a:t>SEMPLIFICATIVE</a:t>
            </a:r>
            <a:r>
              <a:rPr sz="2400" spc="5" dirty="0"/>
              <a:t> </a:t>
            </a:r>
            <a:r>
              <a:rPr sz="2400" dirty="0"/>
              <a:t>E</a:t>
            </a:r>
            <a:r>
              <a:rPr sz="2400" spc="-15" dirty="0"/>
              <a:t> </a:t>
            </a:r>
            <a:r>
              <a:rPr sz="2400" spc="-5" dirty="0"/>
              <a:t>NON</a:t>
            </a:r>
            <a:r>
              <a:rPr sz="2400" spc="-10" dirty="0"/>
              <a:t> </a:t>
            </a:r>
            <a:r>
              <a:rPr sz="2400" spc="-5" dirty="0"/>
              <a:t>ESAUSTIVE,</a:t>
            </a:r>
            <a:r>
              <a:rPr sz="2400" spc="-95" dirty="0"/>
              <a:t> </a:t>
            </a:r>
            <a:r>
              <a:rPr sz="2400" spc="-5" dirty="0"/>
              <a:t>AL </a:t>
            </a:r>
            <a:r>
              <a:rPr sz="2400" spc="-585" dirty="0"/>
              <a:t> </a:t>
            </a:r>
            <a:r>
              <a:rPr sz="2400" spc="-5" dirty="0"/>
              <a:t>RESPONSABILE</a:t>
            </a:r>
            <a:r>
              <a:rPr sz="2400" spc="30" dirty="0"/>
              <a:t> </a:t>
            </a:r>
            <a:r>
              <a:rPr sz="2400" spc="-5" dirty="0"/>
              <a:t>DEL</a:t>
            </a:r>
            <a:r>
              <a:rPr sz="2400" spc="-135" dirty="0"/>
              <a:t> </a:t>
            </a:r>
            <a:r>
              <a:rPr sz="2400" spc="-10" dirty="0"/>
              <a:t>PROCEDIMENTO.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584618"/>
            <a:ext cx="8281034" cy="4892040"/>
          </a:xfrm>
          <a:prstGeom prst="rect">
            <a:avLst/>
          </a:prstGeom>
        </p:spPr>
        <p:txBody>
          <a:bodyPr vert="horz" wrap="square" lIns="0" tIns="5588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440"/>
              </a:spcBef>
            </a:pPr>
            <a:r>
              <a:rPr sz="1400" spc="-5" dirty="0">
                <a:latin typeface="Times New Roman"/>
                <a:cs typeface="Times New Roman"/>
              </a:rPr>
              <a:t>Il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responsabile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del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procedimento:</a:t>
            </a:r>
            <a:endParaRPr sz="1400">
              <a:latin typeface="Times New Roman"/>
              <a:cs typeface="Times New Roman"/>
            </a:endParaRPr>
          </a:p>
          <a:p>
            <a:pPr marL="355600" marR="5080" indent="-343535" algn="just">
              <a:lnSpc>
                <a:spcPct val="100000"/>
              </a:lnSpc>
              <a:spcBef>
                <a:spcPts val="340"/>
              </a:spcBef>
              <a:buFont typeface="Wingdings"/>
              <a:buChar char=""/>
              <a:tabLst>
                <a:tab pos="400685" algn="l"/>
              </a:tabLst>
            </a:pPr>
            <a:r>
              <a:rPr dirty="0"/>
              <a:t>	</a:t>
            </a:r>
            <a:r>
              <a:rPr sz="1400" spc="-5" dirty="0">
                <a:latin typeface="Times New Roman"/>
                <a:cs typeface="Times New Roman"/>
              </a:rPr>
              <a:t>può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avviare</a:t>
            </a:r>
            <a:r>
              <a:rPr sz="1400" dirty="0">
                <a:latin typeface="Times New Roman"/>
                <a:cs typeface="Times New Roman"/>
              </a:rPr>
              <a:t> la </a:t>
            </a:r>
            <a:r>
              <a:rPr sz="1400" spc="-5" dirty="0">
                <a:latin typeface="Times New Roman"/>
                <a:cs typeface="Times New Roman"/>
              </a:rPr>
              <a:t>procedura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di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affidamento </a:t>
            </a:r>
            <a:r>
              <a:rPr sz="1400" dirty="0">
                <a:latin typeface="Times New Roman"/>
                <a:cs typeface="Times New Roman"/>
              </a:rPr>
              <a:t>di un lavoro, </a:t>
            </a:r>
            <a:r>
              <a:rPr sz="1400" spc="-5" dirty="0">
                <a:latin typeface="Times New Roman"/>
                <a:cs typeface="Times New Roman"/>
              </a:rPr>
              <a:t>servizio</a:t>
            </a:r>
            <a:r>
              <a:rPr sz="1400" dirty="0">
                <a:latin typeface="Times New Roman"/>
                <a:cs typeface="Times New Roman"/>
              </a:rPr>
              <a:t> o </a:t>
            </a:r>
            <a:r>
              <a:rPr sz="1400" spc="-5" dirty="0">
                <a:latin typeface="Times New Roman"/>
                <a:cs typeface="Times New Roman"/>
              </a:rPr>
              <a:t>fornitura, di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importo</a:t>
            </a:r>
            <a:r>
              <a:rPr sz="1400" spc="-5" dirty="0">
                <a:latin typeface="Times New Roman"/>
                <a:cs typeface="Times New Roman"/>
              </a:rPr>
              <a:t> pari</a:t>
            </a:r>
            <a:r>
              <a:rPr sz="1400" spc="3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 </a:t>
            </a:r>
            <a:r>
              <a:rPr sz="1400" spc="-5" dirty="0">
                <a:latin typeface="Times New Roman"/>
                <a:cs typeface="Times New Roman"/>
              </a:rPr>
              <a:t>superiore </a:t>
            </a:r>
            <a:r>
              <a:rPr sz="1400" dirty="0">
                <a:latin typeface="Times New Roman"/>
                <a:cs typeface="Times New Roman"/>
              </a:rPr>
              <a:t>alle 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soglie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europee,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compresi</a:t>
            </a:r>
            <a:r>
              <a:rPr sz="1400" dirty="0">
                <a:latin typeface="Times New Roman"/>
                <a:cs typeface="Times New Roman"/>
              </a:rPr>
              <a:t> i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relativi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servizi</a:t>
            </a:r>
            <a:r>
              <a:rPr sz="1400" dirty="0">
                <a:latin typeface="Times New Roman"/>
                <a:cs typeface="Times New Roman"/>
              </a:rPr>
              <a:t> di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ingegneria</a:t>
            </a:r>
            <a:r>
              <a:rPr sz="1400" dirty="0">
                <a:latin typeface="Times New Roman"/>
                <a:cs typeface="Times New Roman"/>
              </a:rPr>
              <a:t> e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architettura,</a:t>
            </a:r>
            <a:r>
              <a:rPr sz="1400" dirty="0">
                <a:latin typeface="Times New Roman"/>
                <a:cs typeface="Times New Roman"/>
              </a:rPr>
              <a:t> anche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in</a:t>
            </a:r>
            <a:r>
              <a:rPr sz="1400" dirty="0">
                <a:latin typeface="Times New Roman"/>
                <a:cs typeface="Times New Roman"/>
              </a:rPr>
              <a:t> assenza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di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un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atto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di 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programmazione,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fatto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salvo</a:t>
            </a:r>
            <a:r>
              <a:rPr sz="1400" dirty="0">
                <a:latin typeface="Times New Roman"/>
                <a:cs typeface="Times New Roman"/>
              </a:rPr>
              <a:t> che,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successivamente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si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provveda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all’aggiornamento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degli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atti</a:t>
            </a:r>
            <a:r>
              <a:rPr sz="1400" spc="345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di 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programmazione;</a:t>
            </a:r>
            <a:endParaRPr sz="1400">
              <a:latin typeface="Times New Roman"/>
              <a:cs typeface="Times New Roman"/>
            </a:endParaRPr>
          </a:p>
          <a:p>
            <a:pPr marL="355600" indent="-343535" algn="just">
              <a:lnSpc>
                <a:spcPct val="100000"/>
              </a:lnSpc>
              <a:spcBef>
                <a:spcPts val="335"/>
              </a:spcBef>
              <a:buFont typeface="Wingdings"/>
              <a:buChar char=""/>
              <a:tabLst>
                <a:tab pos="356235" algn="l"/>
              </a:tabLst>
            </a:pPr>
            <a:r>
              <a:rPr sz="1400" spc="-5" dirty="0">
                <a:latin typeface="Times New Roman"/>
                <a:cs typeface="Times New Roman"/>
              </a:rPr>
              <a:t>può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non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nominare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la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commissione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tecnica</a:t>
            </a:r>
            <a:r>
              <a:rPr sz="1400" spc="2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quando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gli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elementi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di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valutazione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dell’offerta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economicamente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più</a:t>
            </a:r>
            <a:endParaRPr sz="1400">
              <a:latin typeface="Times New Roman"/>
              <a:cs typeface="Times New Roman"/>
            </a:endParaRPr>
          </a:p>
          <a:p>
            <a:pPr marL="355600" algn="just">
              <a:lnSpc>
                <a:spcPct val="100000"/>
              </a:lnSpc>
            </a:pPr>
            <a:r>
              <a:rPr sz="1400" dirty="0">
                <a:latin typeface="Times New Roman"/>
                <a:cs typeface="Times New Roman"/>
              </a:rPr>
              <a:t>vantaggiosa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sono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esclusivamente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di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natura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quantitativa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tabellare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(cd.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Metodo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on/off);</a:t>
            </a:r>
            <a:endParaRPr sz="1400">
              <a:latin typeface="Times New Roman"/>
              <a:cs typeface="Times New Roman"/>
            </a:endParaRPr>
          </a:p>
          <a:p>
            <a:pPr marL="355600" marR="8890" indent="-343535">
              <a:lnSpc>
                <a:spcPct val="100000"/>
              </a:lnSpc>
              <a:spcBef>
                <a:spcPts val="335"/>
              </a:spcBef>
              <a:buFont typeface="Wingdings"/>
              <a:buChar char=""/>
              <a:tabLst>
                <a:tab pos="355600" algn="l"/>
                <a:tab pos="356235" algn="l"/>
              </a:tabLst>
            </a:pPr>
            <a:r>
              <a:rPr sz="1400" spc="-5" dirty="0">
                <a:latin typeface="Times New Roman"/>
                <a:cs typeface="Times New Roman"/>
              </a:rPr>
              <a:t>può</a:t>
            </a:r>
            <a:r>
              <a:rPr sz="1400" spc="3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non</a:t>
            </a:r>
            <a:r>
              <a:rPr sz="1400" spc="33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svolgere</a:t>
            </a:r>
            <a:r>
              <a:rPr sz="1400" spc="33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sedute</a:t>
            </a:r>
            <a:r>
              <a:rPr sz="1400" spc="3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pubbliche</a:t>
            </a:r>
            <a:r>
              <a:rPr sz="1400" spc="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di</a:t>
            </a:r>
            <a:r>
              <a:rPr sz="1400" spc="3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gara</a:t>
            </a:r>
            <a:r>
              <a:rPr sz="1400" spc="32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in</a:t>
            </a:r>
            <a:r>
              <a:rPr sz="1400" spc="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presenza</a:t>
            </a:r>
            <a:r>
              <a:rPr sz="1400" spc="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se</a:t>
            </a:r>
            <a:r>
              <a:rPr sz="1400" spc="3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le</a:t>
            </a:r>
            <a:r>
              <a:rPr sz="1400" spc="32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procedure</a:t>
            </a:r>
            <a:r>
              <a:rPr sz="1400" spc="3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di</a:t>
            </a:r>
            <a:r>
              <a:rPr sz="1400" spc="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gara</a:t>
            </a:r>
            <a:r>
              <a:rPr sz="1400" spc="3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sono</a:t>
            </a:r>
            <a:r>
              <a:rPr sz="1400" spc="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svolte</a:t>
            </a:r>
            <a:r>
              <a:rPr sz="1400" spc="3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con</a:t>
            </a:r>
            <a:r>
              <a:rPr sz="1400" spc="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sistemi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elettronici</a:t>
            </a:r>
            <a:r>
              <a:rPr sz="1400" spc="-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che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consentano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lo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svolgimento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di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sedute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virtuali;</a:t>
            </a:r>
            <a:endParaRPr sz="1400">
              <a:latin typeface="Times New Roman"/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340"/>
              </a:spcBef>
              <a:buFont typeface="Wingdings"/>
              <a:buChar char=""/>
              <a:tabLst>
                <a:tab pos="355600" algn="l"/>
                <a:tab pos="356235" algn="l"/>
              </a:tabLst>
            </a:pPr>
            <a:r>
              <a:rPr sz="1400" spc="5" dirty="0">
                <a:latin typeface="Times New Roman"/>
                <a:cs typeface="Times New Roman"/>
              </a:rPr>
              <a:t>può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stabilire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nella</a:t>
            </a:r>
            <a:r>
              <a:rPr sz="1400" spc="-5" dirty="0">
                <a:latin typeface="Times New Roman"/>
                <a:cs typeface="Times New Roman"/>
              </a:rPr>
              <a:t> determinazione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 contrarre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se il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contratto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ha per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oggetto:</a:t>
            </a:r>
            <a:endParaRPr sz="1400">
              <a:latin typeface="Times New Roman"/>
              <a:cs typeface="Times New Roman"/>
            </a:endParaRPr>
          </a:p>
          <a:p>
            <a:pPr marL="195580" indent="-182880">
              <a:lnSpc>
                <a:spcPct val="100000"/>
              </a:lnSpc>
              <a:spcBef>
                <a:spcPts val="335"/>
              </a:spcBef>
              <a:buAutoNum type="alphaLcParenR"/>
              <a:tabLst>
                <a:tab pos="195580" algn="l"/>
              </a:tabLst>
            </a:pPr>
            <a:r>
              <a:rPr sz="1400" dirty="0">
                <a:latin typeface="Times New Roman"/>
                <a:cs typeface="Times New Roman"/>
              </a:rPr>
              <a:t>la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sola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esecuzione;</a:t>
            </a:r>
            <a:endParaRPr sz="1400">
              <a:latin typeface="Times New Roman"/>
              <a:cs typeface="Times New Roman"/>
            </a:endParaRPr>
          </a:p>
          <a:p>
            <a:pPr marL="12700" marR="2163445">
              <a:lnSpc>
                <a:spcPct val="120000"/>
              </a:lnSpc>
              <a:buAutoNum type="alphaLcParenR"/>
              <a:tabLst>
                <a:tab pos="205104" algn="l"/>
              </a:tabLst>
            </a:pPr>
            <a:r>
              <a:rPr sz="1400" dirty="0">
                <a:latin typeface="Times New Roman"/>
                <a:cs typeface="Times New Roman"/>
              </a:rPr>
              <a:t>la </a:t>
            </a:r>
            <a:r>
              <a:rPr sz="1400" spc="-5" dirty="0">
                <a:latin typeface="Times New Roman"/>
                <a:cs typeface="Times New Roman"/>
              </a:rPr>
              <a:t>progettazione </a:t>
            </a:r>
            <a:r>
              <a:rPr sz="1400" dirty="0">
                <a:latin typeface="Times New Roman"/>
                <a:cs typeface="Times New Roman"/>
              </a:rPr>
              <a:t>esecutiva e l'esecuzione di lavori sulla base del progetto definitivo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dell'amministrazione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aggiudicatrice;</a:t>
            </a:r>
            <a:endParaRPr sz="1400">
              <a:latin typeface="Times New Roman"/>
              <a:cs typeface="Times New Roman"/>
            </a:endParaRPr>
          </a:p>
          <a:p>
            <a:pPr marL="12700" marR="8255">
              <a:lnSpc>
                <a:spcPct val="100000"/>
              </a:lnSpc>
              <a:spcBef>
                <a:spcPts val="340"/>
              </a:spcBef>
              <a:buAutoNum type="alphaLcParenR"/>
              <a:tabLst>
                <a:tab pos="235585" algn="l"/>
              </a:tabLst>
            </a:pPr>
            <a:r>
              <a:rPr sz="1400" dirty="0">
                <a:latin typeface="Times New Roman"/>
                <a:cs typeface="Times New Roman"/>
              </a:rPr>
              <a:t>la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progettazione</a:t>
            </a:r>
            <a:r>
              <a:rPr sz="1400" dirty="0">
                <a:latin typeface="Times New Roman"/>
                <a:cs typeface="Times New Roman"/>
              </a:rPr>
              <a:t> esecutiva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l'esecuzione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di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lavori</a:t>
            </a:r>
            <a:r>
              <a:rPr sz="1400" spc="-5" dirty="0">
                <a:latin typeface="Times New Roman"/>
                <a:cs typeface="Times New Roman"/>
              </a:rPr>
              <a:t> sulla</a:t>
            </a:r>
            <a:r>
              <a:rPr sz="1400" dirty="0">
                <a:latin typeface="Times New Roman"/>
                <a:cs typeface="Times New Roman"/>
              </a:rPr>
              <a:t> base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del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progetto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preliminare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dell'amministrazione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aggiudicatrice.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1400" dirty="0">
                <a:latin typeface="Times New Roman"/>
                <a:cs typeface="Times New Roman"/>
              </a:rPr>
              <a:t>In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tali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casi, </a:t>
            </a:r>
            <a:r>
              <a:rPr sz="1400" spc="-5" dirty="0">
                <a:latin typeface="Times New Roman"/>
                <a:cs typeface="Times New Roman"/>
              </a:rPr>
              <a:t>ai </a:t>
            </a:r>
            <a:r>
              <a:rPr sz="1400" dirty="0">
                <a:latin typeface="Times New Roman"/>
                <a:cs typeface="Times New Roman"/>
              </a:rPr>
              <a:t>fini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della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stipula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del contratto</a:t>
            </a:r>
            <a:r>
              <a:rPr sz="1400" spc="-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ai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fini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dell'approvazione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del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progetto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esecutivo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nel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caso</a:t>
            </a:r>
            <a:endParaRPr sz="1400">
              <a:latin typeface="Times New Roman"/>
              <a:cs typeface="Times New Roman"/>
            </a:endParaRPr>
          </a:p>
          <a:p>
            <a:pPr marL="12700" marR="1083945">
              <a:lnSpc>
                <a:spcPct val="120000"/>
              </a:lnSpc>
            </a:pPr>
            <a:r>
              <a:rPr sz="1400" dirty="0">
                <a:latin typeface="Times New Roman"/>
                <a:cs typeface="Times New Roman"/>
              </a:rPr>
              <a:t>in cui il contratto abbia ad oggetto congiuntamente la progettazione esecutiva e l'esecuzione dei 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relativi lavori, </a:t>
            </a:r>
            <a:r>
              <a:rPr sz="1400" spc="-5" dirty="0">
                <a:latin typeface="Times New Roman"/>
                <a:cs typeface="Times New Roman"/>
              </a:rPr>
              <a:t>l'aggiudicatario deve </a:t>
            </a:r>
            <a:r>
              <a:rPr sz="1400" dirty="0">
                <a:latin typeface="Times New Roman"/>
                <a:cs typeface="Times New Roman"/>
              </a:rPr>
              <a:t>produrre </a:t>
            </a:r>
            <a:r>
              <a:rPr sz="1400" spc="-5" dirty="0">
                <a:latin typeface="Times New Roman"/>
                <a:cs typeface="Times New Roman"/>
              </a:rPr>
              <a:t>all'amministrazione </a:t>
            </a:r>
            <a:r>
              <a:rPr sz="1400" dirty="0">
                <a:latin typeface="Times New Roman"/>
                <a:cs typeface="Times New Roman"/>
              </a:rPr>
              <a:t>il piano operativo di sicurezza e </a:t>
            </a:r>
            <a:r>
              <a:rPr sz="1400" spc="5" dirty="0">
                <a:latin typeface="Times New Roman"/>
                <a:cs typeface="Times New Roman"/>
              </a:rPr>
              <a:t>il 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programma </a:t>
            </a:r>
            <a:r>
              <a:rPr sz="1400" dirty="0">
                <a:latin typeface="Times New Roman"/>
                <a:cs typeface="Times New Roman"/>
              </a:rPr>
              <a:t>dei lavori, redatto in conformità all'eventuale </a:t>
            </a:r>
            <a:r>
              <a:rPr sz="1400" spc="-5" dirty="0">
                <a:latin typeface="Times New Roman"/>
                <a:cs typeface="Times New Roman"/>
              </a:rPr>
              <a:t>cronoprogramma </a:t>
            </a:r>
            <a:r>
              <a:rPr sz="1400" dirty="0">
                <a:latin typeface="Times New Roman"/>
                <a:cs typeface="Times New Roman"/>
              </a:rPr>
              <a:t>e al piano delle </a:t>
            </a:r>
            <a:r>
              <a:rPr sz="1400" spc="-5" dirty="0">
                <a:latin typeface="Times New Roman"/>
                <a:cs typeface="Times New Roman"/>
              </a:rPr>
              <a:t>misure </a:t>
            </a:r>
            <a:r>
              <a:rPr sz="1400" spc="5" dirty="0">
                <a:latin typeface="Times New Roman"/>
                <a:cs typeface="Times New Roman"/>
              </a:rPr>
              <a:t>di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sicurezza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coordinamento.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78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290" y="519811"/>
            <a:ext cx="7949565" cy="6356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96265" marR="5080" indent="-584200">
              <a:lnSpc>
                <a:spcPct val="100000"/>
              </a:lnSpc>
              <a:spcBef>
                <a:spcPts val="105"/>
              </a:spcBef>
            </a:pPr>
            <a:r>
              <a:rPr spc="-20" dirty="0"/>
              <a:t>ULTERIORI </a:t>
            </a:r>
            <a:r>
              <a:rPr dirty="0"/>
              <a:t>INDICAZIONI </a:t>
            </a:r>
            <a:r>
              <a:rPr spc="-15" dirty="0"/>
              <a:t>OPERATIVE, </a:t>
            </a:r>
            <a:r>
              <a:rPr spc="-10" dirty="0"/>
              <a:t>SEMPLIFICATIVE </a:t>
            </a:r>
            <a:r>
              <a:rPr dirty="0"/>
              <a:t>E NON </a:t>
            </a:r>
            <a:r>
              <a:rPr spc="-484" dirty="0"/>
              <a:t> </a:t>
            </a:r>
            <a:r>
              <a:rPr dirty="0"/>
              <a:t>ESAUSTIVE,</a:t>
            </a:r>
            <a:r>
              <a:rPr spc="-120" dirty="0"/>
              <a:t> </a:t>
            </a:r>
            <a:r>
              <a:rPr dirty="0"/>
              <a:t>AL</a:t>
            </a:r>
            <a:r>
              <a:rPr spc="-110" dirty="0"/>
              <a:t> </a:t>
            </a:r>
            <a:r>
              <a:rPr dirty="0"/>
              <a:t>RESPONSABILE</a:t>
            </a:r>
            <a:r>
              <a:rPr spc="-10" dirty="0"/>
              <a:t> </a:t>
            </a:r>
            <a:r>
              <a:rPr dirty="0"/>
              <a:t>DEL</a:t>
            </a:r>
            <a:r>
              <a:rPr spc="-114" dirty="0"/>
              <a:t> </a:t>
            </a:r>
            <a:r>
              <a:rPr spc="-5" dirty="0"/>
              <a:t>PROCEDIMENTO.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27758"/>
            <a:ext cx="8072120" cy="47078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715" indent="-343535" algn="just">
              <a:lnSpc>
                <a:spcPct val="100000"/>
              </a:lnSpc>
              <a:spcBef>
                <a:spcPts val="95"/>
              </a:spcBef>
              <a:buFont typeface="Wingdings"/>
              <a:buChar char=""/>
              <a:tabLst>
                <a:tab pos="356235" algn="l"/>
              </a:tabLst>
            </a:pPr>
            <a:r>
              <a:rPr sz="1600" spc="-5" dirty="0">
                <a:latin typeface="Times New Roman"/>
                <a:cs typeface="Times New Roman"/>
              </a:rPr>
              <a:t>Il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responsabile</a:t>
            </a:r>
            <a:r>
              <a:rPr sz="1600" dirty="0">
                <a:latin typeface="Times New Roman"/>
                <a:cs typeface="Times New Roman"/>
              </a:rPr>
              <a:t> del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procedimento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può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consentire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la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costituzione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della</a:t>
            </a:r>
            <a:r>
              <a:rPr sz="1600" spc="39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garanzia</a:t>
            </a:r>
            <a:r>
              <a:rPr sz="1600" spc="39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definitiva, </a:t>
            </a:r>
            <a:r>
              <a:rPr sz="1600" spc="-38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anche </a:t>
            </a:r>
            <a:r>
              <a:rPr sz="1600" dirty="0">
                <a:latin typeface="Times New Roman"/>
                <a:cs typeface="Times New Roman"/>
              </a:rPr>
              <a:t>successivamente </a:t>
            </a:r>
            <a:r>
              <a:rPr sz="1600" spc="-5" dirty="0">
                <a:latin typeface="Times New Roman"/>
                <a:cs typeface="Times New Roman"/>
              </a:rPr>
              <a:t>alla </a:t>
            </a:r>
            <a:r>
              <a:rPr sz="1600" dirty="0">
                <a:latin typeface="Times New Roman"/>
                <a:cs typeface="Times New Roman"/>
              </a:rPr>
              <a:t>stipulazione </a:t>
            </a:r>
            <a:r>
              <a:rPr sz="1600" spc="-5" dirty="0">
                <a:latin typeface="Times New Roman"/>
                <a:cs typeface="Times New Roman"/>
              </a:rPr>
              <a:t>del contratto, </a:t>
            </a:r>
            <a:r>
              <a:rPr sz="1600" dirty="0">
                <a:latin typeface="Times New Roman"/>
                <a:cs typeface="Times New Roman"/>
              </a:rPr>
              <a:t>purché entro il </a:t>
            </a:r>
            <a:r>
              <a:rPr sz="1600" spc="-5" dirty="0">
                <a:latin typeface="Times New Roman"/>
                <a:cs typeface="Times New Roman"/>
              </a:rPr>
              <a:t>termine </a:t>
            </a:r>
            <a:r>
              <a:rPr sz="1600" spc="5" dirty="0">
                <a:latin typeface="Times New Roman"/>
                <a:cs typeface="Times New Roman"/>
              </a:rPr>
              <a:t>di </a:t>
            </a:r>
            <a:r>
              <a:rPr sz="1600" spc="-5" dirty="0">
                <a:latin typeface="Times New Roman"/>
                <a:cs typeface="Times New Roman"/>
              </a:rPr>
              <a:t>liquidazione 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del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primo</a:t>
            </a:r>
            <a:r>
              <a:rPr sz="1600" spc="5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pagamento;</a:t>
            </a:r>
            <a:endParaRPr sz="1600">
              <a:latin typeface="Times New Roman"/>
              <a:cs typeface="Times New Roman"/>
            </a:endParaRPr>
          </a:p>
          <a:p>
            <a:pPr marL="355600" marR="5715" indent="-343535" algn="just">
              <a:lnSpc>
                <a:spcPct val="100000"/>
              </a:lnSpc>
              <a:spcBef>
                <a:spcPts val="385"/>
              </a:spcBef>
              <a:buFont typeface="Wingdings"/>
              <a:buChar char=""/>
              <a:tabLst>
                <a:tab pos="356235" algn="l"/>
              </a:tabLst>
            </a:pPr>
            <a:r>
              <a:rPr sz="1600" spc="-5" dirty="0">
                <a:latin typeface="Times New Roman"/>
                <a:cs typeface="Times New Roman"/>
              </a:rPr>
              <a:t>il responsabile </a:t>
            </a:r>
            <a:r>
              <a:rPr sz="1600" dirty="0">
                <a:latin typeface="Times New Roman"/>
                <a:cs typeface="Times New Roman"/>
              </a:rPr>
              <a:t>del </a:t>
            </a:r>
            <a:r>
              <a:rPr sz="1600" spc="-5" dirty="0">
                <a:latin typeface="Times New Roman"/>
                <a:cs typeface="Times New Roman"/>
              </a:rPr>
              <a:t>procedimento </a:t>
            </a:r>
            <a:r>
              <a:rPr sz="1600" dirty="0">
                <a:latin typeface="Times New Roman"/>
                <a:cs typeface="Times New Roman"/>
              </a:rPr>
              <a:t>può stabilire </a:t>
            </a:r>
            <a:r>
              <a:rPr sz="1600" spc="-5" dirty="0">
                <a:latin typeface="Times New Roman"/>
                <a:cs typeface="Times New Roman"/>
              </a:rPr>
              <a:t>termini ridotti </a:t>
            </a:r>
            <a:r>
              <a:rPr sz="1600" dirty="0">
                <a:latin typeface="Times New Roman"/>
                <a:cs typeface="Times New Roman"/>
              </a:rPr>
              <a:t>nelle procedure di </a:t>
            </a:r>
            <a:r>
              <a:rPr sz="1600" spc="-5" dirty="0">
                <a:latin typeface="Times New Roman"/>
                <a:cs typeface="Times New Roman"/>
              </a:rPr>
              <a:t>affidamento </a:t>
            </a:r>
            <a:r>
              <a:rPr sz="1600" dirty="0">
                <a:latin typeface="Times New Roman"/>
                <a:cs typeface="Times New Roman"/>
              </a:rPr>
              <a:t>di 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lavori, servizi </a:t>
            </a:r>
            <a:r>
              <a:rPr sz="1600" spc="-5" dirty="0">
                <a:latin typeface="Times New Roman"/>
                <a:cs typeface="Times New Roman"/>
              </a:rPr>
              <a:t>e </a:t>
            </a:r>
            <a:r>
              <a:rPr sz="1600" dirty="0">
                <a:latin typeface="Times New Roman"/>
                <a:cs typeface="Times New Roman"/>
              </a:rPr>
              <a:t>forniture </a:t>
            </a:r>
            <a:r>
              <a:rPr sz="1600" spc="-5" dirty="0">
                <a:latin typeface="Times New Roman"/>
                <a:cs typeface="Times New Roman"/>
              </a:rPr>
              <a:t>di </a:t>
            </a:r>
            <a:r>
              <a:rPr sz="1600" dirty="0">
                <a:latin typeface="Times New Roman"/>
                <a:cs typeface="Times New Roman"/>
              </a:rPr>
              <a:t>importo </a:t>
            </a:r>
            <a:r>
              <a:rPr sz="1600" spc="-5" dirty="0">
                <a:latin typeface="Times New Roman"/>
                <a:cs typeface="Times New Roman"/>
              </a:rPr>
              <a:t>pari o </a:t>
            </a:r>
            <a:r>
              <a:rPr sz="1600" dirty="0">
                <a:latin typeface="Times New Roman"/>
                <a:cs typeface="Times New Roman"/>
              </a:rPr>
              <a:t>superiore alle soglie europee, </a:t>
            </a:r>
            <a:r>
              <a:rPr sz="1600" spc="-5" dirty="0">
                <a:latin typeface="Times New Roman"/>
                <a:cs typeface="Times New Roman"/>
              </a:rPr>
              <a:t>compresi i </a:t>
            </a:r>
            <a:r>
              <a:rPr sz="1600" dirty="0">
                <a:latin typeface="Times New Roman"/>
                <a:cs typeface="Times New Roman"/>
              </a:rPr>
              <a:t>relativi 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servizi</a:t>
            </a:r>
            <a:r>
              <a:rPr sz="1600" spc="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di </a:t>
            </a:r>
            <a:r>
              <a:rPr sz="1600" spc="-5" dirty="0">
                <a:latin typeface="Times New Roman"/>
                <a:cs typeface="Times New Roman"/>
              </a:rPr>
              <a:t>ingegneria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e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architettura,</a:t>
            </a:r>
            <a:r>
              <a:rPr sz="1600" spc="5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purché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rispondenti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al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principio</a:t>
            </a:r>
            <a:r>
              <a:rPr sz="1600" spc="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di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proporzionalità;</a:t>
            </a:r>
            <a:endParaRPr sz="1600">
              <a:latin typeface="Times New Roman"/>
              <a:cs typeface="Times New Roman"/>
            </a:endParaRPr>
          </a:p>
          <a:p>
            <a:pPr marL="355600" marR="5715" indent="-343535" algn="just">
              <a:lnSpc>
                <a:spcPct val="100000"/>
              </a:lnSpc>
              <a:spcBef>
                <a:spcPts val="385"/>
              </a:spcBef>
              <a:buFont typeface="Wingdings"/>
              <a:buChar char=""/>
              <a:tabLst>
                <a:tab pos="356235" algn="l"/>
              </a:tabLst>
            </a:pPr>
            <a:r>
              <a:rPr sz="1600" spc="-5" dirty="0">
                <a:latin typeface="Times New Roman"/>
                <a:cs typeface="Times New Roman"/>
              </a:rPr>
              <a:t>il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responsabile</a:t>
            </a:r>
            <a:r>
              <a:rPr sz="1600" dirty="0">
                <a:latin typeface="Times New Roman"/>
                <a:cs typeface="Times New Roman"/>
              </a:rPr>
              <a:t> del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procedimento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può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disporre</a:t>
            </a:r>
            <a:r>
              <a:rPr sz="1600" dirty="0">
                <a:latin typeface="Times New Roman"/>
                <a:cs typeface="Times New Roman"/>
              </a:rPr>
              <a:t> l’incarico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tecnico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ad</a:t>
            </a:r>
            <a:r>
              <a:rPr sz="1600" spc="39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operatori</a:t>
            </a:r>
            <a:r>
              <a:rPr sz="1600" spc="39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economici 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esterni </a:t>
            </a:r>
            <a:r>
              <a:rPr sz="1600" dirty="0">
                <a:latin typeface="Times New Roman"/>
                <a:cs typeface="Times New Roman"/>
              </a:rPr>
              <a:t>senza </a:t>
            </a:r>
            <a:r>
              <a:rPr sz="1600" spc="-5" dirty="0">
                <a:latin typeface="Times New Roman"/>
                <a:cs typeface="Times New Roman"/>
              </a:rPr>
              <a:t>la preventiva </a:t>
            </a:r>
            <a:r>
              <a:rPr sz="1600" dirty="0">
                <a:latin typeface="Times New Roman"/>
                <a:cs typeface="Times New Roman"/>
              </a:rPr>
              <a:t>ricognizione interna, </a:t>
            </a:r>
            <a:r>
              <a:rPr sz="1600" spc="-5" dirty="0">
                <a:latin typeface="Times New Roman"/>
                <a:cs typeface="Times New Roman"/>
              </a:rPr>
              <a:t>in caso </a:t>
            </a:r>
            <a:r>
              <a:rPr sz="1600" dirty="0">
                <a:latin typeface="Times New Roman"/>
                <a:cs typeface="Times New Roman"/>
              </a:rPr>
              <a:t>di assenza </a:t>
            </a:r>
            <a:r>
              <a:rPr sz="1600" spc="-5" dirty="0">
                <a:latin typeface="Times New Roman"/>
                <a:cs typeface="Times New Roman"/>
              </a:rPr>
              <a:t>o insufficienza </a:t>
            </a:r>
            <a:r>
              <a:rPr sz="1600" dirty="0">
                <a:latin typeface="Times New Roman"/>
                <a:cs typeface="Times New Roman"/>
              </a:rPr>
              <a:t>di </a:t>
            </a:r>
            <a:r>
              <a:rPr sz="1600" spc="-5" dirty="0">
                <a:latin typeface="Times New Roman"/>
                <a:cs typeface="Times New Roman"/>
              </a:rPr>
              <a:t>personale 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interno</a:t>
            </a:r>
            <a:r>
              <a:rPr sz="1600" spc="33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in</a:t>
            </a:r>
            <a:r>
              <a:rPr sz="1600" spc="32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possesso</a:t>
            </a:r>
            <a:r>
              <a:rPr sz="1600" spc="33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dei</a:t>
            </a:r>
            <a:r>
              <a:rPr sz="1600" spc="32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requisiti</a:t>
            </a:r>
            <a:r>
              <a:rPr sz="1600" spc="32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necessari</a:t>
            </a:r>
            <a:r>
              <a:rPr sz="1600" spc="33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all’espletamento</a:t>
            </a:r>
            <a:r>
              <a:rPr sz="1600" spc="34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dell’incarico</a:t>
            </a:r>
            <a:r>
              <a:rPr sz="1600" spc="33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e</a:t>
            </a:r>
            <a:r>
              <a:rPr sz="1600" spc="3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dell’incremento </a:t>
            </a:r>
            <a:r>
              <a:rPr sz="1600" spc="-38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delle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esigenze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di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natura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tecnico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-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progettuali</a:t>
            </a:r>
            <a:r>
              <a:rPr sz="1600" spc="3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derivanti</a:t>
            </a:r>
            <a:r>
              <a:rPr sz="1600" spc="3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dalle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esigenze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emergenziali;</a:t>
            </a:r>
            <a:endParaRPr sz="1600">
              <a:latin typeface="Times New Roman"/>
              <a:cs typeface="Times New Roman"/>
            </a:endParaRPr>
          </a:p>
          <a:p>
            <a:pPr marL="355600" marR="5080" indent="-343535" algn="just">
              <a:lnSpc>
                <a:spcPct val="100000"/>
              </a:lnSpc>
              <a:spcBef>
                <a:spcPts val="385"/>
              </a:spcBef>
              <a:buFont typeface="Wingdings"/>
              <a:buChar char=""/>
              <a:tabLst>
                <a:tab pos="356235" algn="l"/>
              </a:tabLst>
            </a:pPr>
            <a:r>
              <a:rPr sz="1600" spc="-5" dirty="0">
                <a:latin typeface="Times New Roman"/>
                <a:cs typeface="Times New Roman"/>
              </a:rPr>
              <a:t>in materia </a:t>
            </a:r>
            <a:r>
              <a:rPr sz="1600" dirty="0">
                <a:latin typeface="Times New Roman"/>
                <a:cs typeface="Times New Roman"/>
              </a:rPr>
              <a:t>di </a:t>
            </a:r>
            <a:r>
              <a:rPr sz="1600" spc="-5" dirty="0">
                <a:latin typeface="Times New Roman"/>
                <a:cs typeface="Times New Roman"/>
              </a:rPr>
              <a:t>conferenza </a:t>
            </a:r>
            <a:r>
              <a:rPr sz="1600" dirty="0">
                <a:latin typeface="Times New Roman"/>
                <a:cs typeface="Times New Roman"/>
              </a:rPr>
              <a:t>dei servizi </a:t>
            </a:r>
            <a:r>
              <a:rPr sz="1600" spc="-5" dirty="0">
                <a:latin typeface="Times New Roman"/>
                <a:cs typeface="Times New Roman"/>
              </a:rPr>
              <a:t>il responsabile </a:t>
            </a:r>
            <a:r>
              <a:rPr sz="1600" dirty="0">
                <a:latin typeface="Times New Roman"/>
                <a:cs typeface="Times New Roman"/>
              </a:rPr>
              <a:t>del </a:t>
            </a:r>
            <a:r>
              <a:rPr sz="1600" spc="-5" dirty="0">
                <a:latin typeface="Times New Roman"/>
                <a:cs typeface="Times New Roman"/>
              </a:rPr>
              <a:t>procedimento </a:t>
            </a:r>
            <a:r>
              <a:rPr sz="1600" dirty="0">
                <a:latin typeface="Times New Roman"/>
                <a:cs typeface="Times New Roman"/>
              </a:rPr>
              <a:t>utilizza </a:t>
            </a:r>
            <a:r>
              <a:rPr sz="1600" spc="-5" dirty="0">
                <a:latin typeface="Times New Roman"/>
                <a:cs typeface="Times New Roman"/>
              </a:rPr>
              <a:t>i </a:t>
            </a:r>
            <a:r>
              <a:rPr sz="1600" dirty="0">
                <a:latin typeface="Times New Roman"/>
                <a:cs typeface="Times New Roman"/>
              </a:rPr>
              <a:t>termini di cui 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all’art.</a:t>
            </a:r>
            <a:r>
              <a:rPr sz="1600" spc="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13 </a:t>
            </a:r>
            <a:r>
              <a:rPr sz="1600" spc="-5" dirty="0">
                <a:latin typeface="Times New Roman"/>
                <a:cs typeface="Times New Roman"/>
              </a:rPr>
              <a:t>della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L.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120/2020;</a:t>
            </a:r>
            <a:endParaRPr sz="1600">
              <a:latin typeface="Times New Roman"/>
              <a:cs typeface="Times New Roman"/>
            </a:endParaRPr>
          </a:p>
          <a:p>
            <a:pPr marL="355600" marR="5080" indent="-343535" algn="just">
              <a:lnSpc>
                <a:spcPct val="100000"/>
              </a:lnSpc>
              <a:spcBef>
                <a:spcPts val="385"/>
              </a:spcBef>
              <a:buFont typeface="Wingdings"/>
              <a:buChar char=""/>
              <a:tabLst>
                <a:tab pos="356235" algn="l"/>
              </a:tabLst>
            </a:pPr>
            <a:r>
              <a:rPr sz="1600" spc="-5" dirty="0">
                <a:latin typeface="Times New Roman"/>
                <a:cs typeface="Times New Roman"/>
              </a:rPr>
              <a:t>il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responsabile</a:t>
            </a:r>
            <a:r>
              <a:rPr sz="1600" dirty="0">
                <a:latin typeface="Times New Roman"/>
                <a:cs typeface="Times New Roman"/>
              </a:rPr>
              <a:t> del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procedimento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può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nominare</a:t>
            </a:r>
            <a:r>
              <a:rPr sz="1600" dirty="0">
                <a:latin typeface="Times New Roman"/>
                <a:cs typeface="Times New Roman"/>
              </a:rPr>
              <a:t> il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collegio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consultivo</a:t>
            </a:r>
            <a:r>
              <a:rPr sz="1600" dirty="0">
                <a:latin typeface="Times New Roman"/>
                <a:cs typeface="Times New Roman"/>
              </a:rPr>
              <a:t> tecnico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se</a:t>
            </a:r>
            <a:r>
              <a:rPr sz="1600" dirty="0">
                <a:latin typeface="Times New Roman"/>
                <a:cs typeface="Times New Roman"/>
              </a:rPr>
              <a:t> ritenuto </a:t>
            </a:r>
            <a:r>
              <a:rPr sz="1600" spc="-38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opportuno;</a:t>
            </a:r>
            <a:endParaRPr sz="1600">
              <a:latin typeface="Times New Roman"/>
              <a:cs typeface="Times New Roman"/>
            </a:endParaRPr>
          </a:p>
          <a:p>
            <a:pPr marL="355600" indent="-343535" algn="just">
              <a:lnSpc>
                <a:spcPct val="100000"/>
              </a:lnSpc>
              <a:spcBef>
                <a:spcPts val="385"/>
              </a:spcBef>
              <a:buFont typeface="Wingdings"/>
              <a:buChar char=""/>
              <a:tabLst>
                <a:tab pos="356235" algn="l"/>
              </a:tabLst>
            </a:pPr>
            <a:r>
              <a:rPr sz="1600" spc="-5" dirty="0">
                <a:latin typeface="Times New Roman"/>
                <a:cs typeface="Times New Roman"/>
              </a:rPr>
              <a:t>il</a:t>
            </a:r>
            <a:r>
              <a:rPr sz="1600" spc="63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responsabile</a:t>
            </a:r>
            <a:r>
              <a:rPr sz="1600" spc="64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del</a:t>
            </a:r>
            <a:r>
              <a:rPr sz="1600" spc="62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procedimento</a:t>
            </a:r>
            <a:r>
              <a:rPr sz="1600" spc="65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può</a:t>
            </a:r>
            <a:r>
              <a:rPr sz="1600" spc="62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approvare</a:t>
            </a:r>
            <a:r>
              <a:rPr sz="1600" spc="6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il</a:t>
            </a:r>
            <a:r>
              <a:rPr sz="1600" spc="63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progetto</a:t>
            </a:r>
            <a:r>
              <a:rPr sz="1600" spc="6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dell’opera</a:t>
            </a:r>
            <a:r>
              <a:rPr sz="1600" spc="63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derogando</a:t>
            </a:r>
            <a:r>
              <a:rPr sz="1600" spc="63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alla</a:t>
            </a:r>
            <a:endParaRPr sz="1600">
              <a:latin typeface="Times New Roman"/>
              <a:cs typeface="Times New Roman"/>
            </a:endParaRPr>
          </a:p>
          <a:p>
            <a:pPr marL="355600" algn="just">
              <a:lnSpc>
                <a:spcPct val="100000"/>
              </a:lnSpc>
            </a:pPr>
            <a:r>
              <a:rPr sz="1600" spc="-5" dirty="0">
                <a:latin typeface="Times New Roman"/>
                <a:cs typeface="Times New Roman"/>
              </a:rPr>
              <a:t>validazione,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ai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sensi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dell’art.</a:t>
            </a:r>
            <a:r>
              <a:rPr sz="1600" spc="4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26,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comma</a:t>
            </a:r>
            <a:r>
              <a:rPr sz="1600" spc="6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8;</a:t>
            </a:r>
            <a:endParaRPr sz="1600">
              <a:latin typeface="Times New Roman"/>
              <a:cs typeface="Times New Roman"/>
            </a:endParaRPr>
          </a:p>
          <a:p>
            <a:pPr marL="355600" marR="6350" indent="-343535" algn="just">
              <a:lnSpc>
                <a:spcPct val="100000"/>
              </a:lnSpc>
              <a:spcBef>
                <a:spcPts val="385"/>
              </a:spcBef>
              <a:buFont typeface="Wingdings"/>
              <a:buChar char=""/>
              <a:tabLst>
                <a:tab pos="356235" algn="l"/>
              </a:tabLst>
            </a:pPr>
            <a:r>
              <a:rPr sz="1600" spc="-5" dirty="0">
                <a:latin typeface="Times New Roman"/>
                <a:cs typeface="Times New Roman"/>
              </a:rPr>
              <a:t>il responsabile del </a:t>
            </a:r>
            <a:r>
              <a:rPr sz="1600" dirty="0">
                <a:latin typeface="Times New Roman"/>
                <a:cs typeface="Times New Roman"/>
              </a:rPr>
              <a:t>procedimento deve </a:t>
            </a:r>
            <a:r>
              <a:rPr sz="1600" spc="-5" dirty="0">
                <a:latin typeface="Times New Roman"/>
                <a:cs typeface="Times New Roman"/>
              </a:rPr>
              <a:t>avvalersi </a:t>
            </a:r>
            <a:r>
              <a:rPr sz="1600" dirty="0">
                <a:latin typeface="Times New Roman"/>
                <a:cs typeface="Times New Roman"/>
              </a:rPr>
              <a:t>degli ulteriori strumenti di </a:t>
            </a:r>
            <a:r>
              <a:rPr sz="1600" spc="-5" dirty="0">
                <a:latin typeface="Times New Roman"/>
                <a:cs typeface="Times New Roman"/>
              </a:rPr>
              <a:t>accelerazione e 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semplificazione</a:t>
            </a:r>
            <a:r>
              <a:rPr sz="1600" spc="6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previsti</a:t>
            </a:r>
            <a:r>
              <a:rPr sz="1600" spc="3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dall’ordinamento</a:t>
            </a:r>
            <a:r>
              <a:rPr sz="1600" spc="7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statale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sui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contratti</a:t>
            </a:r>
            <a:r>
              <a:rPr sz="1600" spc="3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pubblici.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11809" y="274701"/>
            <a:ext cx="75869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GLI</a:t>
            </a:r>
            <a:r>
              <a:rPr sz="2400" spc="-135" dirty="0"/>
              <a:t> </a:t>
            </a:r>
            <a:r>
              <a:rPr sz="2400" spc="-5" dirty="0"/>
              <a:t>ADEMPIMENTI</a:t>
            </a:r>
            <a:r>
              <a:rPr sz="2400" spc="10" dirty="0"/>
              <a:t> </a:t>
            </a:r>
            <a:r>
              <a:rPr sz="2400" spc="-5" dirty="0"/>
              <a:t>IN</a:t>
            </a:r>
            <a:r>
              <a:rPr sz="2400" spc="5" dirty="0"/>
              <a:t> </a:t>
            </a:r>
            <a:r>
              <a:rPr sz="2400" spc="-30" dirty="0"/>
              <a:t>MATERIA</a:t>
            </a:r>
            <a:r>
              <a:rPr sz="2400" spc="-114" dirty="0"/>
              <a:t> </a:t>
            </a:r>
            <a:r>
              <a:rPr sz="2400" spc="-5" dirty="0"/>
              <a:t>DI</a:t>
            </a:r>
            <a:r>
              <a:rPr sz="2400" spc="-40" dirty="0"/>
              <a:t> </a:t>
            </a:r>
            <a:r>
              <a:rPr sz="2400" spc="-20" dirty="0"/>
              <a:t>TRASPARENZA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402437" y="1078484"/>
            <a:ext cx="8413750" cy="5238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715" algn="just">
              <a:lnSpc>
                <a:spcPct val="100000"/>
              </a:lnSpc>
              <a:spcBef>
                <a:spcPts val="100"/>
              </a:spcBef>
            </a:pPr>
            <a:r>
              <a:rPr sz="1800" spc="-30" dirty="0">
                <a:latin typeface="Times New Roman"/>
                <a:cs typeface="Times New Roman"/>
              </a:rPr>
              <a:t>L’art. </a:t>
            </a:r>
            <a:r>
              <a:rPr sz="1800" dirty="0">
                <a:latin typeface="Times New Roman"/>
                <a:cs typeface="Times New Roman"/>
              </a:rPr>
              <a:t>1, </a:t>
            </a:r>
            <a:r>
              <a:rPr sz="1800" spc="-5" dirty="0">
                <a:latin typeface="Times New Roman"/>
                <a:cs typeface="Times New Roman"/>
              </a:rPr>
              <a:t>comma </a:t>
            </a:r>
            <a:r>
              <a:rPr sz="1800" dirty="0">
                <a:latin typeface="Times New Roman"/>
                <a:cs typeface="Times New Roman"/>
              </a:rPr>
              <a:t>2, </a:t>
            </a:r>
            <a:r>
              <a:rPr sz="1800" spc="-5" dirty="0">
                <a:latin typeface="Times New Roman"/>
                <a:cs typeface="Times New Roman"/>
              </a:rPr>
              <a:t>lett. </a:t>
            </a:r>
            <a:r>
              <a:rPr sz="1800" dirty="0">
                <a:latin typeface="Times New Roman"/>
                <a:cs typeface="Times New Roman"/>
              </a:rPr>
              <a:t>a) del </a:t>
            </a:r>
            <a:r>
              <a:rPr sz="1800" spc="-5" dirty="0">
                <a:latin typeface="Times New Roman"/>
                <a:cs typeface="Times New Roman"/>
              </a:rPr>
              <a:t>D.L. </a:t>
            </a:r>
            <a:r>
              <a:rPr sz="1800" dirty="0">
                <a:latin typeface="Times New Roman"/>
                <a:cs typeface="Times New Roman"/>
              </a:rPr>
              <a:t>76/2020 così come convertito dalla </a:t>
            </a:r>
            <a:r>
              <a:rPr sz="1800" spc="-5" dirty="0">
                <a:latin typeface="Times New Roman"/>
                <a:cs typeface="Times New Roman"/>
              </a:rPr>
              <a:t>legge </a:t>
            </a:r>
            <a:r>
              <a:rPr sz="1800" dirty="0">
                <a:latin typeface="Times New Roman"/>
                <a:cs typeface="Times New Roman"/>
              </a:rPr>
              <a:t>n. </a:t>
            </a:r>
            <a:r>
              <a:rPr sz="1800" spc="-5" dirty="0">
                <a:latin typeface="Times New Roman"/>
                <a:cs typeface="Times New Roman"/>
              </a:rPr>
              <a:t>120/2020 </a:t>
            </a:r>
            <a:r>
              <a:rPr sz="1800" dirty="0">
                <a:latin typeface="Times New Roman"/>
                <a:cs typeface="Times New Roman"/>
              </a:rPr>
              <a:t>ha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innalzato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soglie per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procedere </a:t>
            </a:r>
            <a:r>
              <a:rPr sz="1800" spc="-5" dirty="0">
                <a:latin typeface="Times New Roman"/>
                <a:cs typeface="Times New Roman"/>
              </a:rPr>
              <a:t>all’affidamento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diretto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“puro”.</a:t>
            </a:r>
            <a:endParaRPr sz="18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430"/>
              </a:spcBef>
            </a:pPr>
            <a:r>
              <a:rPr sz="1800" spc="-5" dirty="0">
                <a:latin typeface="Times New Roman"/>
                <a:cs typeface="Times New Roman"/>
              </a:rPr>
              <a:t>Ai </a:t>
            </a:r>
            <a:r>
              <a:rPr sz="1800" dirty="0">
                <a:latin typeface="Times New Roman"/>
                <a:cs typeface="Times New Roman"/>
              </a:rPr>
              <a:t>fini </a:t>
            </a:r>
            <a:r>
              <a:rPr sz="1800" spc="-5" dirty="0">
                <a:latin typeface="Times New Roman"/>
                <a:cs typeface="Times New Roman"/>
              </a:rPr>
              <a:t>dell’assolvimento dell’obbligo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trasparenza, si </a:t>
            </a:r>
            <a:r>
              <a:rPr sz="1800" dirty="0">
                <a:latin typeface="Times New Roman"/>
                <a:cs typeface="Times New Roman"/>
              </a:rPr>
              <a:t>ritiene </a:t>
            </a:r>
            <a:r>
              <a:rPr sz="1800" spc="-5" dirty="0">
                <a:latin typeface="Times New Roman"/>
                <a:cs typeface="Times New Roman"/>
              </a:rPr>
              <a:t>sufficiente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pubblicazione </a:t>
            </a:r>
            <a:r>
              <a:rPr sz="1800" dirty="0">
                <a:latin typeface="Times New Roman"/>
                <a:cs typeface="Times New Roman"/>
              </a:rPr>
              <a:t> della </a:t>
            </a:r>
            <a:r>
              <a:rPr sz="1800" spc="-5" dirty="0">
                <a:latin typeface="Times New Roman"/>
                <a:cs typeface="Times New Roman"/>
              </a:rPr>
              <a:t>determina </a:t>
            </a:r>
            <a:r>
              <a:rPr sz="1800" dirty="0">
                <a:latin typeface="Times New Roman"/>
                <a:cs typeface="Times New Roman"/>
              </a:rPr>
              <a:t>a </a:t>
            </a:r>
            <a:r>
              <a:rPr sz="1800" spc="-5" dirty="0">
                <a:latin typeface="Times New Roman"/>
                <a:cs typeface="Times New Roman"/>
              </a:rPr>
              <a:t>contrarre </a:t>
            </a:r>
            <a:r>
              <a:rPr sz="1800" dirty="0">
                <a:latin typeface="Times New Roman"/>
                <a:cs typeface="Times New Roman"/>
              </a:rPr>
              <a:t>ex </a:t>
            </a:r>
            <a:r>
              <a:rPr sz="1800" spc="-5" dirty="0">
                <a:latin typeface="Times New Roman"/>
                <a:cs typeface="Times New Roman"/>
              </a:rPr>
              <a:t>art. </a:t>
            </a:r>
            <a:r>
              <a:rPr sz="1800" dirty="0">
                <a:latin typeface="Times New Roman"/>
                <a:cs typeface="Times New Roman"/>
              </a:rPr>
              <a:t>32, </a:t>
            </a:r>
            <a:r>
              <a:rPr sz="1800" spc="-5" dirty="0">
                <a:latin typeface="Times New Roman"/>
                <a:cs typeface="Times New Roman"/>
              </a:rPr>
              <a:t>comma </a:t>
            </a:r>
            <a:r>
              <a:rPr sz="1800" dirty="0">
                <a:latin typeface="Times New Roman"/>
                <a:cs typeface="Times New Roman"/>
              </a:rPr>
              <a:t>2, </a:t>
            </a:r>
            <a:r>
              <a:rPr sz="1800" spc="-5" dirty="0">
                <a:latin typeface="Times New Roman"/>
                <a:cs typeface="Times New Roman"/>
              </a:rPr>
              <a:t>sul </a:t>
            </a:r>
            <a:r>
              <a:rPr sz="1800" dirty="0">
                <a:latin typeface="Times New Roman"/>
                <a:cs typeface="Times New Roman"/>
              </a:rPr>
              <a:t>profilo </a:t>
            </a:r>
            <a:r>
              <a:rPr sz="1800" spc="-5" dirty="0">
                <a:latin typeface="Times New Roman"/>
                <a:cs typeface="Times New Roman"/>
              </a:rPr>
              <a:t>del committente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su “servizio </a:t>
            </a:r>
            <a:r>
              <a:rPr sz="1800" dirty="0">
                <a:latin typeface="Times New Roman"/>
                <a:cs typeface="Times New Roman"/>
              </a:rPr>
              <a:t> contratti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pubblici”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 </a:t>
            </a:r>
            <a:r>
              <a:rPr sz="1800" spc="-35" dirty="0">
                <a:latin typeface="Times New Roman"/>
                <a:cs typeface="Times New Roman"/>
              </a:rPr>
              <a:t>MIT.</a:t>
            </a:r>
            <a:endParaRPr sz="18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434"/>
              </a:spcBef>
            </a:pPr>
            <a:r>
              <a:rPr sz="1800" b="1" u="sng" spc="-2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Avvisi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per</a:t>
            </a:r>
            <a:r>
              <a:rPr sz="1800" b="1" u="sng" spc="-2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le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procedure</a:t>
            </a:r>
            <a:r>
              <a:rPr sz="18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negoziate</a:t>
            </a:r>
            <a:r>
              <a:rPr sz="1800" b="1" u="sng" spc="3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–</a:t>
            </a:r>
            <a:r>
              <a:rPr sz="18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inquadramento</a:t>
            </a:r>
            <a:r>
              <a:rPr sz="18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giuridico</a:t>
            </a:r>
            <a:endParaRPr sz="18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latin typeface="Times New Roman"/>
                <a:cs typeface="Times New Roman"/>
              </a:rPr>
              <a:t>Con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riferimento</a:t>
            </a:r>
            <a:r>
              <a:rPr sz="1800" spc="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alle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procedure</a:t>
            </a:r>
            <a:r>
              <a:rPr sz="1800" spc="5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negoziate</a:t>
            </a:r>
            <a:r>
              <a:rPr sz="1800" spc="6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</a:t>
            </a:r>
            <a:r>
              <a:rPr sz="1800" spc="5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cui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all’art.</a:t>
            </a:r>
            <a:r>
              <a:rPr sz="1800" spc="5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1,</a:t>
            </a:r>
            <a:r>
              <a:rPr sz="1800" spc="5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comma</a:t>
            </a:r>
            <a:r>
              <a:rPr sz="1800" spc="5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2,</a:t>
            </a:r>
            <a:r>
              <a:rPr sz="1800" spc="5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lett.</a:t>
            </a:r>
            <a:r>
              <a:rPr sz="1800" spc="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b)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</a:t>
            </a:r>
            <a:r>
              <a:rPr sz="1800" spc="6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forniscono</a:t>
            </a:r>
            <a:r>
              <a:rPr sz="1800" spc="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</a:t>
            </a:r>
            <a:endParaRPr sz="18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5"/>
              </a:spcBef>
            </a:pPr>
            <a:r>
              <a:rPr sz="1800" spc="-5" dirty="0">
                <a:latin typeface="Times New Roman"/>
                <a:cs typeface="Times New Roman"/>
              </a:rPr>
              <a:t>seguenti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indicazioni.</a:t>
            </a:r>
            <a:endParaRPr sz="1800">
              <a:latin typeface="Times New Roman"/>
              <a:cs typeface="Times New Roman"/>
            </a:endParaRPr>
          </a:p>
          <a:p>
            <a:pPr marL="12700" marR="6350" algn="just">
              <a:lnSpc>
                <a:spcPct val="100000"/>
              </a:lnSpc>
              <a:spcBef>
                <a:spcPts val="430"/>
              </a:spcBef>
            </a:pPr>
            <a:r>
              <a:rPr sz="1800" spc="-5" dirty="0">
                <a:latin typeface="Times New Roman"/>
                <a:cs typeface="Times New Roman"/>
              </a:rPr>
              <a:t>Preliminarmente, è necessario chiarire l’oggetto dell’approfondimento, ossia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l’avviso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 </a:t>
            </a:r>
            <a:r>
              <a:rPr sz="1800" b="1" spc="-5" dirty="0"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avvio</a:t>
            </a:r>
            <a:r>
              <a:rPr sz="18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procedura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negoziata.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Si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tratta</a:t>
            </a:r>
            <a:r>
              <a:rPr sz="18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una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“comunicazione”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ai</a:t>
            </a:r>
            <a:r>
              <a:rPr sz="18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fini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della 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trasparenza,</a:t>
            </a:r>
            <a:r>
              <a:rPr sz="1800" b="1" u="sng" spc="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da</a:t>
            </a:r>
            <a:r>
              <a:rPr sz="18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non confondere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con l’avvio</a:t>
            </a:r>
            <a:r>
              <a:rPr sz="1800" b="1" u="sng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della procedura.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Da </a:t>
            </a:r>
            <a:r>
              <a:rPr sz="1800" dirty="0">
                <a:latin typeface="Times New Roman"/>
                <a:cs typeface="Times New Roman"/>
              </a:rPr>
              <a:t>una </a:t>
            </a:r>
            <a:r>
              <a:rPr sz="1800" spc="-5" dirty="0">
                <a:latin typeface="Times New Roman"/>
                <a:cs typeface="Times New Roman"/>
              </a:rPr>
              <a:t>prima lettura </a:t>
            </a:r>
            <a:r>
              <a:rPr sz="1800" dirty="0">
                <a:latin typeface="Times New Roman"/>
                <a:cs typeface="Times New Roman"/>
              </a:rPr>
              <a:t>delle </a:t>
            </a:r>
            <a:r>
              <a:rPr sz="1800" spc="-5" dirty="0">
                <a:latin typeface="Times New Roman"/>
                <a:cs typeface="Times New Roman"/>
              </a:rPr>
              <a:t>disposizioni </a:t>
            </a:r>
            <a:r>
              <a:rPr sz="1800" dirty="0">
                <a:latin typeface="Times New Roman"/>
                <a:cs typeface="Times New Roman"/>
              </a:rPr>
              <a:t>che </a:t>
            </a:r>
            <a:r>
              <a:rPr sz="1800" spc="-5" dirty="0">
                <a:latin typeface="Times New Roman"/>
                <a:cs typeface="Times New Roman"/>
              </a:rPr>
              <a:t>introducono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previsione “di </a:t>
            </a:r>
            <a:r>
              <a:rPr sz="1800" dirty="0">
                <a:latin typeface="Times New Roman"/>
                <a:cs typeface="Times New Roman"/>
              </a:rPr>
              <a:t>un </a:t>
            </a:r>
            <a:r>
              <a:rPr sz="1800" spc="-5" dirty="0">
                <a:latin typeface="Times New Roman"/>
                <a:cs typeface="Times New Roman"/>
              </a:rPr>
              <a:t>avviso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avvio”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delle</a:t>
            </a:r>
            <a:r>
              <a:rPr sz="1800" dirty="0">
                <a:latin typeface="Times New Roman"/>
                <a:cs typeface="Times New Roman"/>
              </a:rPr>
              <a:t> procedure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negoziate</a:t>
            </a:r>
            <a:r>
              <a:rPr sz="1800" dirty="0">
                <a:latin typeface="Times New Roman"/>
                <a:cs typeface="Times New Roman"/>
              </a:rPr>
              <a:t> può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sembrare</a:t>
            </a:r>
            <a:r>
              <a:rPr sz="1800" dirty="0">
                <a:latin typeface="Times New Roman"/>
                <a:cs typeface="Times New Roman"/>
              </a:rPr>
              <a:t> che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sua</a:t>
            </a:r>
            <a:r>
              <a:rPr sz="1800" dirty="0">
                <a:latin typeface="Times New Roman"/>
                <a:cs typeface="Times New Roman"/>
              </a:rPr>
              <a:t> natura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sia</a:t>
            </a:r>
            <a:r>
              <a:rPr sz="1800" spc="-5" dirty="0">
                <a:latin typeface="Times New Roman"/>
                <a:cs typeface="Times New Roman"/>
              </a:rPr>
              <a:t> riconducibile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all’applicazione </a:t>
            </a:r>
            <a:r>
              <a:rPr sz="1800" dirty="0">
                <a:latin typeface="Times New Roman"/>
                <a:cs typeface="Times New Roman"/>
              </a:rPr>
              <a:t>del principio di pubblicità. </a:t>
            </a:r>
            <a:r>
              <a:rPr sz="1800" spc="-10" dirty="0">
                <a:latin typeface="Times New Roman"/>
                <a:cs typeface="Times New Roman"/>
              </a:rPr>
              <a:t>Tuttavia, </a:t>
            </a:r>
            <a:r>
              <a:rPr sz="1800" dirty="0">
                <a:latin typeface="Times New Roman"/>
                <a:cs typeface="Times New Roman"/>
              </a:rPr>
              <a:t>analizzando </a:t>
            </a:r>
            <a:r>
              <a:rPr sz="1800" spc="-5" dirty="0">
                <a:latin typeface="Times New Roman"/>
                <a:cs typeface="Times New Roman"/>
              </a:rPr>
              <a:t>le fasi </a:t>
            </a:r>
            <a:r>
              <a:rPr sz="1800" dirty="0">
                <a:latin typeface="Times New Roman"/>
                <a:cs typeface="Times New Roman"/>
              </a:rPr>
              <a:t>che </a:t>
            </a:r>
            <a:r>
              <a:rPr sz="1800" spc="-5" dirty="0">
                <a:latin typeface="Times New Roman"/>
                <a:cs typeface="Times New Roman"/>
              </a:rPr>
              <a:t>caratterizzano </a:t>
            </a:r>
            <a:r>
              <a:rPr sz="1800" dirty="0">
                <a:latin typeface="Times New Roman"/>
                <a:cs typeface="Times New Roman"/>
              </a:rPr>
              <a:t> la </a:t>
            </a:r>
            <a:r>
              <a:rPr sz="1800" spc="-5" dirty="0">
                <a:latin typeface="Times New Roman"/>
                <a:cs typeface="Times New Roman"/>
              </a:rPr>
              <a:t>procedura negoziata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dirty="0">
                <a:latin typeface="Times New Roman"/>
                <a:cs typeface="Times New Roman"/>
              </a:rPr>
              <a:t>cui </a:t>
            </a:r>
            <a:r>
              <a:rPr sz="1800" spc="-5" dirty="0">
                <a:latin typeface="Times New Roman"/>
                <a:cs typeface="Times New Roman"/>
              </a:rPr>
              <a:t>si discute, si riscontrano, </a:t>
            </a:r>
            <a:r>
              <a:rPr sz="1800" dirty="0">
                <a:latin typeface="Times New Roman"/>
                <a:cs typeface="Times New Roman"/>
              </a:rPr>
              <a:t>già </a:t>
            </a:r>
            <a:r>
              <a:rPr sz="1800" spc="-5" dirty="0">
                <a:latin typeface="Times New Roman"/>
                <a:cs typeface="Times New Roman"/>
              </a:rPr>
              <a:t>nella disciplina ordinaria, delle </a:t>
            </a:r>
            <a:r>
              <a:rPr sz="1800" dirty="0">
                <a:latin typeface="Times New Roman"/>
                <a:cs typeface="Times New Roman"/>
              </a:rPr>
              <a:t> pubblicazioni </a:t>
            </a:r>
            <a:r>
              <a:rPr sz="1800" spc="-5" dirty="0">
                <a:latin typeface="Times New Roman"/>
                <a:cs typeface="Times New Roman"/>
              </a:rPr>
              <a:t>aventi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stessa natura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finalità. Ne </a:t>
            </a:r>
            <a:r>
              <a:rPr sz="1800" dirty="0">
                <a:latin typeface="Times New Roman"/>
                <a:cs typeface="Times New Roman"/>
              </a:rPr>
              <a:t>conseguirebbe, quindi, che </a:t>
            </a:r>
            <a:r>
              <a:rPr sz="1800" spc="-5" dirty="0">
                <a:latin typeface="Times New Roman"/>
                <a:cs typeface="Times New Roman"/>
              </a:rPr>
              <a:t>questo </a:t>
            </a:r>
            <a:r>
              <a:rPr sz="1800" dirty="0">
                <a:latin typeface="Times New Roman"/>
                <a:cs typeface="Times New Roman"/>
              </a:rPr>
              <a:t>avviso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dovrebbe </a:t>
            </a:r>
            <a:r>
              <a:rPr sz="1800" spc="-5" dirty="0">
                <a:latin typeface="Times New Roman"/>
                <a:cs typeface="Times New Roman"/>
              </a:rPr>
              <a:t>considerarsi </a:t>
            </a:r>
            <a:r>
              <a:rPr sz="1800" dirty="0">
                <a:latin typeface="Times New Roman"/>
                <a:cs typeface="Times New Roman"/>
              </a:rPr>
              <a:t>un </a:t>
            </a:r>
            <a:r>
              <a:rPr sz="1800" spc="-5" dirty="0">
                <a:latin typeface="Times New Roman"/>
                <a:cs typeface="Times New Roman"/>
              </a:rPr>
              <a:t>duplicato </a:t>
            </a:r>
            <a:r>
              <a:rPr sz="1800" dirty="0">
                <a:latin typeface="Times New Roman"/>
                <a:cs typeface="Times New Roman"/>
              </a:rPr>
              <a:t>rispetto </a:t>
            </a:r>
            <a:r>
              <a:rPr sz="1800" spc="-5" dirty="0">
                <a:latin typeface="Times New Roman"/>
                <a:cs typeface="Times New Roman"/>
              </a:rPr>
              <a:t>agli avvisi </a:t>
            </a:r>
            <a:r>
              <a:rPr sz="1800" dirty="0">
                <a:latin typeface="Times New Roman"/>
                <a:cs typeface="Times New Roman"/>
              </a:rPr>
              <a:t>già </a:t>
            </a:r>
            <a:r>
              <a:rPr sz="1800" spc="-5" dirty="0">
                <a:latin typeface="Times New Roman"/>
                <a:cs typeface="Times New Roman"/>
              </a:rPr>
              <a:t>previsti dalla normativa vigente </a:t>
            </a:r>
            <a:r>
              <a:rPr sz="1800" dirty="0">
                <a:latin typeface="Times New Roman"/>
                <a:cs typeface="Times New Roman"/>
              </a:rPr>
              <a:t> per</a:t>
            </a:r>
            <a:r>
              <a:rPr sz="1800" spc="26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</a:t>
            </a:r>
            <a:r>
              <a:rPr sz="1800" spc="26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indagini</a:t>
            </a:r>
            <a:r>
              <a:rPr sz="1800" spc="2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26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mercato</a:t>
            </a:r>
            <a:r>
              <a:rPr sz="1800" spc="26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</a:t>
            </a:r>
            <a:r>
              <a:rPr sz="1800" spc="26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per</a:t>
            </a:r>
            <a:r>
              <a:rPr sz="1800" spc="25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</a:t>
            </a:r>
            <a:r>
              <a:rPr sz="1800" spc="26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formazione</a:t>
            </a:r>
            <a:r>
              <a:rPr sz="1800" spc="25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degli</a:t>
            </a:r>
            <a:r>
              <a:rPr sz="1800" spc="27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elenchi</a:t>
            </a:r>
            <a:r>
              <a:rPr sz="1800" spc="26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2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OE</a:t>
            </a:r>
            <a:r>
              <a:rPr sz="1800" spc="26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(sul</a:t>
            </a:r>
            <a:r>
              <a:rPr sz="1800" spc="25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punto</a:t>
            </a:r>
            <a:r>
              <a:rPr sz="1800" spc="26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vedasi</a:t>
            </a:r>
            <a:r>
              <a:rPr sz="1800" spc="24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le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02437" y="6291783"/>
            <a:ext cx="257048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L</a:t>
            </a:r>
            <a:r>
              <a:rPr sz="1800" spc="5" dirty="0">
                <a:latin typeface="Times New Roman"/>
                <a:cs typeface="Times New Roman"/>
              </a:rPr>
              <a:t>i</a:t>
            </a:r>
            <a:r>
              <a:rPr sz="1800" dirty="0">
                <a:latin typeface="Times New Roman"/>
                <a:cs typeface="Times New Roman"/>
              </a:rPr>
              <a:t>nee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guida n. 4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-1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</a:t>
            </a:r>
            <a:r>
              <a:rPr sz="1800" spc="-15" dirty="0">
                <a:latin typeface="Times New Roman"/>
                <a:cs typeface="Times New Roman"/>
              </a:rPr>
              <a:t>N</a:t>
            </a:r>
            <a:r>
              <a:rPr sz="1800" spc="-5" dirty="0">
                <a:latin typeface="Times New Roman"/>
                <a:cs typeface="Times New Roman"/>
              </a:rPr>
              <a:t>AC</a:t>
            </a:r>
            <a:r>
              <a:rPr sz="1800" spc="-10" dirty="0">
                <a:latin typeface="Times New Roman"/>
                <a:cs typeface="Times New Roman"/>
              </a:rPr>
              <a:t>)</a:t>
            </a:r>
            <a:r>
              <a:rPr sz="1800" dirty="0"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27211" y="6426809"/>
            <a:ext cx="18097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79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8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0814" rIns="0" bIns="0" rtlCol="0">
            <a:spAutoFit/>
          </a:bodyPr>
          <a:lstStyle/>
          <a:p>
            <a:pPr marL="3439795" marR="5080" indent="-3112770">
              <a:lnSpc>
                <a:spcPct val="100499"/>
              </a:lnSpc>
              <a:spcBef>
                <a:spcPts val="90"/>
              </a:spcBef>
            </a:pPr>
            <a:r>
              <a:rPr spc="-10" dirty="0">
                <a:latin typeface="Calibri"/>
                <a:cs typeface="Calibri"/>
              </a:rPr>
              <a:t>GESTIONE</a:t>
            </a:r>
            <a:r>
              <a:rPr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DELLE</a:t>
            </a:r>
            <a:r>
              <a:rPr spc="10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PROCEDURE</a:t>
            </a:r>
            <a:r>
              <a:rPr spc="-1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SOTTOSOGLIA</a:t>
            </a:r>
            <a:r>
              <a:rPr spc="-4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DI</a:t>
            </a:r>
            <a:r>
              <a:rPr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CUI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65" dirty="0">
                <a:latin typeface="Calibri"/>
                <a:cs typeface="Calibri"/>
              </a:rPr>
              <a:t>ALL’ART.1</a:t>
            </a:r>
            <a:r>
              <a:rPr spc="-5" dirty="0">
                <a:latin typeface="Calibri"/>
                <a:cs typeface="Calibri"/>
              </a:rPr>
              <a:t> DEL</a:t>
            </a:r>
            <a:r>
              <a:rPr spc="1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DL </a:t>
            </a:r>
            <a:r>
              <a:rPr spc="-434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76/2020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244475" y="1622425"/>
          <a:ext cx="8435974" cy="46685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871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71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71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871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871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39">
                <a:tc>
                  <a:txBody>
                    <a:bodyPr/>
                    <a:lstStyle/>
                    <a:p>
                      <a:pPr marL="24130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D.L.</a:t>
                      </a:r>
                      <a:r>
                        <a:rPr sz="18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76/2020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24574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PROCEDURA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30607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CONTRATTI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30734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MODALITA’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43116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TERMINI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9768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Art.1,</a:t>
                      </a:r>
                      <a:r>
                        <a:rPr sz="12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comma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 2,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lett.b)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29019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Procedura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negoziata </a:t>
                      </a:r>
                      <a:r>
                        <a:rPr sz="1200" b="1" spc="-2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senza bando previa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 consultazione di 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almeno</a:t>
                      </a:r>
                      <a:r>
                        <a:rPr sz="12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10</a:t>
                      </a:r>
                      <a:r>
                        <a:rPr sz="12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operatori </a:t>
                      </a:r>
                      <a:r>
                        <a:rPr sz="1200" b="1" spc="-25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economici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lavori</a:t>
                      </a:r>
                      <a:r>
                        <a:rPr sz="12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di</a:t>
                      </a:r>
                      <a:r>
                        <a:rPr sz="12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valore</a:t>
                      </a:r>
                      <a:r>
                        <a:rPr sz="12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da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 marR="228600">
                        <a:lnSpc>
                          <a:spcPct val="100000"/>
                        </a:lnSpc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350.000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inferiori</a:t>
                      </a:r>
                      <a:r>
                        <a:rPr sz="12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1 </a:t>
                      </a:r>
                      <a:r>
                        <a:rPr sz="1200" spc="-25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milione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di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euro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12192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Gli</a:t>
                      </a:r>
                      <a:r>
                        <a:rPr sz="12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operatori</a:t>
                      </a:r>
                      <a:r>
                        <a:rPr sz="12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da</a:t>
                      </a:r>
                      <a:r>
                        <a:rPr sz="12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invitare </a:t>
                      </a:r>
                      <a:r>
                        <a:rPr sz="1200" spc="-25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possono essere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scelti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a 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seguito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di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avviso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per 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manifestazione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di 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interesse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o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tramite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il 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ricorso</a:t>
                      </a:r>
                      <a:r>
                        <a:rPr sz="12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elenchi;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 marR="11874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Non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dovrà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essere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richiesta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la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garanzia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 provvisoria</a:t>
                      </a:r>
                      <a:r>
                        <a:rPr sz="12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di</a:t>
                      </a:r>
                      <a:r>
                        <a:rPr sz="12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cui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 all’art. </a:t>
                      </a:r>
                      <a:r>
                        <a:rPr sz="1200" spc="-25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93.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 marR="21717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In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caso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di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utilizzo del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criterio del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prezzo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più </a:t>
                      </a:r>
                      <a:r>
                        <a:rPr sz="1200" b="1" spc="-2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basso,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opera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 marR="107950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l’esclusione</a:t>
                      </a:r>
                      <a:r>
                        <a:rPr sz="1200" b="1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automatica </a:t>
                      </a:r>
                      <a:r>
                        <a:rPr sz="1200" b="1" spc="-25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anche qualora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il 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numero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delle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offerte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 ammesse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sia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 marR="471805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pari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superiore</a:t>
                      </a:r>
                      <a:r>
                        <a:rPr sz="12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a </a:t>
                      </a:r>
                      <a:r>
                        <a:rPr sz="1200" b="1" spc="-25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cinque.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 marR="8636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Può</a:t>
                      </a:r>
                      <a:r>
                        <a:rPr sz="12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essere</a:t>
                      </a:r>
                      <a:r>
                        <a:rPr sz="12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utilizzato</a:t>
                      </a:r>
                      <a:r>
                        <a:rPr sz="12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sia </a:t>
                      </a:r>
                      <a:r>
                        <a:rPr sz="1200" b="1" spc="-2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il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criterio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qualità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prezzo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che</a:t>
                      </a:r>
                      <a:r>
                        <a:rPr sz="12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del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 prezzo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più</a:t>
                      </a:r>
                      <a:r>
                        <a:rPr sz="12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basso.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4</a:t>
                      </a:r>
                      <a:r>
                        <a:rPr sz="12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mesi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80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7646" y="640207"/>
            <a:ext cx="75869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GLI</a:t>
            </a:r>
            <a:r>
              <a:rPr sz="2400" spc="-135" dirty="0"/>
              <a:t> </a:t>
            </a:r>
            <a:r>
              <a:rPr sz="2400" spc="-5" dirty="0"/>
              <a:t>ADEMPIMENTI</a:t>
            </a:r>
            <a:r>
              <a:rPr sz="2400" spc="10" dirty="0"/>
              <a:t> </a:t>
            </a:r>
            <a:r>
              <a:rPr sz="2400" spc="-5" dirty="0"/>
              <a:t>IN</a:t>
            </a:r>
            <a:r>
              <a:rPr sz="2400" spc="5" dirty="0"/>
              <a:t> </a:t>
            </a:r>
            <a:r>
              <a:rPr sz="2400" spc="-30" dirty="0"/>
              <a:t>MATERIA</a:t>
            </a:r>
            <a:r>
              <a:rPr sz="2400" spc="-114" dirty="0"/>
              <a:t> </a:t>
            </a:r>
            <a:r>
              <a:rPr sz="2400" spc="-5" dirty="0"/>
              <a:t>DI</a:t>
            </a:r>
            <a:r>
              <a:rPr sz="2400" spc="-40" dirty="0"/>
              <a:t> </a:t>
            </a:r>
            <a:r>
              <a:rPr sz="2400" spc="-20" dirty="0"/>
              <a:t>TRASPARENZA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626234"/>
            <a:ext cx="8074659" cy="4744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715" algn="just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Si </a:t>
            </a:r>
            <a:r>
              <a:rPr sz="1800" dirty="0">
                <a:latin typeface="Times New Roman"/>
                <a:cs typeface="Times New Roman"/>
              </a:rPr>
              <a:t>ritiene, </a:t>
            </a:r>
            <a:r>
              <a:rPr sz="1800" spc="-5" dirty="0">
                <a:latin typeface="Times New Roman"/>
                <a:cs typeface="Times New Roman"/>
              </a:rPr>
              <a:t>quindi </a:t>
            </a:r>
            <a:r>
              <a:rPr sz="1800" dirty="0">
                <a:latin typeface="Times New Roman"/>
                <a:cs typeface="Times New Roman"/>
              </a:rPr>
              <a:t>che detta </a:t>
            </a:r>
            <a:r>
              <a:rPr sz="1800" spc="-5" dirty="0">
                <a:latin typeface="Times New Roman"/>
                <a:cs typeface="Times New Roman"/>
              </a:rPr>
              <a:t>interpretazione </a:t>
            </a:r>
            <a:r>
              <a:rPr sz="1800" dirty="0">
                <a:latin typeface="Times New Roman"/>
                <a:cs typeface="Times New Roman"/>
              </a:rPr>
              <a:t>debba </a:t>
            </a:r>
            <a:r>
              <a:rPr sz="1800" spc="-5" dirty="0">
                <a:latin typeface="Times New Roman"/>
                <a:cs typeface="Times New Roman"/>
              </a:rPr>
              <a:t>essere scartata in </a:t>
            </a:r>
            <a:r>
              <a:rPr sz="1800" dirty="0">
                <a:latin typeface="Times New Roman"/>
                <a:cs typeface="Times New Roman"/>
              </a:rPr>
              <a:t>quanto </a:t>
            </a:r>
            <a:r>
              <a:rPr sz="1800" spc="-5" dirty="0">
                <a:latin typeface="Times New Roman"/>
                <a:cs typeface="Times New Roman"/>
              </a:rPr>
              <a:t>porterebbe </a:t>
            </a:r>
            <a:r>
              <a:rPr sz="1800" dirty="0">
                <a:latin typeface="Times New Roman"/>
                <a:cs typeface="Times New Roman"/>
              </a:rPr>
              <a:t>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concludere </a:t>
            </a:r>
            <a:r>
              <a:rPr sz="1800" dirty="0">
                <a:latin typeface="Times New Roman"/>
                <a:cs typeface="Times New Roman"/>
              </a:rPr>
              <a:t>che </a:t>
            </a:r>
            <a:r>
              <a:rPr sz="1800" spc="-5" dirty="0">
                <a:latin typeface="Times New Roman"/>
                <a:cs typeface="Times New Roman"/>
              </a:rPr>
              <a:t>la norma </a:t>
            </a:r>
            <a:r>
              <a:rPr sz="1800" dirty="0">
                <a:latin typeface="Times New Roman"/>
                <a:cs typeface="Times New Roman"/>
              </a:rPr>
              <a:t>è </a:t>
            </a:r>
            <a:r>
              <a:rPr sz="1800" spc="-5" dirty="0">
                <a:latin typeface="Times New Roman"/>
                <a:cs typeface="Times New Roman"/>
              </a:rPr>
              <a:t>priva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quella portata </a:t>
            </a:r>
            <a:r>
              <a:rPr sz="1800" dirty="0">
                <a:latin typeface="Times New Roman"/>
                <a:cs typeface="Times New Roman"/>
              </a:rPr>
              <a:t>innovatrice </a:t>
            </a:r>
            <a:r>
              <a:rPr sz="1800" spc="-5" dirty="0">
                <a:latin typeface="Times New Roman"/>
                <a:cs typeface="Times New Roman"/>
              </a:rPr>
              <a:t>che contraddistingue </a:t>
            </a:r>
            <a:r>
              <a:rPr sz="1800" dirty="0">
                <a:latin typeface="Times New Roman"/>
                <a:cs typeface="Times New Roman"/>
              </a:rPr>
              <a:t>le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fonti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normative.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0"/>
              </a:spcBef>
            </a:pPr>
            <a:r>
              <a:rPr sz="1800" spc="-5" dirty="0">
                <a:latin typeface="Times New Roman"/>
                <a:cs typeface="Times New Roman"/>
              </a:rPr>
              <a:t>Per</a:t>
            </a:r>
            <a:r>
              <a:rPr sz="1800" dirty="0">
                <a:latin typeface="Times New Roman"/>
                <a:cs typeface="Times New Roman"/>
              </a:rPr>
              <a:t> superare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questa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criticità</a:t>
            </a:r>
            <a:r>
              <a:rPr sz="1800" dirty="0">
                <a:latin typeface="Times New Roman"/>
                <a:cs typeface="Times New Roman"/>
              </a:rPr>
              <a:t> sono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stati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quindi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analizzati</a:t>
            </a:r>
            <a:r>
              <a:rPr sz="1800" dirty="0">
                <a:latin typeface="Times New Roman"/>
                <a:cs typeface="Times New Roman"/>
              </a:rPr>
              <a:t> 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documenti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che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hanno </a:t>
            </a:r>
            <a:r>
              <a:rPr sz="1800" dirty="0">
                <a:latin typeface="Times New Roman"/>
                <a:cs typeface="Times New Roman"/>
              </a:rPr>
              <a:t> accompagnato </a:t>
            </a:r>
            <a:r>
              <a:rPr sz="1800" spc="-5" dirty="0">
                <a:latin typeface="Times New Roman"/>
                <a:cs typeface="Times New Roman"/>
              </a:rPr>
              <a:t>l’iter parlamentare della </a:t>
            </a:r>
            <a:r>
              <a:rPr sz="1800" dirty="0">
                <a:latin typeface="Times New Roman"/>
                <a:cs typeface="Times New Roman"/>
              </a:rPr>
              <a:t>legge </a:t>
            </a:r>
            <a:r>
              <a:rPr sz="1800" spc="-5" dirty="0">
                <a:latin typeface="Times New Roman"/>
                <a:cs typeface="Times New Roman"/>
              </a:rPr>
              <a:t>di </a:t>
            </a:r>
            <a:r>
              <a:rPr sz="1800" dirty="0">
                <a:latin typeface="Times New Roman"/>
                <a:cs typeface="Times New Roman"/>
              </a:rPr>
              <a:t>conversione </a:t>
            </a:r>
            <a:r>
              <a:rPr sz="1800" spc="-5" dirty="0">
                <a:latin typeface="Times New Roman"/>
                <a:cs typeface="Times New Roman"/>
              </a:rPr>
              <a:t>del DL 76/2020 nonché </a:t>
            </a:r>
            <a:r>
              <a:rPr sz="1800" dirty="0">
                <a:latin typeface="Times New Roman"/>
                <a:cs typeface="Times New Roman"/>
              </a:rPr>
              <a:t> alcuni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tra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principali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contribuiti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soggetti</a:t>
            </a:r>
            <a:r>
              <a:rPr sz="1800" dirty="0">
                <a:latin typeface="Times New Roman"/>
                <a:cs typeface="Times New Roman"/>
              </a:rPr>
              <a:t> sentiti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audizione.</a:t>
            </a:r>
            <a:r>
              <a:rPr sz="1800" dirty="0">
                <a:latin typeface="Times New Roman"/>
                <a:cs typeface="Times New Roman"/>
              </a:rPr>
              <a:t> Il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risultato </a:t>
            </a:r>
            <a:r>
              <a:rPr sz="1800" dirty="0">
                <a:latin typeface="Times New Roman"/>
                <a:cs typeface="Times New Roman"/>
              </a:rPr>
              <a:t> dell’indagine </a:t>
            </a:r>
            <a:r>
              <a:rPr sz="1800" spc="-5" dirty="0">
                <a:latin typeface="Times New Roman"/>
                <a:cs typeface="Times New Roman"/>
              </a:rPr>
              <a:t>porta </a:t>
            </a:r>
            <a:r>
              <a:rPr sz="1800" dirty="0">
                <a:latin typeface="Times New Roman"/>
                <a:cs typeface="Times New Roman"/>
              </a:rPr>
              <a:t>in evidenza, da una </a:t>
            </a:r>
            <a:r>
              <a:rPr sz="1800" spc="-5" dirty="0">
                <a:latin typeface="Times New Roman"/>
                <a:cs typeface="Times New Roman"/>
              </a:rPr>
              <a:t>parte, </a:t>
            </a:r>
            <a:r>
              <a:rPr sz="1800" dirty="0">
                <a:latin typeface="Times New Roman"/>
                <a:cs typeface="Times New Roman"/>
              </a:rPr>
              <a:t>che </a:t>
            </a:r>
            <a:r>
              <a:rPr sz="1800" spc="-5" dirty="0">
                <a:latin typeface="Times New Roman"/>
                <a:cs typeface="Times New Roman"/>
              </a:rPr>
              <a:t>l’emendamento passato al Senato, che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introduce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appunto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l’obbligo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pubblicare</a:t>
            </a:r>
            <a:r>
              <a:rPr sz="1800" dirty="0">
                <a:latin typeface="Times New Roman"/>
                <a:cs typeface="Times New Roman"/>
              </a:rPr>
              <a:t> questo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avviso,</a:t>
            </a:r>
            <a:r>
              <a:rPr sz="1800" dirty="0">
                <a:latin typeface="Times New Roman"/>
                <a:cs typeface="Times New Roman"/>
              </a:rPr>
              <a:t> è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finalizzato</a:t>
            </a:r>
            <a:r>
              <a:rPr sz="1800" spc="4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pubblicazione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informazioni</a:t>
            </a:r>
            <a:r>
              <a:rPr sz="1800" dirty="0">
                <a:latin typeface="Times New Roman"/>
                <a:cs typeface="Times New Roman"/>
              </a:rPr>
              <a:t> riguardanti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(avviate)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procedure</a:t>
            </a:r>
            <a:r>
              <a:rPr sz="1800" spc="4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negoziate,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dall’evidente natura </a:t>
            </a:r>
            <a:r>
              <a:rPr sz="1800" dirty="0">
                <a:latin typeface="Times New Roman"/>
                <a:cs typeface="Times New Roman"/>
              </a:rPr>
              <a:t>di atto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trasparenza (si veda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Relazione della Camera), dall’altra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che</a:t>
            </a:r>
            <a:r>
              <a:rPr sz="1800" spc="16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la</a:t>
            </a:r>
            <a:r>
              <a:rPr sz="1800" spc="1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richiesta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15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emendamento</a:t>
            </a:r>
            <a:r>
              <a:rPr sz="1800" spc="1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proviene</a:t>
            </a:r>
            <a:r>
              <a:rPr sz="1800" spc="15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da</a:t>
            </a:r>
            <a:r>
              <a:rPr sz="1800" spc="15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associazioni</a:t>
            </a:r>
            <a:r>
              <a:rPr sz="1800" spc="1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1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categoria</a:t>
            </a:r>
            <a:r>
              <a:rPr sz="1800" spc="16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che</a:t>
            </a:r>
            <a:r>
              <a:rPr sz="1800" spc="1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chiedevano </a:t>
            </a:r>
            <a:r>
              <a:rPr sz="1800" spc="-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2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integrare</a:t>
            </a:r>
            <a:r>
              <a:rPr sz="1800" spc="229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</a:t>
            </a:r>
            <a:r>
              <a:rPr sz="1800" spc="2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previsione</a:t>
            </a:r>
            <a:r>
              <a:rPr sz="1800" spc="2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delle</a:t>
            </a:r>
            <a:r>
              <a:rPr sz="1800" spc="2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procedure</a:t>
            </a:r>
            <a:r>
              <a:rPr sz="1800" spc="2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negoziate:</a:t>
            </a:r>
            <a:r>
              <a:rPr sz="1800" spc="2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(a)</a:t>
            </a:r>
            <a:r>
              <a:rPr sz="1800" spc="2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</a:t>
            </a:r>
            <a:r>
              <a:rPr sz="1800" spc="2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un</a:t>
            </a:r>
            <a:r>
              <a:rPr sz="1800" spc="2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avviso</a:t>
            </a:r>
            <a:r>
              <a:rPr sz="1800" spc="2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</a:t>
            </a:r>
            <a:r>
              <a:rPr sz="1800" spc="2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pubblicare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 la </a:t>
            </a:r>
            <a:r>
              <a:rPr sz="1800" spc="-5" dirty="0">
                <a:latin typeface="Times New Roman"/>
                <a:cs typeface="Times New Roman"/>
              </a:rPr>
              <a:t>finalità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dirty="0">
                <a:latin typeface="Times New Roman"/>
                <a:cs typeface="Times New Roman"/>
              </a:rPr>
              <a:t>informare </a:t>
            </a:r>
            <a:r>
              <a:rPr sz="1800" spc="-5" dirty="0">
                <a:latin typeface="Times New Roman"/>
                <a:cs typeface="Times New Roman"/>
              </a:rPr>
              <a:t>il </a:t>
            </a:r>
            <a:r>
              <a:rPr sz="1800" dirty="0">
                <a:latin typeface="Times New Roman"/>
                <a:cs typeface="Times New Roman"/>
              </a:rPr>
              <a:t>mercato dell’opportunità di </a:t>
            </a:r>
            <a:r>
              <a:rPr sz="1800" spc="-5" dirty="0">
                <a:latin typeface="Times New Roman"/>
                <a:cs typeface="Times New Roman"/>
              </a:rPr>
              <a:t>partecipazione; </a:t>
            </a:r>
            <a:r>
              <a:rPr sz="1800" dirty="0">
                <a:latin typeface="Times New Roman"/>
                <a:cs typeface="Times New Roman"/>
              </a:rPr>
              <a:t>(b) </a:t>
            </a:r>
            <a:r>
              <a:rPr sz="1800" spc="-5" dirty="0">
                <a:latin typeface="Times New Roman"/>
                <a:cs typeface="Times New Roman"/>
              </a:rPr>
              <a:t>con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possibilità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–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già</a:t>
            </a:r>
            <a:r>
              <a:rPr sz="1800" dirty="0">
                <a:latin typeface="Times New Roman"/>
                <a:cs typeface="Times New Roman"/>
              </a:rPr>
              <a:t> peraltro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prevista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nell’articolo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48,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40" dirty="0">
                <a:latin typeface="Times New Roman"/>
                <a:cs typeface="Times New Roman"/>
              </a:rPr>
              <a:t>11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–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per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gli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operatori </a:t>
            </a:r>
            <a:r>
              <a:rPr sz="1800" dirty="0">
                <a:latin typeface="Times New Roman"/>
                <a:cs typeface="Times New Roman"/>
              </a:rPr>
              <a:t> economici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partecipare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anche</a:t>
            </a:r>
            <a:r>
              <a:rPr sz="1800" dirty="0">
                <a:latin typeface="Times New Roman"/>
                <a:cs typeface="Times New Roman"/>
              </a:rPr>
              <a:t> 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forma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raggruppamenti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temporanei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cui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all'articolo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3,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comma</a:t>
            </a:r>
            <a:r>
              <a:rPr sz="1800" spc="1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1,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lettera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u),</a:t>
            </a:r>
            <a:r>
              <a:rPr sz="1800" spc="1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spc="1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decreto</a:t>
            </a:r>
            <a:r>
              <a:rPr sz="1800" spc="1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legislativo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18</a:t>
            </a:r>
            <a:r>
              <a:rPr sz="1800" spc="1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aprile</a:t>
            </a:r>
            <a:r>
              <a:rPr sz="1800" spc="1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2016,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n.</a:t>
            </a:r>
            <a:r>
              <a:rPr sz="1800" spc="1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50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(nuovo</a:t>
            </a:r>
            <a:endParaRPr sz="18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0"/>
              </a:spcBef>
            </a:pPr>
            <a:r>
              <a:rPr sz="1800" dirty="0">
                <a:latin typeface="Times New Roman"/>
                <a:cs typeface="Times New Roman"/>
              </a:rPr>
              <a:t>art.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2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bis).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81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7646" y="640207"/>
            <a:ext cx="75869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GLI</a:t>
            </a:r>
            <a:r>
              <a:rPr sz="2400" spc="-135" dirty="0"/>
              <a:t> </a:t>
            </a:r>
            <a:r>
              <a:rPr sz="2400" spc="-5" dirty="0"/>
              <a:t>ADEMPIMENTI</a:t>
            </a:r>
            <a:r>
              <a:rPr sz="2400" spc="10" dirty="0"/>
              <a:t> </a:t>
            </a:r>
            <a:r>
              <a:rPr sz="2400" spc="-5" dirty="0"/>
              <a:t>IN</a:t>
            </a:r>
            <a:r>
              <a:rPr sz="2400" spc="5" dirty="0"/>
              <a:t> </a:t>
            </a:r>
            <a:r>
              <a:rPr sz="2400" spc="-30" dirty="0"/>
              <a:t>MATERIA</a:t>
            </a:r>
            <a:r>
              <a:rPr sz="2400" spc="-114" dirty="0"/>
              <a:t> </a:t>
            </a:r>
            <a:r>
              <a:rPr sz="2400" spc="-5" dirty="0"/>
              <a:t>DI</a:t>
            </a:r>
            <a:r>
              <a:rPr sz="2400" spc="-40" dirty="0"/>
              <a:t> </a:t>
            </a:r>
            <a:r>
              <a:rPr sz="2400" spc="-20" dirty="0"/>
              <a:t>TRASPARENZA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626234"/>
            <a:ext cx="8074659" cy="3867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finalità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dichiarata</a:t>
            </a:r>
            <a:r>
              <a:rPr sz="1800" dirty="0">
                <a:latin typeface="Times New Roman"/>
                <a:cs typeface="Times New Roman"/>
              </a:rPr>
              <a:t> 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questa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seconda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risultanza</a:t>
            </a:r>
            <a:r>
              <a:rPr sz="1800" dirty="0">
                <a:latin typeface="Times New Roman"/>
                <a:cs typeface="Times New Roman"/>
              </a:rPr>
              <a:t> è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quella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garantire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maggiore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concorrenza</a:t>
            </a:r>
            <a:r>
              <a:rPr sz="1800" dirty="0">
                <a:latin typeface="Times New Roman"/>
                <a:cs typeface="Times New Roman"/>
              </a:rPr>
              <a:t> 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rotazione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degli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inviti</a:t>
            </a:r>
            <a:r>
              <a:rPr sz="1800" dirty="0">
                <a:latin typeface="Times New Roman"/>
                <a:cs typeface="Times New Roman"/>
              </a:rPr>
              <a:t> 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una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maggiore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apertura</a:t>
            </a:r>
            <a:r>
              <a:rPr sz="1800" dirty="0">
                <a:latin typeface="Times New Roman"/>
                <a:cs typeface="Times New Roman"/>
              </a:rPr>
              <a:t> al</a:t>
            </a:r>
            <a:r>
              <a:rPr sz="1800" spc="4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mercato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anche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attraverso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la presentazione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delle </a:t>
            </a:r>
            <a:r>
              <a:rPr sz="1800" spc="-10" dirty="0">
                <a:latin typeface="Times New Roman"/>
                <a:cs typeface="Times New Roman"/>
              </a:rPr>
              <a:t>offerte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raggruppamento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temporaneo. </a:t>
            </a:r>
            <a:r>
              <a:rPr sz="1800" spc="-10" dirty="0">
                <a:latin typeface="Times New Roman"/>
                <a:cs typeface="Times New Roman"/>
              </a:rPr>
              <a:t>Tuttavia,</a:t>
            </a:r>
            <a:r>
              <a:rPr sz="1800" spc="4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non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 </a:t>
            </a:r>
            <a:r>
              <a:rPr sz="1800" dirty="0">
                <a:latin typeface="Times New Roman"/>
                <a:cs typeface="Times New Roman"/>
              </a:rPr>
              <a:t>può non </a:t>
            </a:r>
            <a:r>
              <a:rPr sz="1800" spc="-5" dirty="0">
                <a:latin typeface="Times New Roman"/>
                <a:cs typeface="Times New Roman"/>
              </a:rPr>
              <a:t>sottolineare </a:t>
            </a:r>
            <a:r>
              <a:rPr sz="1800" dirty="0">
                <a:latin typeface="Times New Roman"/>
                <a:cs typeface="Times New Roman"/>
              </a:rPr>
              <a:t>che </a:t>
            </a:r>
            <a:r>
              <a:rPr sz="1800" spc="-5" dirty="0">
                <a:latin typeface="Times New Roman"/>
                <a:cs typeface="Times New Roman"/>
              </a:rPr>
              <a:t>il perseguimento </a:t>
            </a:r>
            <a:r>
              <a:rPr sz="1800" dirty="0">
                <a:latin typeface="Times New Roman"/>
                <a:cs typeface="Times New Roman"/>
              </a:rPr>
              <a:t>di queste </a:t>
            </a:r>
            <a:r>
              <a:rPr sz="1800" spc="-5" dirty="0">
                <a:latin typeface="Times New Roman"/>
                <a:cs typeface="Times New Roman"/>
              </a:rPr>
              <a:t>finalità </a:t>
            </a:r>
            <a:r>
              <a:rPr sz="1800" dirty="0">
                <a:latin typeface="Times New Roman"/>
                <a:cs typeface="Times New Roman"/>
              </a:rPr>
              <a:t>è già </a:t>
            </a:r>
            <a:r>
              <a:rPr sz="1800" spc="-5" dirty="0">
                <a:latin typeface="Times New Roman"/>
                <a:cs typeface="Times New Roman"/>
              </a:rPr>
              <a:t>garantito, come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detto, dagli strumenti esistenti (avviso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indagine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mercato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avviso di formazione </a:t>
            </a:r>
            <a:r>
              <a:rPr sz="1800" dirty="0">
                <a:latin typeface="Times New Roman"/>
                <a:cs typeface="Times New Roman"/>
              </a:rPr>
              <a:t> degli </a:t>
            </a:r>
            <a:r>
              <a:rPr sz="1800" spc="-5" dirty="0">
                <a:latin typeface="Times New Roman"/>
                <a:cs typeface="Times New Roman"/>
              </a:rPr>
              <a:t>elenchi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OE; facoltà riconosciuta </a:t>
            </a:r>
            <a:r>
              <a:rPr sz="1800" dirty="0">
                <a:latin typeface="Times New Roman"/>
                <a:cs typeface="Times New Roman"/>
              </a:rPr>
              <a:t>ad un </a:t>
            </a:r>
            <a:r>
              <a:rPr sz="1800" spc="-15" dirty="0">
                <a:latin typeface="Times New Roman"/>
                <a:cs typeface="Times New Roman"/>
              </a:rPr>
              <a:t>OE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presentare </a:t>
            </a:r>
            <a:r>
              <a:rPr sz="1800" spc="-10" dirty="0">
                <a:latin typeface="Times New Roman"/>
                <a:cs typeface="Times New Roman"/>
              </a:rPr>
              <a:t>offerta </a:t>
            </a:r>
            <a:r>
              <a:rPr sz="1800" dirty="0">
                <a:latin typeface="Times New Roman"/>
                <a:cs typeface="Times New Roman"/>
              </a:rPr>
              <a:t>o di </a:t>
            </a:r>
            <a:r>
              <a:rPr sz="1800" spc="-5" dirty="0">
                <a:latin typeface="Times New Roman"/>
                <a:cs typeface="Times New Roman"/>
              </a:rPr>
              <a:t>trattare per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sé </a:t>
            </a:r>
            <a:r>
              <a:rPr sz="1800" dirty="0">
                <a:latin typeface="Times New Roman"/>
                <a:cs typeface="Times New Roman"/>
              </a:rPr>
              <a:t>o </a:t>
            </a:r>
            <a:r>
              <a:rPr sz="1800" spc="-5" dirty="0">
                <a:latin typeface="Times New Roman"/>
                <a:cs typeface="Times New Roman"/>
              </a:rPr>
              <a:t>quale mandatario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operatori riuniti). </a:t>
            </a:r>
            <a:r>
              <a:rPr sz="1800" dirty="0">
                <a:latin typeface="Times New Roman"/>
                <a:cs typeface="Times New Roman"/>
              </a:rPr>
              <a:t>Non può, </a:t>
            </a:r>
            <a:r>
              <a:rPr sz="1800" spc="-5" dirty="0">
                <a:latin typeface="Times New Roman"/>
                <a:cs typeface="Times New Roman"/>
              </a:rPr>
              <a:t>quindi, ipotizzarsi </a:t>
            </a:r>
            <a:r>
              <a:rPr sz="1800" dirty="0">
                <a:latin typeface="Times New Roman"/>
                <a:cs typeface="Times New Roman"/>
              </a:rPr>
              <a:t>una </a:t>
            </a:r>
            <a:r>
              <a:rPr sz="1800" spc="-5" dirty="0">
                <a:latin typeface="Times New Roman"/>
                <a:cs typeface="Times New Roman"/>
              </a:rPr>
              <a:t>maggiore </a:t>
            </a:r>
            <a:r>
              <a:rPr sz="1800" dirty="0">
                <a:latin typeface="Times New Roman"/>
                <a:cs typeface="Times New Roman"/>
              </a:rPr>
              <a:t> apertura al </a:t>
            </a:r>
            <a:r>
              <a:rPr sz="1800" spc="-5" dirty="0">
                <a:latin typeface="Times New Roman"/>
                <a:cs typeface="Times New Roman"/>
              </a:rPr>
              <a:t>mercato diversa </a:t>
            </a:r>
            <a:r>
              <a:rPr sz="1800" dirty="0">
                <a:latin typeface="Times New Roman"/>
                <a:cs typeface="Times New Roman"/>
              </a:rPr>
              <a:t>da </a:t>
            </a:r>
            <a:r>
              <a:rPr sz="1800" spc="-5" dirty="0">
                <a:latin typeface="Times New Roman"/>
                <a:cs typeface="Times New Roman"/>
              </a:rPr>
              <a:t>quella prevista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non si </a:t>
            </a:r>
            <a:r>
              <a:rPr sz="1800" dirty="0">
                <a:latin typeface="Times New Roman"/>
                <a:cs typeface="Times New Roman"/>
              </a:rPr>
              <a:t>può </a:t>
            </a:r>
            <a:r>
              <a:rPr sz="1800" spc="-5" dirty="0">
                <a:latin typeface="Times New Roman"/>
                <a:cs typeface="Times New Roman"/>
              </a:rPr>
              <a:t>(anzi non si </a:t>
            </a:r>
            <a:r>
              <a:rPr sz="1800" dirty="0">
                <a:latin typeface="Times New Roman"/>
                <a:cs typeface="Times New Roman"/>
              </a:rPr>
              <a:t>deve) </a:t>
            </a:r>
            <a:r>
              <a:rPr sz="1800" spc="-5" dirty="0">
                <a:latin typeface="Times New Roman"/>
                <a:cs typeface="Times New Roman"/>
              </a:rPr>
              <a:t>pensare </a:t>
            </a:r>
            <a:r>
              <a:rPr sz="1800" dirty="0">
                <a:latin typeface="Times New Roman"/>
                <a:cs typeface="Times New Roman"/>
              </a:rPr>
              <a:t>ad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un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avviso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che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sia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prodromico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alla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richiesta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conoscere,</a:t>
            </a:r>
            <a:r>
              <a:rPr sz="1800" spc="1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una</a:t>
            </a:r>
            <a:r>
              <a:rPr sz="1800" spc="1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volta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pubblicato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l’avviso </a:t>
            </a:r>
            <a:r>
              <a:rPr sz="1800" spc="-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 </a:t>
            </a:r>
            <a:r>
              <a:rPr sz="1800" spc="-5" dirty="0">
                <a:latin typeface="Times New Roman"/>
                <a:cs typeface="Times New Roman"/>
              </a:rPr>
              <a:t>nelle more della scadenza </a:t>
            </a:r>
            <a:r>
              <a:rPr sz="1800" dirty="0">
                <a:latin typeface="Times New Roman"/>
                <a:cs typeface="Times New Roman"/>
              </a:rPr>
              <a:t>dei </a:t>
            </a:r>
            <a:r>
              <a:rPr sz="1800" spc="-5" dirty="0">
                <a:latin typeface="Times New Roman"/>
                <a:cs typeface="Times New Roman"/>
              </a:rPr>
              <a:t>termini </a:t>
            </a:r>
            <a:r>
              <a:rPr sz="1800" dirty="0">
                <a:latin typeface="Times New Roman"/>
                <a:cs typeface="Times New Roman"/>
              </a:rPr>
              <a:t>per la </a:t>
            </a:r>
            <a:r>
              <a:rPr sz="1800" spc="-5" dirty="0">
                <a:latin typeface="Times New Roman"/>
                <a:cs typeface="Times New Roman"/>
              </a:rPr>
              <a:t>presentazione delle </a:t>
            </a:r>
            <a:r>
              <a:rPr sz="1800" spc="-10" dirty="0">
                <a:latin typeface="Times New Roman"/>
                <a:cs typeface="Times New Roman"/>
              </a:rPr>
              <a:t>offerte </a:t>
            </a:r>
            <a:r>
              <a:rPr sz="1800" dirty="0">
                <a:latin typeface="Times New Roman"/>
                <a:cs typeface="Times New Roman"/>
              </a:rPr>
              <a:t>da </a:t>
            </a:r>
            <a:r>
              <a:rPr sz="1800" spc="-5" dirty="0">
                <a:latin typeface="Times New Roman"/>
                <a:cs typeface="Times New Roman"/>
              </a:rPr>
              <a:t>parte </a:t>
            </a:r>
            <a:r>
              <a:rPr sz="1800" dirty="0">
                <a:latin typeface="Times New Roman"/>
                <a:cs typeface="Times New Roman"/>
              </a:rPr>
              <a:t>dei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soggetti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invitati</a:t>
            </a:r>
            <a:r>
              <a:rPr sz="1800" spc="9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alla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procedura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negoziata,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l’elenco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degli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OE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invitati.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E’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noto</a:t>
            </a:r>
            <a:r>
              <a:rPr sz="1800" spc="8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infatti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che </a:t>
            </a:r>
            <a:r>
              <a:rPr sz="1800" spc="-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 divulgazione dell’elenco degli </a:t>
            </a:r>
            <a:r>
              <a:rPr sz="1800" spc="-5" dirty="0">
                <a:latin typeface="Times New Roman"/>
                <a:cs typeface="Times New Roman"/>
              </a:rPr>
              <a:t>OE </a:t>
            </a:r>
            <a:r>
              <a:rPr sz="1800" dirty="0">
                <a:latin typeface="Times New Roman"/>
                <a:cs typeface="Times New Roman"/>
              </a:rPr>
              <a:t>prima </a:t>
            </a:r>
            <a:r>
              <a:rPr sz="1800" spc="-5" dirty="0">
                <a:latin typeface="Times New Roman"/>
                <a:cs typeface="Times New Roman"/>
              </a:rPr>
              <a:t>della </a:t>
            </a:r>
            <a:r>
              <a:rPr sz="1800" dirty="0">
                <a:latin typeface="Times New Roman"/>
                <a:cs typeface="Times New Roman"/>
              </a:rPr>
              <a:t>scadenza citata è vietato </a:t>
            </a:r>
            <a:r>
              <a:rPr sz="1800" spc="-5" dirty="0">
                <a:latin typeface="Times New Roman"/>
                <a:cs typeface="Times New Roman"/>
              </a:rPr>
              <a:t>dall’articolo </a:t>
            </a:r>
            <a:r>
              <a:rPr sz="1800" dirty="0">
                <a:latin typeface="Times New Roman"/>
                <a:cs typeface="Times New Roman"/>
              </a:rPr>
              <a:t> 53, </a:t>
            </a:r>
            <a:r>
              <a:rPr sz="1800" spc="-5" dirty="0">
                <a:latin typeface="Times New Roman"/>
                <a:cs typeface="Times New Roman"/>
              </a:rPr>
              <a:t>comma </a:t>
            </a:r>
            <a:r>
              <a:rPr sz="1800" dirty="0">
                <a:latin typeface="Times New Roman"/>
                <a:cs typeface="Times New Roman"/>
              </a:rPr>
              <a:t>2, lett. b), </a:t>
            </a:r>
            <a:r>
              <a:rPr sz="1800" spc="-5" dirty="0">
                <a:latin typeface="Times New Roman"/>
                <a:cs typeface="Times New Roman"/>
              </a:rPr>
              <a:t>del </a:t>
            </a:r>
            <a:r>
              <a:rPr sz="1800" dirty="0">
                <a:latin typeface="Times New Roman"/>
                <a:cs typeface="Times New Roman"/>
              </a:rPr>
              <a:t>Codice </a:t>
            </a:r>
            <a:r>
              <a:rPr sz="1800" spc="-5" dirty="0">
                <a:latin typeface="Times New Roman"/>
                <a:cs typeface="Times New Roman"/>
              </a:rPr>
              <a:t>che, nel successivo comma </a:t>
            </a:r>
            <a:r>
              <a:rPr sz="1800" dirty="0">
                <a:latin typeface="Times New Roman"/>
                <a:cs typeface="Times New Roman"/>
              </a:rPr>
              <a:t>4, stabilisce anche </a:t>
            </a:r>
            <a:r>
              <a:rPr sz="1800" spc="-5" dirty="0">
                <a:latin typeface="Times New Roman"/>
                <a:cs typeface="Times New Roman"/>
              </a:rPr>
              <a:t>una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responsabilità </a:t>
            </a:r>
            <a:r>
              <a:rPr sz="1800" dirty="0">
                <a:latin typeface="Times New Roman"/>
                <a:cs typeface="Times New Roman"/>
              </a:rPr>
              <a:t>penale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violazione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 </a:t>
            </a:r>
            <a:r>
              <a:rPr sz="1800" dirty="0">
                <a:latin typeface="Times New Roman"/>
                <a:cs typeface="Times New Roman"/>
              </a:rPr>
              <a:t>questo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precetto.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82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7646" y="640207"/>
            <a:ext cx="75869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GLI</a:t>
            </a:r>
            <a:r>
              <a:rPr sz="2400" spc="-135" dirty="0"/>
              <a:t> </a:t>
            </a:r>
            <a:r>
              <a:rPr sz="2400" spc="-5" dirty="0"/>
              <a:t>ADEMPIMENTI</a:t>
            </a:r>
            <a:r>
              <a:rPr sz="2400" spc="10" dirty="0"/>
              <a:t> </a:t>
            </a:r>
            <a:r>
              <a:rPr sz="2400" spc="-5" dirty="0"/>
              <a:t>IN</a:t>
            </a:r>
            <a:r>
              <a:rPr sz="2400" spc="5" dirty="0"/>
              <a:t> </a:t>
            </a:r>
            <a:r>
              <a:rPr sz="2400" spc="-30" dirty="0"/>
              <a:t>MATERIA</a:t>
            </a:r>
            <a:r>
              <a:rPr sz="2400" spc="-114" dirty="0"/>
              <a:t> </a:t>
            </a:r>
            <a:r>
              <a:rPr sz="2400" spc="-5" dirty="0"/>
              <a:t>DI</a:t>
            </a:r>
            <a:r>
              <a:rPr sz="2400" spc="-40" dirty="0"/>
              <a:t> </a:t>
            </a:r>
            <a:r>
              <a:rPr sz="2400" spc="-20" dirty="0"/>
              <a:t>TRASPARENZA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623186"/>
            <a:ext cx="8074659" cy="41230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400" spc="-30" dirty="0">
                <a:latin typeface="Times New Roman"/>
                <a:cs typeface="Times New Roman"/>
              </a:rPr>
              <a:t>Tra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le</a:t>
            </a:r>
            <a:r>
              <a:rPr sz="2400" dirty="0">
                <a:latin typeface="Times New Roman"/>
                <a:cs typeface="Times New Roman"/>
              </a:rPr>
              <a:t> due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risultanze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sopra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evidenziate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solo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la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prima,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quindi,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attribuisce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alla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norma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quel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carattere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innovatore</a:t>
            </a:r>
            <a:r>
              <a:rPr sz="2400" dirty="0">
                <a:latin typeface="Times New Roman"/>
                <a:cs typeface="Times New Roman"/>
              </a:rPr>
              <a:t> che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la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fa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distinguere dalle norme esistenti ovvero </a:t>
            </a:r>
            <a:r>
              <a:rPr sz="2400" b="1" spc="-5" dirty="0">
                <a:latin typeface="Times New Roman"/>
                <a:cs typeface="Times New Roman"/>
              </a:rPr>
              <a:t>le attribuisce </a:t>
            </a:r>
            <a:r>
              <a:rPr sz="2400" b="1" dirty="0">
                <a:latin typeface="Times New Roman"/>
                <a:cs typeface="Times New Roman"/>
              </a:rPr>
              <a:t>la </a:t>
            </a:r>
            <a:r>
              <a:rPr sz="2400" b="1" spc="-5" dirty="0">
                <a:latin typeface="Times New Roman"/>
                <a:cs typeface="Times New Roman"/>
              </a:rPr>
              <a:t>natura 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di </a:t>
            </a:r>
            <a:r>
              <a:rPr sz="2400" b="1" dirty="0">
                <a:latin typeface="Times New Roman"/>
                <a:cs typeface="Times New Roman"/>
              </a:rPr>
              <a:t>atto </a:t>
            </a:r>
            <a:r>
              <a:rPr sz="2400" b="1" spc="-5" dirty="0">
                <a:latin typeface="Times New Roman"/>
                <a:cs typeface="Times New Roman"/>
              </a:rPr>
              <a:t>di </a:t>
            </a:r>
            <a:r>
              <a:rPr sz="2400" b="1" spc="-10" dirty="0">
                <a:latin typeface="Times New Roman"/>
                <a:cs typeface="Times New Roman"/>
              </a:rPr>
              <a:t>trasparenza </a:t>
            </a:r>
            <a:r>
              <a:rPr sz="2400" b="1" dirty="0">
                <a:latin typeface="Times New Roman"/>
                <a:cs typeface="Times New Roman"/>
              </a:rPr>
              <a:t>che consente </a:t>
            </a:r>
            <a:r>
              <a:rPr sz="2400" b="1" spc="-5" dirty="0">
                <a:latin typeface="Times New Roman"/>
                <a:cs typeface="Times New Roman"/>
              </a:rPr>
              <a:t>al cittadino quel </a:t>
            </a:r>
            <a:r>
              <a:rPr sz="2400" b="1" spc="-10" dirty="0">
                <a:latin typeface="Times New Roman"/>
                <a:cs typeface="Times New Roman"/>
              </a:rPr>
              <a:t>controllo 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sull’agire</a:t>
            </a:r>
            <a:r>
              <a:rPr sz="2400" b="1" spc="-5" dirty="0">
                <a:latin typeface="Times New Roman"/>
                <a:cs typeface="Times New Roman"/>
              </a:rPr>
              <a:t> della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pubblica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amministrazione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corollario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della 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“buona </a:t>
            </a:r>
            <a:r>
              <a:rPr sz="2400" b="1" spc="-5" dirty="0">
                <a:latin typeface="Times New Roman"/>
                <a:cs typeface="Times New Roman"/>
              </a:rPr>
              <a:t>amministrazione”.</a:t>
            </a:r>
            <a:endParaRPr sz="24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575"/>
              </a:spcBef>
            </a:pPr>
            <a:r>
              <a:rPr sz="2400" dirty="0">
                <a:latin typeface="Times New Roman"/>
                <a:cs typeface="Times New Roman"/>
              </a:rPr>
              <a:t>Poi,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volendo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estendere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il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ragionamento</a:t>
            </a:r>
            <a:r>
              <a:rPr sz="2400" dirty="0">
                <a:latin typeface="Times New Roman"/>
                <a:cs typeface="Times New Roman"/>
              </a:rPr>
              <a:t> in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considerazione 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dell’oggetto dell’avviso (“avvio della procedura negoziata”), </a:t>
            </a:r>
            <a:r>
              <a:rPr sz="2400" spc="5" dirty="0">
                <a:latin typeface="Times New Roman"/>
                <a:cs typeface="Times New Roman"/>
              </a:rPr>
              <a:t>la 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trasparenza </a:t>
            </a:r>
            <a:r>
              <a:rPr sz="2400" dirty="0">
                <a:latin typeface="Times New Roman"/>
                <a:cs typeface="Times New Roman"/>
              </a:rPr>
              <a:t>potrebbe </a:t>
            </a:r>
            <a:r>
              <a:rPr sz="2400" spc="-5" dirty="0">
                <a:latin typeface="Times New Roman"/>
                <a:cs typeface="Times New Roman"/>
              </a:rPr>
              <a:t>essere </a:t>
            </a:r>
            <a:r>
              <a:rPr sz="2400" dirty="0">
                <a:latin typeface="Times New Roman"/>
                <a:cs typeface="Times New Roman"/>
              </a:rPr>
              <a:t>in </a:t>
            </a:r>
            <a:r>
              <a:rPr sz="2400" spc="-5" dirty="0">
                <a:latin typeface="Times New Roman"/>
                <a:cs typeface="Times New Roman"/>
              </a:rPr>
              <a:t>questo </a:t>
            </a:r>
            <a:r>
              <a:rPr sz="2400" dirty="0">
                <a:latin typeface="Times New Roman"/>
                <a:cs typeface="Times New Roman"/>
              </a:rPr>
              <a:t>caso </a:t>
            </a:r>
            <a:r>
              <a:rPr sz="2400" spc="-5" dirty="0">
                <a:latin typeface="Times New Roman"/>
                <a:cs typeface="Times New Roman"/>
              </a:rPr>
              <a:t>funzionale </a:t>
            </a:r>
            <a:r>
              <a:rPr sz="2400" dirty="0">
                <a:latin typeface="Times New Roman"/>
                <a:cs typeface="Times New Roman"/>
              </a:rPr>
              <a:t>al </a:t>
            </a:r>
            <a:r>
              <a:rPr sz="2400" spc="-5" dirty="0">
                <a:latin typeface="Times New Roman"/>
                <a:cs typeface="Times New Roman"/>
              </a:rPr>
              <a:t>rispetto </a:t>
            </a:r>
            <a:r>
              <a:rPr sz="2400" dirty="0">
                <a:latin typeface="Times New Roman"/>
                <a:cs typeface="Times New Roman"/>
              </a:rPr>
              <a:t> dei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termini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di</a:t>
            </a:r>
            <a:r>
              <a:rPr sz="2400" dirty="0">
                <a:latin typeface="Times New Roman"/>
                <a:cs typeface="Times New Roman"/>
              </a:rPr>
              <a:t> conclusione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del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procedimento,</a:t>
            </a:r>
            <a:r>
              <a:rPr sz="2400" spc="59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particolarmente </a:t>
            </a:r>
            <a:r>
              <a:rPr sz="2400" dirty="0">
                <a:latin typeface="Times New Roman"/>
                <a:cs typeface="Times New Roman"/>
              </a:rPr>
              <a:t> brevi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nell’impianto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delineato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dal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DL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76/2020.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83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7646" y="640207"/>
            <a:ext cx="75869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GLI</a:t>
            </a:r>
            <a:r>
              <a:rPr sz="2400" spc="-135" dirty="0"/>
              <a:t> </a:t>
            </a:r>
            <a:r>
              <a:rPr sz="2400" spc="-5" dirty="0"/>
              <a:t>ADEMPIMENTI</a:t>
            </a:r>
            <a:r>
              <a:rPr sz="2400" spc="10" dirty="0"/>
              <a:t> </a:t>
            </a:r>
            <a:r>
              <a:rPr sz="2400" spc="-5" dirty="0"/>
              <a:t>IN</a:t>
            </a:r>
            <a:r>
              <a:rPr sz="2400" spc="5" dirty="0"/>
              <a:t> </a:t>
            </a:r>
            <a:r>
              <a:rPr sz="2400" spc="-30" dirty="0"/>
              <a:t>MATERIA</a:t>
            </a:r>
            <a:r>
              <a:rPr sz="2400" spc="-114" dirty="0"/>
              <a:t> </a:t>
            </a:r>
            <a:r>
              <a:rPr sz="2400" spc="-5" dirty="0"/>
              <a:t>DI</a:t>
            </a:r>
            <a:r>
              <a:rPr sz="2400" spc="-40" dirty="0"/>
              <a:t> </a:t>
            </a:r>
            <a:r>
              <a:rPr sz="2400" spc="-20" dirty="0"/>
              <a:t>TRASPARENZA</a:t>
            </a:r>
            <a:endParaRPr sz="240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450850" y="1593850"/>
          <a:ext cx="8230868" cy="3291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626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5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84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4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944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Tipologia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pubblicazione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Oggetto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pubblicazione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Procedure</a:t>
                      </a:r>
                      <a:r>
                        <a:rPr sz="1200" b="1" spc="-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pubblicizzare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Previsione</a:t>
                      </a:r>
                      <a:r>
                        <a:rPr sz="12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di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pubblicazione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Note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Codice</a:t>
                      </a:r>
                      <a:r>
                        <a:rPr sz="1200" b="1" spc="-2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contratti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46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Avviso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2095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spc="-30" dirty="0">
                          <a:latin typeface="Times New Roman"/>
                          <a:cs typeface="Times New Roman"/>
                        </a:rPr>
                        <a:t>Avvio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di </a:t>
                      </a:r>
                      <a:r>
                        <a:rPr sz="18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procedura  negoziata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48514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Procedura  negoziata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ex</a:t>
                      </a:r>
                      <a:r>
                        <a:rPr sz="1800" spc="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art.1</a:t>
                      </a:r>
                      <a:r>
                        <a:rPr sz="1800" spc="20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co.</a:t>
                      </a:r>
                      <a:r>
                        <a:rPr sz="1800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2,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lett.</a:t>
                      </a:r>
                      <a:r>
                        <a:rPr sz="18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b)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DL</a:t>
                      </a:r>
                      <a:r>
                        <a:rPr sz="1800" spc="-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76/2020.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92075" marR="48514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Procedura  negoziata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ex</a:t>
                      </a:r>
                      <a:r>
                        <a:rPr sz="18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art.</a:t>
                      </a:r>
                      <a:r>
                        <a:rPr sz="18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2,</a:t>
                      </a:r>
                      <a:r>
                        <a:rPr sz="18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co.</a:t>
                      </a:r>
                      <a:r>
                        <a:rPr sz="18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92075" marR="66230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dl </a:t>
                      </a:r>
                      <a:r>
                        <a:rPr sz="18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76/2020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Art.1,</a:t>
                      </a:r>
                      <a:r>
                        <a:rPr sz="1800" spc="3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co.</a:t>
                      </a:r>
                      <a:r>
                        <a:rPr sz="1800" spc="3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2,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92075" marR="34036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lett. b), </a:t>
                      </a:r>
                      <a:r>
                        <a:rPr sz="18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penulti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o  periodo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DL</a:t>
                      </a:r>
                      <a:r>
                        <a:rPr sz="1800" spc="-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76/2020.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92075" marR="83185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Art.</a:t>
                      </a:r>
                      <a:r>
                        <a:rPr sz="180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2,</a:t>
                      </a:r>
                      <a:r>
                        <a:rPr sz="1800" spc="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co.</a:t>
                      </a:r>
                      <a:r>
                        <a:rPr sz="180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3, </a:t>
                      </a:r>
                      <a:r>
                        <a:rPr sz="1800" spc="-43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dl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76/2020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9779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Obblig</a:t>
                      </a:r>
                      <a:r>
                        <a:rPr sz="1800" spc="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tor</a:t>
                      </a:r>
                      <a:r>
                        <a:rPr sz="1800" spc="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o  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sempre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25971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Nessuna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 previsione di </a:t>
                      </a:r>
                      <a:r>
                        <a:rPr sz="1800" spc="-43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pubblic</a:t>
                      </a:r>
                      <a:r>
                        <a:rPr sz="1800" spc="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1800" spc="5" dirty="0"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are  l’avvio della </a:t>
                      </a:r>
                      <a:r>
                        <a:rPr sz="18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procedura </a:t>
                      </a:r>
                      <a:r>
                        <a:rPr sz="18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negoziata ex </a:t>
                      </a:r>
                      <a:r>
                        <a:rPr sz="18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art.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63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84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7646" y="640207"/>
            <a:ext cx="75869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GLI</a:t>
            </a:r>
            <a:r>
              <a:rPr sz="2400" spc="-135" dirty="0"/>
              <a:t> </a:t>
            </a:r>
            <a:r>
              <a:rPr sz="2400" spc="-5" dirty="0"/>
              <a:t>ADEMPIMENTI</a:t>
            </a:r>
            <a:r>
              <a:rPr sz="2400" spc="10" dirty="0"/>
              <a:t> </a:t>
            </a:r>
            <a:r>
              <a:rPr sz="2400" spc="-5" dirty="0"/>
              <a:t>IN</a:t>
            </a:r>
            <a:r>
              <a:rPr sz="2400" spc="5" dirty="0"/>
              <a:t> </a:t>
            </a:r>
            <a:r>
              <a:rPr sz="2400" spc="-30" dirty="0"/>
              <a:t>MATERIA</a:t>
            </a:r>
            <a:r>
              <a:rPr sz="2400" spc="-114" dirty="0"/>
              <a:t> </a:t>
            </a:r>
            <a:r>
              <a:rPr sz="2400" spc="-5" dirty="0"/>
              <a:t>DI</a:t>
            </a:r>
            <a:r>
              <a:rPr sz="2400" spc="-40" dirty="0"/>
              <a:t> </a:t>
            </a:r>
            <a:r>
              <a:rPr sz="2400" spc="-20" dirty="0"/>
              <a:t>TRASPARENZA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330200" y="1387919"/>
            <a:ext cx="8557895" cy="5074920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535"/>
              </a:spcBef>
            </a:pP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Indicazioni</a:t>
            </a:r>
            <a:r>
              <a:rPr sz="1800" b="1" u="sng" spc="-2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operative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10000"/>
              </a:lnSpc>
              <a:spcBef>
                <a:spcPts val="219"/>
              </a:spcBef>
            </a:pPr>
            <a:r>
              <a:rPr sz="1800" spc="-5" dirty="0">
                <a:latin typeface="Times New Roman"/>
                <a:cs typeface="Times New Roman"/>
              </a:rPr>
              <a:t>Si </a:t>
            </a:r>
            <a:r>
              <a:rPr sz="1800" dirty="0">
                <a:latin typeface="Times New Roman"/>
                <a:cs typeface="Times New Roman"/>
              </a:rPr>
              <a:t>riportano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dirty="0">
                <a:latin typeface="Times New Roman"/>
                <a:cs typeface="Times New Roman"/>
              </a:rPr>
              <a:t>seguito </a:t>
            </a:r>
            <a:r>
              <a:rPr sz="1800" spc="-5" dirty="0">
                <a:latin typeface="Times New Roman"/>
                <a:cs typeface="Times New Roman"/>
              </a:rPr>
              <a:t>indicazioni </a:t>
            </a:r>
            <a:r>
              <a:rPr sz="1800" dirty="0">
                <a:latin typeface="Times New Roman"/>
                <a:cs typeface="Times New Roman"/>
              </a:rPr>
              <a:t>operative in </a:t>
            </a:r>
            <a:r>
              <a:rPr sz="1800" spc="-5" dirty="0">
                <a:latin typeface="Times New Roman"/>
                <a:cs typeface="Times New Roman"/>
              </a:rPr>
              <a:t>ordine </a:t>
            </a:r>
            <a:r>
              <a:rPr sz="1800" dirty="0">
                <a:latin typeface="Times New Roman"/>
                <a:cs typeface="Times New Roman"/>
              </a:rPr>
              <a:t>al </a:t>
            </a:r>
            <a:r>
              <a:rPr sz="1800" spc="-5" dirty="0">
                <a:latin typeface="Times New Roman"/>
                <a:cs typeface="Times New Roman"/>
              </a:rPr>
              <a:t>contenuto dell’avviso oggetto della </a:t>
            </a:r>
            <a:r>
              <a:rPr sz="1800" dirty="0">
                <a:latin typeface="Times New Roman"/>
                <a:cs typeface="Times New Roman"/>
              </a:rPr>
              <a:t> disamina, ai </a:t>
            </a:r>
            <a:r>
              <a:rPr sz="1800" spc="-5" dirty="0">
                <a:latin typeface="Times New Roman"/>
                <a:cs typeface="Times New Roman"/>
              </a:rPr>
              <a:t>tempi </a:t>
            </a:r>
            <a:r>
              <a:rPr sz="1800" dirty="0">
                <a:latin typeface="Times New Roman"/>
                <a:cs typeface="Times New Roman"/>
              </a:rPr>
              <a:t>della pubblicazione ed al </a:t>
            </a:r>
            <a:r>
              <a:rPr sz="1800" spc="-5" dirty="0">
                <a:latin typeface="Times New Roman"/>
                <a:cs typeface="Times New Roman"/>
              </a:rPr>
              <a:t>“luogo” </a:t>
            </a:r>
            <a:r>
              <a:rPr sz="1800" dirty="0">
                <a:latin typeface="Times New Roman"/>
                <a:cs typeface="Times New Roman"/>
              </a:rPr>
              <a:t>in cui lo </a:t>
            </a:r>
            <a:r>
              <a:rPr sz="1800" spc="-5" dirty="0">
                <a:latin typeface="Times New Roman"/>
                <a:cs typeface="Times New Roman"/>
              </a:rPr>
              <a:t>stesso </a:t>
            </a:r>
            <a:r>
              <a:rPr sz="1800" dirty="0">
                <a:latin typeface="Times New Roman"/>
                <a:cs typeface="Times New Roman"/>
              </a:rPr>
              <a:t>dovrà </a:t>
            </a:r>
            <a:r>
              <a:rPr sz="1800" spc="-5" dirty="0">
                <a:latin typeface="Times New Roman"/>
                <a:cs typeface="Times New Roman"/>
              </a:rPr>
              <a:t>essere </a:t>
            </a:r>
            <a:r>
              <a:rPr sz="1800" dirty="0">
                <a:latin typeface="Times New Roman"/>
                <a:cs typeface="Times New Roman"/>
              </a:rPr>
              <a:t>pubblicato.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Cosa</a:t>
            </a:r>
            <a:r>
              <a:rPr sz="1800" b="1" dirty="0">
                <a:latin typeface="Times New Roman"/>
                <a:cs typeface="Times New Roman"/>
              </a:rPr>
              <a:t> contiene?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0"/>
              </a:spcBef>
            </a:pPr>
            <a:r>
              <a:rPr sz="1800" spc="-5" dirty="0">
                <a:latin typeface="Times New Roman"/>
                <a:cs typeface="Times New Roman"/>
              </a:rPr>
              <a:t>Si ritiene </a:t>
            </a:r>
            <a:r>
              <a:rPr sz="1800" dirty="0">
                <a:latin typeface="Times New Roman"/>
                <a:cs typeface="Times New Roman"/>
              </a:rPr>
              <a:t>che </a:t>
            </a:r>
            <a:r>
              <a:rPr sz="1800" spc="-5" dirty="0">
                <a:latin typeface="Times New Roman"/>
                <a:cs typeface="Times New Roman"/>
              </a:rPr>
              <a:t>l’avviso </a:t>
            </a:r>
            <a:r>
              <a:rPr sz="1800" dirty="0">
                <a:latin typeface="Times New Roman"/>
                <a:cs typeface="Times New Roman"/>
              </a:rPr>
              <a:t>debba </a:t>
            </a:r>
            <a:r>
              <a:rPr sz="1800" spc="-5" dirty="0">
                <a:latin typeface="Times New Roman"/>
                <a:cs typeface="Times New Roman"/>
              </a:rPr>
              <a:t>contenere sotto forma </a:t>
            </a:r>
            <a:r>
              <a:rPr sz="1800" dirty="0">
                <a:latin typeface="Times New Roman"/>
                <a:cs typeface="Times New Roman"/>
              </a:rPr>
              <a:t>documentale quelle </a:t>
            </a:r>
            <a:r>
              <a:rPr sz="1800" spc="-5" dirty="0">
                <a:latin typeface="Times New Roman"/>
                <a:cs typeface="Times New Roman"/>
              </a:rPr>
              <a:t>“informazioni sulle </a:t>
            </a:r>
            <a:r>
              <a:rPr sz="1800" dirty="0">
                <a:latin typeface="Times New Roman"/>
                <a:cs typeface="Times New Roman"/>
              </a:rPr>
              <a:t> singole </a:t>
            </a:r>
            <a:r>
              <a:rPr sz="1800" spc="-5" dirty="0">
                <a:latin typeface="Times New Roman"/>
                <a:cs typeface="Times New Roman"/>
              </a:rPr>
              <a:t>procedure” </a:t>
            </a:r>
            <a:r>
              <a:rPr sz="1800" dirty="0">
                <a:latin typeface="Times New Roman"/>
                <a:cs typeface="Times New Roman"/>
              </a:rPr>
              <a:t>richieste in </a:t>
            </a:r>
            <a:r>
              <a:rPr sz="1800" spc="-5" dirty="0">
                <a:latin typeface="Times New Roman"/>
                <a:cs typeface="Times New Roman"/>
              </a:rPr>
              <a:t>materia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trasparenza dall’articolo </a:t>
            </a:r>
            <a:r>
              <a:rPr sz="1800" dirty="0">
                <a:latin typeface="Times New Roman"/>
                <a:cs typeface="Times New Roman"/>
              </a:rPr>
              <a:t>32, </a:t>
            </a:r>
            <a:r>
              <a:rPr sz="1800" spc="-5" dirty="0">
                <a:latin typeface="Times New Roman"/>
                <a:cs typeface="Times New Roman"/>
              </a:rPr>
              <a:t>della legge 190/2012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l’aggiunta</a:t>
            </a:r>
            <a:r>
              <a:rPr sz="1800" dirty="0">
                <a:latin typeface="Times New Roman"/>
                <a:cs typeface="Times New Roman"/>
              </a:rPr>
              <a:t> 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alcune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informazioni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ulteriori</a:t>
            </a:r>
            <a:r>
              <a:rPr sz="1800" dirty="0">
                <a:latin typeface="Times New Roman"/>
                <a:cs typeface="Times New Roman"/>
              </a:rPr>
              <a:t> 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linea</a:t>
            </a:r>
            <a:r>
              <a:rPr sz="1800" dirty="0">
                <a:latin typeface="Times New Roman"/>
                <a:cs typeface="Times New Roman"/>
              </a:rPr>
              <a:t> con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la</a:t>
            </a:r>
            <a:r>
              <a:rPr sz="1800" dirty="0">
                <a:latin typeface="Times New Roman"/>
                <a:cs typeface="Times New Roman"/>
              </a:rPr>
              <a:t> ratio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norma,</a:t>
            </a:r>
            <a:r>
              <a:rPr sz="1800" dirty="0">
                <a:latin typeface="Times New Roman"/>
                <a:cs typeface="Times New Roman"/>
              </a:rPr>
              <a:t> quali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l’indicazione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modalità 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dei criteri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scelta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dei soggetti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invitati.</a:t>
            </a:r>
            <a:endParaRPr sz="18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Di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seguito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l’elenco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informazioni</a:t>
            </a:r>
            <a:r>
              <a:rPr sz="1800" spc="-5" dirty="0">
                <a:latin typeface="Times New Roman"/>
                <a:cs typeface="Times New Roman"/>
              </a:rPr>
              <a:t> da </a:t>
            </a:r>
            <a:r>
              <a:rPr sz="1800" dirty="0">
                <a:latin typeface="Times New Roman"/>
                <a:cs typeface="Times New Roman"/>
              </a:rPr>
              <a:t>inserire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nell’avviso:</a:t>
            </a:r>
            <a:endParaRPr sz="1800">
              <a:latin typeface="Times New Roman"/>
              <a:cs typeface="Times New Roman"/>
            </a:endParaRPr>
          </a:p>
          <a:p>
            <a:pPr marL="199390" indent="-187325">
              <a:lnSpc>
                <a:spcPct val="100000"/>
              </a:lnSpc>
              <a:spcBef>
                <a:spcPts val="434"/>
              </a:spcBef>
              <a:buChar char="–"/>
              <a:tabLst>
                <a:tab pos="200025" algn="l"/>
              </a:tabLst>
            </a:pPr>
            <a:r>
              <a:rPr sz="1800" b="1" spc="-5" dirty="0">
                <a:latin typeface="Times New Roman"/>
                <a:cs typeface="Times New Roman"/>
              </a:rPr>
              <a:t>CIG</a:t>
            </a:r>
            <a:endParaRPr sz="1800">
              <a:latin typeface="Times New Roman"/>
              <a:cs typeface="Times New Roman"/>
            </a:endParaRPr>
          </a:p>
          <a:p>
            <a:pPr marL="199390" indent="-187325">
              <a:lnSpc>
                <a:spcPct val="100000"/>
              </a:lnSpc>
              <a:spcBef>
                <a:spcPts val="430"/>
              </a:spcBef>
              <a:buChar char="–"/>
              <a:tabLst>
                <a:tab pos="200025" algn="l"/>
              </a:tabLst>
            </a:pPr>
            <a:r>
              <a:rPr sz="1800" b="1" spc="-5" dirty="0">
                <a:latin typeface="Times New Roman"/>
                <a:cs typeface="Times New Roman"/>
              </a:rPr>
              <a:t>STRUTTURA</a:t>
            </a:r>
            <a:r>
              <a:rPr sz="1800" b="1" spc="-11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PROPONENTE</a:t>
            </a:r>
            <a:endParaRPr sz="1800">
              <a:latin typeface="Times New Roman"/>
              <a:cs typeface="Times New Roman"/>
            </a:endParaRPr>
          </a:p>
          <a:p>
            <a:pPr marL="199390" indent="-187325">
              <a:lnSpc>
                <a:spcPct val="100000"/>
              </a:lnSpc>
              <a:spcBef>
                <a:spcPts val="434"/>
              </a:spcBef>
              <a:buChar char="–"/>
              <a:tabLst>
                <a:tab pos="200025" algn="l"/>
              </a:tabLst>
            </a:pPr>
            <a:r>
              <a:rPr sz="1800" b="1" spc="-10" dirty="0">
                <a:latin typeface="Times New Roman"/>
                <a:cs typeface="Times New Roman"/>
              </a:rPr>
              <a:t>OGGETTO</a:t>
            </a:r>
            <a:endParaRPr sz="1800">
              <a:latin typeface="Times New Roman"/>
              <a:cs typeface="Times New Roman"/>
            </a:endParaRPr>
          </a:p>
          <a:p>
            <a:pPr marL="199390" indent="-187325">
              <a:lnSpc>
                <a:spcPct val="100000"/>
              </a:lnSpc>
              <a:spcBef>
                <a:spcPts val="430"/>
              </a:spcBef>
              <a:buChar char="–"/>
              <a:tabLst>
                <a:tab pos="200025" algn="l"/>
              </a:tabLst>
            </a:pPr>
            <a:r>
              <a:rPr sz="1800" b="1" spc="5" dirty="0">
                <a:latin typeface="Times New Roman"/>
                <a:cs typeface="Times New Roman"/>
              </a:rPr>
              <a:t>P</a:t>
            </a:r>
            <a:r>
              <a:rPr sz="1800" b="1" spc="-5" dirty="0">
                <a:latin typeface="Times New Roman"/>
                <a:cs typeface="Times New Roman"/>
              </a:rPr>
              <a:t>RO</a:t>
            </a:r>
            <a:r>
              <a:rPr sz="1800" b="1" spc="-10" dirty="0">
                <a:latin typeface="Times New Roman"/>
                <a:cs typeface="Times New Roman"/>
              </a:rPr>
              <a:t>C</a:t>
            </a:r>
            <a:r>
              <a:rPr sz="1800" b="1" dirty="0">
                <a:latin typeface="Times New Roman"/>
                <a:cs typeface="Times New Roman"/>
              </a:rPr>
              <a:t>E</a:t>
            </a:r>
            <a:r>
              <a:rPr sz="1800" b="1" spc="-10" dirty="0">
                <a:latin typeface="Times New Roman"/>
                <a:cs typeface="Times New Roman"/>
              </a:rPr>
              <a:t>D</a:t>
            </a:r>
            <a:r>
              <a:rPr sz="1800" b="1" spc="-5" dirty="0">
                <a:latin typeface="Times New Roman"/>
                <a:cs typeface="Times New Roman"/>
              </a:rPr>
              <a:t>U</a:t>
            </a:r>
            <a:r>
              <a:rPr sz="1800" b="1" spc="-15" dirty="0">
                <a:latin typeface="Times New Roman"/>
                <a:cs typeface="Times New Roman"/>
              </a:rPr>
              <a:t>R</a:t>
            </a:r>
            <a:r>
              <a:rPr sz="1800" b="1" dirty="0">
                <a:latin typeface="Times New Roman"/>
                <a:cs typeface="Times New Roman"/>
              </a:rPr>
              <a:t>A</a:t>
            </a:r>
            <a:r>
              <a:rPr sz="1800" b="1" spc="-10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</a:t>
            </a:r>
            <a:r>
              <a:rPr sz="1800" b="1" dirty="0">
                <a:latin typeface="Times New Roman"/>
                <a:cs typeface="Times New Roman"/>
              </a:rPr>
              <a:t>I</a:t>
            </a:r>
            <a:r>
              <a:rPr sz="1800" b="1" spc="1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S</a:t>
            </a:r>
            <a:r>
              <a:rPr sz="1800" b="1" spc="-5" dirty="0">
                <a:latin typeface="Times New Roman"/>
                <a:cs typeface="Times New Roman"/>
              </a:rPr>
              <a:t>C</a:t>
            </a:r>
            <a:r>
              <a:rPr sz="1800" b="1" spc="-10" dirty="0">
                <a:latin typeface="Times New Roman"/>
                <a:cs typeface="Times New Roman"/>
              </a:rPr>
              <a:t>E</a:t>
            </a:r>
            <a:r>
              <a:rPr sz="1800" b="1" spc="-170" dirty="0">
                <a:latin typeface="Times New Roman"/>
                <a:cs typeface="Times New Roman"/>
              </a:rPr>
              <a:t>L</a:t>
            </a:r>
            <a:r>
              <a:rPr sz="1800" b="1" spc="-135" dirty="0">
                <a:latin typeface="Times New Roman"/>
                <a:cs typeface="Times New Roman"/>
              </a:rPr>
              <a:t>T</a:t>
            </a:r>
            <a:r>
              <a:rPr sz="1800" b="1" dirty="0">
                <a:latin typeface="Times New Roman"/>
                <a:cs typeface="Times New Roman"/>
              </a:rPr>
              <a:t>A</a:t>
            </a:r>
            <a:r>
              <a:rPr sz="1800" b="1" spc="-10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DE</a:t>
            </a:r>
            <a:r>
              <a:rPr sz="1800" b="1" dirty="0">
                <a:latin typeface="Times New Roman"/>
                <a:cs typeface="Times New Roman"/>
              </a:rPr>
              <a:t>L</a:t>
            </a:r>
            <a:r>
              <a:rPr sz="1800" b="1" spc="-10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CONT</a:t>
            </a:r>
            <a:r>
              <a:rPr sz="1800" b="1" spc="-10" dirty="0">
                <a:latin typeface="Times New Roman"/>
                <a:cs typeface="Times New Roman"/>
              </a:rPr>
              <a:t>R</a:t>
            </a:r>
            <a:r>
              <a:rPr sz="1800" b="1" spc="-5" dirty="0">
                <a:latin typeface="Times New Roman"/>
                <a:cs typeface="Times New Roman"/>
              </a:rPr>
              <a:t>A</a:t>
            </a:r>
            <a:r>
              <a:rPr sz="1800" b="1" spc="-10" dirty="0">
                <a:latin typeface="Times New Roman"/>
                <a:cs typeface="Times New Roman"/>
              </a:rPr>
              <a:t>E</a:t>
            </a:r>
            <a:r>
              <a:rPr sz="1800" b="1" spc="-5" dirty="0">
                <a:latin typeface="Times New Roman"/>
                <a:cs typeface="Times New Roman"/>
              </a:rPr>
              <a:t>N</a:t>
            </a:r>
            <a:r>
              <a:rPr sz="1800" b="1" spc="-10" dirty="0">
                <a:latin typeface="Times New Roman"/>
                <a:cs typeface="Times New Roman"/>
              </a:rPr>
              <a:t>T</a:t>
            </a:r>
            <a:r>
              <a:rPr sz="1800" b="1" dirty="0">
                <a:latin typeface="Times New Roman"/>
                <a:cs typeface="Times New Roman"/>
              </a:rPr>
              <a:t>E</a:t>
            </a:r>
            <a:endParaRPr sz="1800">
              <a:latin typeface="Times New Roman"/>
              <a:cs typeface="Times New Roman"/>
            </a:endParaRPr>
          </a:p>
          <a:p>
            <a:pPr marL="199390" indent="-187325">
              <a:lnSpc>
                <a:spcPct val="100000"/>
              </a:lnSpc>
              <a:spcBef>
                <a:spcPts val="434"/>
              </a:spcBef>
              <a:buChar char="–"/>
              <a:tabLst>
                <a:tab pos="200025" algn="l"/>
              </a:tabLst>
            </a:pPr>
            <a:r>
              <a:rPr sz="1800" b="1" spc="-5" dirty="0">
                <a:latin typeface="Times New Roman"/>
                <a:cs typeface="Times New Roman"/>
              </a:rPr>
              <a:t>PROVVEDIMENTO</a:t>
            </a:r>
            <a:r>
              <a:rPr sz="1800" b="1" spc="-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EX</a:t>
            </a:r>
            <a:r>
              <a:rPr sz="1800" b="1" spc="-105" dirty="0">
                <a:latin typeface="Times New Roman"/>
                <a:cs typeface="Times New Roman"/>
              </a:rPr>
              <a:t> </a:t>
            </a:r>
            <a:r>
              <a:rPr sz="1800" b="1" spc="-55" dirty="0">
                <a:latin typeface="Times New Roman"/>
                <a:cs typeface="Times New Roman"/>
              </a:rPr>
              <a:t>ART.</a:t>
            </a:r>
            <a:r>
              <a:rPr sz="1800" b="1" spc="-1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32,</a:t>
            </a:r>
            <a:r>
              <a:rPr sz="1800" b="1" spc="-2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CODICE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20" dirty="0">
                <a:latin typeface="Times New Roman"/>
                <a:cs typeface="Times New Roman"/>
              </a:rPr>
              <a:t>CONTRATTI</a:t>
            </a:r>
            <a:endParaRPr sz="1800">
              <a:latin typeface="Times New Roman"/>
              <a:cs typeface="Times New Roman"/>
            </a:endParaRPr>
          </a:p>
          <a:p>
            <a:pPr marL="199390" indent="-187325">
              <a:lnSpc>
                <a:spcPct val="100000"/>
              </a:lnSpc>
              <a:spcBef>
                <a:spcPts val="430"/>
              </a:spcBef>
              <a:buChar char="–"/>
              <a:tabLst>
                <a:tab pos="200025" algn="l"/>
              </a:tabLst>
            </a:pPr>
            <a:r>
              <a:rPr sz="1800" b="1" spc="-5" dirty="0">
                <a:latin typeface="Times New Roman"/>
                <a:cs typeface="Times New Roman"/>
              </a:rPr>
              <a:t>D</a:t>
            </a:r>
            <a:r>
              <a:rPr sz="1800" b="1" spc="-140" dirty="0">
                <a:latin typeface="Times New Roman"/>
                <a:cs typeface="Times New Roman"/>
              </a:rPr>
              <a:t>A</a:t>
            </a:r>
            <a:r>
              <a:rPr sz="1800" b="1" spc="-135" dirty="0">
                <a:latin typeface="Times New Roman"/>
                <a:cs typeface="Times New Roman"/>
              </a:rPr>
              <a:t>T</a:t>
            </a:r>
            <a:r>
              <a:rPr sz="1800" b="1" dirty="0">
                <a:latin typeface="Times New Roman"/>
                <a:cs typeface="Times New Roman"/>
              </a:rPr>
              <a:t>A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</a:t>
            </a:r>
            <a:r>
              <a:rPr sz="1800" b="1" dirty="0">
                <a:latin typeface="Times New Roman"/>
                <a:cs typeface="Times New Roman"/>
              </a:rPr>
              <a:t>I</a:t>
            </a:r>
            <a:r>
              <a:rPr sz="1800" b="1" spc="-5" dirty="0">
                <a:latin typeface="Times New Roman"/>
                <a:cs typeface="Times New Roman"/>
              </a:rPr>
              <a:t> I</a:t>
            </a:r>
            <a:r>
              <a:rPr sz="1800" b="1" spc="-10" dirty="0">
                <a:latin typeface="Times New Roman"/>
                <a:cs typeface="Times New Roman"/>
              </a:rPr>
              <a:t>N</a:t>
            </a:r>
            <a:r>
              <a:rPr sz="1800" b="1" spc="-5" dirty="0">
                <a:latin typeface="Times New Roman"/>
                <a:cs typeface="Times New Roman"/>
              </a:rPr>
              <a:t>V</a:t>
            </a:r>
            <a:r>
              <a:rPr sz="1800" b="1" spc="-10" dirty="0">
                <a:latin typeface="Times New Roman"/>
                <a:cs typeface="Times New Roman"/>
              </a:rPr>
              <a:t>I</a:t>
            </a:r>
            <a:r>
              <a:rPr sz="1800" b="1" dirty="0">
                <a:latin typeface="Times New Roman"/>
                <a:cs typeface="Times New Roman"/>
              </a:rPr>
              <a:t>O</a:t>
            </a:r>
            <a:r>
              <a:rPr sz="1800" b="1" spc="2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DELL</a:t>
            </a:r>
            <a:r>
              <a:rPr sz="1800" b="1" dirty="0">
                <a:latin typeface="Times New Roman"/>
                <a:cs typeface="Times New Roman"/>
              </a:rPr>
              <a:t>E</a:t>
            </a:r>
            <a:r>
              <a:rPr sz="1800" b="1" spc="-1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LETTE</a:t>
            </a:r>
            <a:r>
              <a:rPr sz="1800" b="1" spc="-10" dirty="0">
                <a:latin typeface="Times New Roman"/>
                <a:cs typeface="Times New Roman"/>
              </a:rPr>
              <a:t>R</a:t>
            </a:r>
            <a:r>
              <a:rPr sz="1800" b="1" dirty="0">
                <a:latin typeface="Times New Roman"/>
                <a:cs typeface="Times New Roman"/>
              </a:rPr>
              <a:t>E </a:t>
            </a:r>
            <a:r>
              <a:rPr sz="1800" b="1" spc="-5" dirty="0">
                <a:latin typeface="Times New Roman"/>
                <a:cs typeface="Times New Roman"/>
              </a:rPr>
              <a:t>D</a:t>
            </a:r>
            <a:r>
              <a:rPr sz="1800" b="1" dirty="0">
                <a:latin typeface="Times New Roman"/>
                <a:cs typeface="Times New Roman"/>
              </a:rPr>
              <a:t>I</a:t>
            </a:r>
            <a:r>
              <a:rPr sz="1800" b="1" spc="-5" dirty="0">
                <a:latin typeface="Times New Roman"/>
                <a:cs typeface="Times New Roman"/>
              </a:rPr>
              <a:t> I</a:t>
            </a:r>
            <a:r>
              <a:rPr sz="1800" b="1" spc="-10" dirty="0">
                <a:latin typeface="Times New Roman"/>
                <a:cs typeface="Times New Roman"/>
              </a:rPr>
              <a:t>N</a:t>
            </a:r>
            <a:r>
              <a:rPr sz="1800" b="1" spc="-5" dirty="0">
                <a:latin typeface="Times New Roman"/>
                <a:cs typeface="Times New Roman"/>
              </a:rPr>
              <a:t>V</a:t>
            </a:r>
            <a:r>
              <a:rPr sz="1800" b="1" spc="-10" dirty="0">
                <a:latin typeface="Times New Roman"/>
                <a:cs typeface="Times New Roman"/>
              </a:rPr>
              <a:t>I</a:t>
            </a:r>
            <a:r>
              <a:rPr sz="1800" b="1" spc="-40" dirty="0">
                <a:latin typeface="Times New Roman"/>
                <a:cs typeface="Times New Roman"/>
              </a:rPr>
              <a:t>T</a:t>
            </a:r>
            <a:r>
              <a:rPr sz="1800" b="1" dirty="0">
                <a:latin typeface="Times New Roman"/>
                <a:cs typeface="Times New Roman"/>
              </a:rPr>
              <a:t>O</a:t>
            </a:r>
            <a:endParaRPr sz="1800">
              <a:latin typeface="Times New Roman"/>
              <a:cs typeface="Times New Roman"/>
            </a:endParaRPr>
          </a:p>
          <a:p>
            <a:pPr marL="199390" indent="-187325">
              <a:lnSpc>
                <a:spcPct val="100000"/>
              </a:lnSpc>
              <a:spcBef>
                <a:spcPts val="434"/>
              </a:spcBef>
              <a:buChar char="–"/>
              <a:tabLst>
                <a:tab pos="200025" algn="l"/>
              </a:tabLst>
            </a:pPr>
            <a:r>
              <a:rPr sz="1800" b="1" spc="-35" dirty="0">
                <a:latin typeface="Times New Roman"/>
                <a:cs typeface="Times New Roman"/>
              </a:rPr>
              <a:t>MODALITA’</a:t>
            </a:r>
            <a:r>
              <a:rPr sz="1800" b="1" spc="-13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E</a:t>
            </a:r>
            <a:r>
              <a:rPr sz="1800" b="1" spc="-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CRITERI</a:t>
            </a:r>
            <a:r>
              <a:rPr sz="1800" b="1" spc="1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DI</a:t>
            </a:r>
            <a:r>
              <a:rPr sz="1800" b="1" spc="10" dirty="0">
                <a:latin typeface="Times New Roman"/>
                <a:cs typeface="Times New Roman"/>
              </a:rPr>
              <a:t> </a:t>
            </a:r>
            <a:r>
              <a:rPr sz="1800" b="1" spc="-55" dirty="0">
                <a:latin typeface="Times New Roman"/>
                <a:cs typeface="Times New Roman"/>
              </a:rPr>
              <a:t>SCELTA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DEI SOGGETTI</a:t>
            </a:r>
            <a:r>
              <a:rPr sz="1800" b="1" spc="10" dirty="0">
                <a:latin typeface="Times New Roman"/>
                <a:cs typeface="Times New Roman"/>
              </a:rPr>
              <a:t> </a:t>
            </a:r>
            <a:r>
              <a:rPr sz="1800" b="1" spc="-40" dirty="0">
                <a:latin typeface="Times New Roman"/>
                <a:cs typeface="Times New Roman"/>
              </a:rPr>
              <a:t>INVITAT</a:t>
            </a:r>
            <a:r>
              <a:rPr sz="1800" spc="-40" dirty="0">
                <a:latin typeface="Times New Roman"/>
                <a:cs typeface="Times New Roman"/>
              </a:rPr>
              <a:t>I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7646" y="640207"/>
            <a:ext cx="75869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GLI</a:t>
            </a:r>
            <a:r>
              <a:rPr sz="2400" spc="-135" dirty="0"/>
              <a:t> </a:t>
            </a:r>
            <a:r>
              <a:rPr sz="2400" spc="-5" dirty="0"/>
              <a:t>ADEMPIMENTI</a:t>
            </a:r>
            <a:r>
              <a:rPr sz="2400" spc="10" dirty="0"/>
              <a:t> </a:t>
            </a:r>
            <a:r>
              <a:rPr sz="2400" spc="-5" dirty="0"/>
              <a:t>IN</a:t>
            </a:r>
            <a:r>
              <a:rPr sz="2400" spc="5" dirty="0"/>
              <a:t> </a:t>
            </a:r>
            <a:r>
              <a:rPr sz="2400" spc="-30" dirty="0"/>
              <a:t>MATERIA</a:t>
            </a:r>
            <a:r>
              <a:rPr sz="2400" spc="-114" dirty="0"/>
              <a:t> </a:t>
            </a:r>
            <a:r>
              <a:rPr sz="2400" spc="-5" dirty="0"/>
              <a:t>DI</a:t>
            </a:r>
            <a:r>
              <a:rPr sz="2400" spc="-40" dirty="0"/>
              <a:t> </a:t>
            </a:r>
            <a:r>
              <a:rPr sz="2400" spc="-20" dirty="0"/>
              <a:t>TRASPARENZA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550035"/>
            <a:ext cx="8281034" cy="4708525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675"/>
              </a:spcBef>
            </a:pPr>
            <a:r>
              <a:rPr sz="2400" b="1" spc="-5" dirty="0">
                <a:latin typeface="Times New Roman"/>
                <a:cs typeface="Times New Roman"/>
              </a:rPr>
              <a:t>Quando</a:t>
            </a:r>
            <a:r>
              <a:rPr sz="2400" b="1" dirty="0">
                <a:latin typeface="Times New Roman"/>
                <a:cs typeface="Times New Roman"/>
              </a:rPr>
              <a:t> va</a:t>
            </a:r>
            <a:r>
              <a:rPr sz="2400" b="1" spc="-5" dirty="0">
                <a:latin typeface="Times New Roman"/>
                <a:cs typeface="Times New Roman"/>
              </a:rPr>
              <a:t> pubblicato?</a:t>
            </a:r>
            <a:endParaRPr sz="24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575"/>
              </a:spcBef>
            </a:pPr>
            <a:r>
              <a:rPr sz="2400" spc="-30" dirty="0">
                <a:latin typeface="Times New Roman"/>
                <a:cs typeface="Times New Roman"/>
              </a:rPr>
              <a:t>L’avviso </a:t>
            </a:r>
            <a:r>
              <a:rPr sz="2400" spc="-10" dirty="0">
                <a:latin typeface="Times New Roman"/>
                <a:cs typeface="Times New Roman"/>
              </a:rPr>
              <a:t>va </a:t>
            </a:r>
            <a:r>
              <a:rPr sz="2400" spc="-5" dirty="0">
                <a:latin typeface="Times New Roman"/>
                <a:cs typeface="Times New Roman"/>
              </a:rPr>
              <a:t>pubblicato dopo l’invio delle lettere </a:t>
            </a:r>
            <a:r>
              <a:rPr sz="2400" dirty="0">
                <a:latin typeface="Times New Roman"/>
                <a:cs typeface="Times New Roman"/>
              </a:rPr>
              <a:t>di </a:t>
            </a:r>
            <a:r>
              <a:rPr sz="2400" spc="-5" dirty="0">
                <a:latin typeface="Times New Roman"/>
                <a:cs typeface="Times New Roman"/>
              </a:rPr>
              <a:t>invito, </a:t>
            </a:r>
            <a:r>
              <a:rPr sz="2400" spc="-10" dirty="0">
                <a:latin typeface="Times New Roman"/>
                <a:cs typeface="Times New Roman"/>
              </a:rPr>
              <a:t>atto </a:t>
            </a:r>
            <a:r>
              <a:rPr sz="2400" dirty="0">
                <a:latin typeface="Times New Roman"/>
                <a:cs typeface="Times New Roman"/>
              </a:rPr>
              <a:t>che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dà avvio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alle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procedure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negoziate.</a:t>
            </a:r>
            <a:endParaRPr sz="24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580"/>
              </a:spcBef>
            </a:pPr>
            <a:r>
              <a:rPr sz="2400" b="1" spc="-5" dirty="0">
                <a:latin typeface="Times New Roman"/>
                <a:cs typeface="Times New Roman"/>
              </a:rPr>
              <a:t>Dove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va pubblicato?</a:t>
            </a:r>
            <a:endParaRPr sz="24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575"/>
              </a:spcBef>
            </a:pPr>
            <a:r>
              <a:rPr sz="2400" spc="-5" dirty="0">
                <a:latin typeface="Times New Roman"/>
                <a:cs typeface="Times New Roman"/>
              </a:rPr>
              <a:t>Per rispettare il principio </a:t>
            </a:r>
            <a:r>
              <a:rPr sz="2400" dirty="0">
                <a:latin typeface="Times New Roman"/>
                <a:cs typeface="Times New Roman"/>
              </a:rPr>
              <a:t>di </a:t>
            </a:r>
            <a:r>
              <a:rPr sz="2400" spc="-5" dirty="0">
                <a:latin typeface="Times New Roman"/>
                <a:cs typeface="Times New Roman"/>
              </a:rPr>
              <a:t>economicità, stante la temporaneità 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della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disciplina</a:t>
            </a:r>
            <a:r>
              <a:rPr sz="2400" dirty="0">
                <a:latin typeface="Times New Roman"/>
                <a:cs typeface="Times New Roman"/>
              </a:rPr>
              <a:t> in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argomento,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stazioni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appaltanti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devono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adempiere</a:t>
            </a:r>
            <a:r>
              <a:rPr sz="2400" dirty="0">
                <a:latin typeface="Times New Roman"/>
                <a:cs typeface="Times New Roman"/>
              </a:rPr>
              <a:t> a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questo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ulteriore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obbligo</a:t>
            </a:r>
            <a:r>
              <a:rPr sz="2400" dirty="0">
                <a:latin typeface="Times New Roman"/>
                <a:cs typeface="Times New Roman"/>
              </a:rPr>
              <a:t> di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pubblicazione</a:t>
            </a:r>
            <a:r>
              <a:rPr sz="2400" dirty="0">
                <a:latin typeface="Times New Roman"/>
                <a:cs typeface="Times New Roman"/>
              </a:rPr>
              <a:t> senza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compiere ulteriori investimenti infrastrutturali. </a:t>
            </a:r>
            <a:r>
              <a:rPr sz="2400" spc="-10" dirty="0">
                <a:latin typeface="Times New Roman"/>
                <a:cs typeface="Times New Roman"/>
              </a:rPr>
              <a:t>Per </a:t>
            </a:r>
            <a:r>
              <a:rPr sz="2400" spc="-5" dirty="0">
                <a:latin typeface="Times New Roman"/>
                <a:cs typeface="Times New Roman"/>
              </a:rPr>
              <a:t>questo motivo 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sembra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pacifico</a:t>
            </a:r>
            <a:r>
              <a:rPr sz="2400" dirty="0">
                <a:latin typeface="Times New Roman"/>
                <a:cs typeface="Times New Roman"/>
              </a:rPr>
              <a:t> che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ciascuna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stazione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appaltante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sarà</a:t>
            </a:r>
            <a:r>
              <a:rPr sz="2400" dirty="0">
                <a:latin typeface="Times New Roman"/>
                <a:cs typeface="Times New Roman"/>
              </a:rPr>
              <a:t> tenuta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pubblicare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nei “luoghi” </a:t>
            </a:r>
            <a:r>
              <a:rPr sz="2400" dirty="0">
                <a:latin typeface="Times New Roman"/>
                <a:cs typeface="Times New Roman"/>
              </a:rPr>
              <a:t>e con le </a:t>
            </a:r>
            <a:r>
              <a:rPr sz="2400" spc="-5" dirty="0">
                <a:latin typeface="Times New Roman"/>
                <a:cs typeface="Times New Roman"/>
              </a:rPr>
              <a:t>modalità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già individuati</a:t>
            </a:r>
            <a:r>
              <a:rPr sz="2400" spc="5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 già in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uso </a:t>
            </a:r>
            <a:r>
              <a:rPr sz="2400" dirty="0">
                <a:latin typeface="Times New Roman"/>
                <a:cs typeface="Times New Roman"/>
              </a:rPr>
              <a:t>per </a:t>
            </a:r>
            <a:r>
              <a:rPr sz="2400" spc="-5" dirty="0">
                <a:latin typeface="Times New Roman"/>
                <a:cs typeface="Times New Roman"/>
              </a:rPr>
              <a:t>il rispetto degli obblighi </a:t>
            </a:r>
            <a:r>
              <a:rPr sz="2400" spc="-10" dirty="0">
                <a:latin typeface="Times New Roman"/>
                <a:cs typeface="Times New Roman"/>
              </a:rPr>
              <a:t>di </a:t>
            </a:r>
            <a:r>
              <a:rPr sz="2400" spc="-5" dirty="0">
                <a:latin typeface="Times New Roman"/>
                <a:cs typeface="Times New Roman"/>
              </a:rPr>
              <a:t>trasparenza. </a:t>
            </a:r>
            <a:r>
              <a:rPr sz="2400" dirty="0">
                <a:latin typeface="Times New Roman"/>
                <a:cs typeface="Times New Roman"/>
              </a:rPr>
              <a:t>Pertanto, </a:t>
            </a:r>
            <a:r>
              <a:rPr sz="2400" spc="-10" dirty="0">
                <a:latin typeface="Times New Roman"/>
                <a:cs typeface="Times New Roman"/>
              </a:rPr>
              <a:t>va </a:t>
            </a:r>
            <a:r>
              <a:rPr sz="2400" dirty="0">
                <a:latin typeface="Times New Roman"/>
                <a:cs typeface="Times New Roman"/>
              </a:rPr>
              <a:t>bene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nella</a:t>
            </a:r>
            <a:r>
              <a:rPr sz="2400" spc="25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«sezione</a:t>
            </a:r>
            <a:r>
              <a:rPr sz="2400" spc="25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amministrazione</a:t>
            </a:r>
            <a:r>
              <a:rPr sz="2400" spc="25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trasparente»</a:t>
            </a:r>
            <a:r>
              <a:rPr sz="2400" spc="2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dei</a:t>
            </a:r>
            <a:r>
              <a:rPr sz="2400" spc="24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siti</a:t>
            </a:r>
            <a:r>
              <a:rPr sz="2400" spc="25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delle</a:t>
            </a:r>
            <a:r>
              <a:rPr sz="2400" spc="25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Stazioni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6232347"/>
            <a:ext cx="139128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10" dirty="0">
                <a:latin typeface="Times New Roman"/>
                <a:cs typeface="Times New Roman"/>
              </a:rPr>
              <a:t>p</a:t>
            </a:r>
            <a:r>
              <a:rPr sz="2400" dirty="0">
                <a:latin typeface="Times New Roman"/>
                <a:cs typeface="Times New Roman"/>
              </a:rPr>
              <a:t>paltant</a:t>
            </a:r>
            <a:r>
              <a:rPr sz="2400" spc="15" dirty="0">
                <a:latin typeface="Times New Roman"/>
                <a:cs typeface="Times New Roman"/>
              </a:rPr>
              <a:t>i</a:t>
            </a:r>
            <a:r>
              <a:rPr sz="2400" dirty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27211" y="6426809"/>
            <a:ext cx="18097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85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86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09016" rIns="0" bIns="0" rtlCol="0">
            <a:spAutoFit/>
          </a:bodyPr>
          <a:lstStyle/>
          <a:p>
            <a:pPr marL="316230" marR="5080" indent="-201295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L'avviso</a:t>
            </a:r>
            <a:r>
              <a:rPr sz="2400" spc="-10" dirty="0"/>
              <a:t> </a:t>
            </a:r>
            <a:r>
              <a:rPr sz="2400" spc="-5" dirty="0"/>
              <a:t>di</a:t>
            </a:r>
            <a:r>
              <a:rPr sz="2400" spc="10" dirty="0"/>
              <a:t> </a:t>
            </a:r>
            <a:r>
              <a:rPr sz="2400" spc="-10" dirty="0"/>
              <a:t>trasparenza</a:t>
            </a:r>
            <a:r>
              <a:rPr sz="2400" spc="20" dirty="0"/>
              <a:t> </a:t>
            </a:r>
            <a:r>
              <a:rPr sz="2400" spc="-5" dirty="0"/>
              <a:t>di </a:t>
            </a:r>
            <a:r>
              <a:rPr sz="2400" dirty="0"/>
              <a:t>avvio</a:t>
            </a:r>
            <a:r>
              <a:rPr sz="2400" spc="15" dirty="0"/>
              <a:t> </a:t>
            </a:r>
            <a:r>
              <a:rPr sz="2400" dirty="0"/>
              <a:t>della</a:t>
            </a:r>
            <a:r>
              <a:rPr sz="2400" spc="-15" dirty="0"/>
              <a:t> </a:t>
            </a:r>
            <a:r>
              <a:rPr sz="2400" spc="-10" dirty="0"/>
              <a:t>procedura</a:t>
            </a:r>
            <a:r>
              <a:rPr sz="2400" spc="10" dirty="0"/>
              <a:t> </a:t>
            </a:r>
            <a:r>
              <a:rPr sz="2400" spc="-5" dirty="0"/>
              <a:t>negoziata </a:t>
            </a:r>
            <a:r>
              <a:rPr sz="2400" spc="-585" dirty="0"/>
              <a:t> </a:t>
            </a:r>
            <a:r>
              <a:rPr sz="2400" dirty="0"/>
              <a:t>come</a:t>
            </a:r>
            <a:r>
              <a:rPr sz="2400" spc="-15" dirty="0"/>
              <a:t> </a:t>
            </a:r>
            <a:r>
              <a:rPr sz="2400" spc="-10" dirty="0"/>
              <a:t>contro</a:t>
            </a:r>
            <a:r>
              <a:rPr sz="2400" spc="-20" dirty="0"/>
              <a:t> </a:t>
            </a:r>
            <a:r>
              <a:rPr sz="2400" dirty="0"/>
              <a:t>bilanciamento</a:t>
            </a:r>
            <a:r>
              <a:rPr sz="2400" spc="-20" dirty="0"/>
              <a:t> </a:t>
            </a:r>
            <a:r>
              <a:rPr sz="2400" dirty="0"/>
              <a:t>alla</a:t>
            </a:r>
            <a:r>
              <a:rPr sz="2400" spc="-20" dirty="0"/>
              <a:t> </a:t>
            </a:r>
            <a:r>
              <a:rPr sz="2400" spc="-5" dirty="0"/>
              <a:t>discrezionalità</a:t>
            </a:r>
            <a:r>
              <a:rPr sz="2400" spc="-35" dirty="0"/>
              <a:t> </a:t>
            </a:r>
            <a:r>
              <a:rPr sz="2400" dirty="0"/>
              <a:t>del</a:t>
            </a:r>
            <a:r>
              <a:rPr sz="2400" spc="-20" dirty="0"/>
              <a:t> </a:t>
            </a:r>
            <a:r>
              <a:rPr sz="2400" spc="-5" dirty="0"/>
              <a:t>RUP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330200" y="1169243"/>
            <a:ext cx="8282305" cy="4498975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520"/>
              </a:spcBef>
            </a:pPr>
            <a:r>
              <a:rPr sz="1800" b="1" spc="-5" dirty="0">
                <a:latin typeface="Times New Roman"/>
                <a:cs typeface="Times New Roman"/>
              </a:rPr>
              <a:t>In </a:t>
            </a:r>
            <a:r>
              <a:rPr sz="1800" b="1" dirty="0">
                <a:latin typeface="Times New Roman"/>
                <a:cs typeface="Times New Roman"/>
              </a:rPr>
              <a:t>cosa </a:t>
            </a:r>
            <a:r>
              <a:rPr sz="1800" b="1" spc="-5" dirty="0">
                <a:latin typeface="Times New Roman"/>
                <a:cs typeface="Times New Roman"/>
              </a:rPr>
              <a:t>si sostanzia</a:t>
            </a:r>
            <a:r>
              <a:rPr sz="1800" b="1" spc="2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l’avviso</a:t>
            </a:r>
            <a:r>
              <a:rPr sz="1800" b="1" spc="-2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pubblico</a:t>
            </a:r>
            <a:endParaRPr sz="18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470"/>
              </a:spcBef>
            </a:pPr>
            <a:r>
              <a:rPr sz="2000" dirty="0">
                <a:latin typeface="Times New Roman"/>
                <a:cs typeface="Times New Roman"/>
              </a:rPr>
              <a:t>In </a:t>
            </a:r>
            <a:r>
              <a:rPr sz="2000" spc="-10" dirty="0">
                <a:latin typeface="Times New Roman"/>
                <a:cs typeface="Times New Roman"/>
              </a:rPr>
              <a:t>primo </a:t>
            </a:r>
            <a:r>
              <a:rPr sz="2000" spc="-5" dirty="0">
                <a:latin typeface="Times New Roman"/>
                <a:cs typeface="Times New Roman"/>
              </a:rPr>
              <a:t>luogo, </a:t>
            </a:r>
            <a:r>
              <a:rPr sz="2000" spc="-10" dirty="0">
                <a:latin typeface="Times New Roman"/>
                <a:cs typeface="Times New Roman"/>
              </a:rPr>
              <a:t>l’avviso </a:t>
            </a:r>
            <a:r>
              <a:rPr sz="2000" spc="-5" dirty="0">
                <a:latin typeface="Times New Roman"/>
                <a:cs typeface="Times New Roman"/>
              </a:rPr>
              <a:t>pubblico </a:t>
            </a:r>
            <a:r>
              <a:rPr sz="2000" dirty="0">
                <a:latin typeface="Times New Roman"/>
                <a:cs typeface="Times New Roman"/>
              </a:rPr>
              <a:t>(a </a:t>
            </a:r>
            <a:r>
              <a:rPr sz="2000" spc="-5" dirty="0">
                <a:latin typeface="Times New Roman"/>
                <a:cs typeface="Times New Roman"/>
              </a:rPr>
              <a:t>cui seguirà la determina </a:t>
            </a:r>
            <a:r>
              <a:rPr sz="2000" dirty="0">
                <a:latin typeface="Times New Roman"/>
                <a:cs typeface="Times New Roman"/>
              </a:rPr>
              <a:t>a </a:t>
            </a:r>
            <a:r>
              <a:rPr sz="2000" spc="-5" dirty="0">
                <a:latin typeface="Times New Roman"/>
                <a:cs typeface="Times New Roman"/>
              </a:rPr>
              <a:t>contrarre </a:t>
            </a:r>
            <a:r>
              <a:rPr sz="2000" dirty="0">
                <a:latin typeface="Times New Roman"/>
                <a:cs typeface="Times New Roman"/>
              </a:rPr>
              <a:t>che </a:t>
            </a:r>
            <a:r>
              <a:rPr sz="2000" spc="5" dirty="0">
                <a:latin typeface="Times New Roman"/>
                <a:cs typeface="Times New Roman"/>
              </a:rPr>
              <a:t>ne 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declinerà </a:t>
            </a:r>
            <a:r>
              <a:rPr sz="2000" dirty="0">
                <a:latin typeface="Times New Roman"/>
                <a:cs typeface="Times New Roman"/>
              </a:rPr>
              <a:t>i </a:t>
            </a:r>
            <a:r>
              <a:rPr sz="2000" spc="-5" dirty="0">
                <a:latin typeface="Times New Roman"/>
                <a:cs typeface="Times New Roman"/>
              </a:rPr>
              <a:t>risultati secondo </a:t>
            </a:r>
            <a:r>
              <a:rPr sz="2000" dirty="0">
                <a:latin typeface="Times New Roman"/>
                <a:cs typeface="Times New Roman"/>
              </a:rPr>
              <a:t>quanto </a:t>
            </a:r>
            <a:r>
              <a:rPr sz="2000" spc="-5" dirty="0">
                <a:latin typeface="Times New Roman"/>
                <a:cs typeface="Times New Roman"/>
              </a:rPr>
              <a:t>chiarito </a:t>
            </a:r>
            <a:r>
              <a:rPr sz="2000" dirty="0">
                <a:latin typeface="Times New Roman"/>
                <a:cs typeface="Times New Roman"/>
              </a:rPr>
              <a:t>nelle </a:t>
            </a:r>
            <a:r>
              <a:rPr sz="2000" spc="-5" dirty="0">
                <a:latin typeface="Times New Roman"/>
                <a:cs typeface="Times New Roman"/>
              </a:rPr>
              <a:t>Linee </a:t>
            </a:r>
            <a:r>
              <a:rPr sz="2000" dirty="0">
                <a:latin typeface="Times New Roman"/>
                <a:cs typeface="Times New Roman"/>
              </a:rPr>
              <a:t>guida </a:t>
            </a:r>
            <a:r>
              <a:rPr sz="2000" spc="5" dirty="0">
                <a:latin typeface="Times New Roman"/>
                <a:cs typeface="Times New Roman"/>
              </a:rPr>
              <a:t>ANAC </a:t>
            </a:r>
            <a:r>
              <a:rPr sz="2000" dirty="0">
                <a:latin typeface="Times New Roman"/>
                <a:cs typeface="Times New Roman"/>
              </a:rPr>
              <a:t>n. 4 e nel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predisponendo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regolamento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attuativo)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colloca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come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atto</a:t>
            </a:r>
            <a:r>
              <a:rPr sz="2000" spc="-5" dirty="0">
                <a:latin typeface="Times New Roman"/>
                <a:cs typeface="Times New Roman"/>
              </a:rPr>
              <a:t> che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avvia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il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procedimento amministrativo funzionale poi, </a:t>
            </a:r>
            <a:r>
              <a:rPr sz="2000" spc="-15" dirty="0">
                <a:latin typeface="Times New Roman"/>
                <a:cs typeface="Times New Roman"/>
              </a:rPr>
              <a:t>ma </a:t>
            </a:r>
            <a:r>
              <a:rPr sz="2000" spc="5" dirty="0">
                <a:latin typeface="Times New Roman"/>
                <a:cs typeface="Times New Roman"/>
              </a:rPr>
              <a:t>non </a:t>
            </a:r>
            <a:r>
              <a:rPr sz="2000" spc="-5" dirty="0">
                <a:latin typeface="Times New Roman"/>
                <a:cs typeface="Times New Roman"/>
              </a:rPr>
              <a:t>necessariamente, visto che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l’avviso potrebbe concludersi </a:t>
            </a:r>
            <a:r>
              <a:rPr sz="2000" dirty="0">
                <a:latin typeface="Times New Roman"/>
                <a:cs typeface="Times New Roman"/>
              </a:rPr>
              <a:t>con </a:t>
            </a:r>
            <a:r>
              <a:rPr sz="2000" spc="-5" dirty="0">
                <a:latin typeface="Times New Roman"/>
                <a:cs typeface="Times New Roman"/>
              </a:rPr>
              <a:t>un nulla </a:t>
            </a:r>
            <a:r>
              <a:rPr sz="2000" dirty="0">
                <a:latin typeface="Times New Roman"/>
                <a:cs typeface="Times New Roman"/>
              </a:rPr>
              <a:t>di </a:t>
            </a:r>
            <a:r>
              <a:rPr sz="2000" spc="-5" dirty="0">
                <a:latin typeface="Times New Roman"/>
                <a:cs typeface="Times New Roman"/>
              </a:rPr>
              <a:t>fatto </a:t>
            </a:r>
            <a:r>
              <a:rPr sz="2000" dirty="0">
                <a:latin typeface="Times New Roman"/>
                <a:cs typeface="Times New Roman"/>
              </a:rPr>
              <a:t>o </a:t>
            </a:r>
            <a:r>
              <a:rPr sz="2000" spc="-5" dirty="0">
                <a:latin typeface="Times New Roman"/>
                <a:cs typeface="Times New Roman"/>
              </a:rPr>
              <a:t>suggerire soluzioni tecniche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diverse dall’appalto </a:t>
            </a:r>
            <a:r>
              <a:rPr sz="2000" dirty="0">
                <a:latin typeface="Times New Roman"/>
                <a:cs typeface="Times New Roman"/>
              </a:rPr>
              <a:t>– si </a:t>
            </a:r>
            <a:r>
              <a:rPr sz="2000" spc="-5" dirty="0">
                <a:latin typeface="Times New Roman"/>
                <a:cs typeface="Times New Roman"/>
              </a:rPr>
              <a:t>pensi ad </a:t>
            </a:r>
            <a:r>
              <a:rPr sz="2000" spc="5" dirty="0">
                <a:latin typeface="Times New Roman"/>
                <a:cs typeface="Times New Roman"/>
              </a:rPr>
              <a:t>una </a:t>
            </a:r>
            <a:r>
              <a:rPr sz="2000" spc="-5" dirty="0">
                <a:latin typeface="Times New Roman"/>
                <a:cs typeface="Times New Roman"/>
              </a:rPr>
              <a:t>gestione </a:t>
            </a:r>
            <a:r>
              <a:rPr sz="2000" spc="-10" dirty="0">
                <a:latin typeface="Times New Roman"/>
                <a:cs typeface="Times New Roman"/>
              </a:rPr>
              <a:t>in </a:t>
            </a:r>
            <a:r>
              <a:rPr sz="2000" spc="-5" dirty="0">
                <a:latin typeface="Times New Roman"/>
                <a:cs typeface="Times New Roman"/>
              </a:rPr>
              <a:t>economia </a:t>
            </a:r>
            <a:r>
              <a:rPr sz="2000" dirty="0">
                <a:latin typeface="Times New Roman"/>
                <a:cs typeface="Times New Roman"/>
              </a:rPr>
              <a:t>laddove possibile -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alla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successiva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procedura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aggiudicazione</a:t>
            </a:r>
            <a:r>
              <a:rPr sz="1800" dirty="0"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 marL="12700" marR="7620" algn="just">
              <a:lnSpc>
                <a:spcPct val="100000"/>
              </a:lnSpc>
              <a:spcBef>
                <a:spcPts val="484"/>
              </a:spcBef>
            </a:pPr>
            <a:r>
              <a:rPr sz="2000" spc="-5" dirty="0">
                <a:latin typeface="Times New Roman"/>
                <a:cs typeface="Times New Roman"/>
              </a:rPr>
              <a:t>Inoltre </a:t>
            </a:r>
            <a:r>
              <a:rPr sz="2000" dirty="0">
                <a:latin typeface="Times New Roman"/>
                <a:cs typeface="Times New Roman"/>
              </a:rPr>
              <a:t>è </a:t>
            </a:r>
            <a:r>
              <a:rPr sz="2000" spc="-5" dirty="0">
                <a:latin typeface="Times New Roman"/>
                <a:cs typeface="Times New Roman"/>
              </a:rPr>
              <a:t>proprio </a:t>
            </a:r>
            <a:r>
              <a:rPr sz="2000" spc="-10" dirty="0">
                <a:latin typeface="Times New Roman"/>
                <a:cs typeface="Times New Roman"/>
              </a:rPr>
              <a:t>il </a:t>
            </a:r>
            <a:r>
              <a:rPr sz="2000" spc="-5" dirty="0">
                <a:latin typeface="Times New Roman"/>
                <a:cs typeface="Times New Roman"/>
              </a:rPr>
              <a:t>legislatore </a:t>
            </a:r>
            <a:r>
              <a:rPr sz="2000" dirty="0">
                <a:latin typeface="Times New Roman"/>
                <a:cs typeface="Times New Roman"/>
              </a:rPr>
              <a:t>che </a:t>
            </a:r>
            <a:r>
              <a:rPr sz="2000" spc="-5" dirty="0">
                <a:latin typeface="Times New Roman"/>
                <a:cs typeface="Times New Roman"/>
              </a:rPr>
              <a:t>fissa il </a:t>
            </a:r>
            <a:r>
              <a:rPr sz="2000" spc="-10" dirty="0">
                <a:latin typeface="Times New Roman"/>
                <a:cs typeface="Times New Roman"/>
              </a:rPr>
              <a:t>momento </a:t>
            </a:r>
            <a:r>
              <a:rPr sz="2000" dirty="0">
                <a:latin typeface="Times New Roman"/>
                <a:cs typeface="Times New Roman"/>
              </a:rPr>
              <a:t>della </a:t>
            </a:r>
            <a:r>
              <a:rPr sz="2000" spc="-5" dirty="0">
                <a:latin typeface="Times New Roman"/>
                <a:cs typeface="Times New Roman"/>
              </a:rPr>
              <a:t>collocazione dell’avviso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trasparenza.</a:t>
            </a:r>
            <a:endParaRPr sz="20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latin typeface="Times New Roman"/>
                <a:cs typeface="Times New Roman"/>
              </a:rPr>
              <a:t>Non può </a:t>
            </a:r>
            <a:r>
              <a:rPr sz="2000" spc="-5" dirty="0">
                <a:latin typeface="Times New Roman"/>
                <a:cs typeface="Times New Roman"/>
              </a:rPr>
              <a:t>sottovalutarsi, infatti, che proprio </a:t>
            </a:r>
            <a:r>
              <a:rPr sz="2000" dirty="0">
                <a:latin typeface="Times New Roman"/>
                <a:cs typeface="Times New Roman"/>
              </a:rPr>
              <a:t>dal </a:t>
            </a:r>
            <a:r>
              <a:rPr sz="2000" spc="-10" dirty="0">
                <a:latin typeface="Times New Roman"/>
                <a:cs typeface="Times New Roman"/>
              </a:rPr>
              <a:t>comma </a:t>
            </a:r>
            <a:r>
              <a:rPr sz="2000" spc="-5" dirty="0">
                <a:latin typeface="Times New Roman"/>
                <a:cs typeface="Times New Roman"/>
              </a:rPr>
              <a:t>in commento </a:t>
            </a:r>
            <a:r>
              <a:rPr sz="2000" dirty="0">
                <a:latin typeface="Times New Roman"/>
                <a:cs typeface="Times New Roman"/>
              </a:rPr>
              <a:t>si legge </a:t>
            </a:r>
            <a:r>
              <a:rPr sz="2000" spc="-5" dirty="0">
                <a:latin typeface="Times New Roman"/>
                <a:cs typeface="Times New Roman"/>
              </a:rPr>
              <a:t>che </a:t>
            </a:r>
            <a:r>
              <a:rPr sz="2000" dirty="0">
                <a:latin typeface="Times New Roman"/>
                <a:cs typeface="Times New Roman"/>
              </a:rPr>
              <a:t> “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Le stazioni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appaltanti danno evidenza dell’avvio delle </a:t>
            </a:r>
            <a:r>
              <a:rPr sz="20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procedure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negoziate </a:t>
            </a:r>
            <a:r>
              <a:rPr sz="20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 cui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alla </a:t>
            </a:r>
            <a:r>
              <a:rPr sz="20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presente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lettera tramite pubblicazione di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un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avviso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nei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rispettivi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siti</a:t>
            </a:r>
            <a:r>
              <a:rPr sz="2000" b="1" u="sng" spc="-3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internet</a:t>
            </a:r>
            <a:r>
              <a:rPr sz="2000" b="1" u="sng" spc="-3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istituzionali”.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87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55701" rIns="0" bIns="0" rtlCol="0">
            <a:spAutoFit/>
          </a:bodyPr>
          <a:lstStyle/>
          <a:p>
            <a:pPr marL="316230" marR="5080" indent="-201295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L'avviso</a:t>
            </a:r>
            <a:r>
              <a:rPr sz="2400" spc="-10" dirty="0"/>
              <a:t> </a:t>
            </a:r>
            <a:r>
              <a:rPr sz="2400" spc="-5" dirty="0"/>
              <a:t>di</a:t>
            </a:r>
            <a:r>
              <a:rPr sz="2400" spc="10" dirty="0"/>
              <a:t> </a:t>
            </a:r>
            <a:r>
              <a:rPr sz="2400" spc="-10" dirty="0"/>
              <a:t>trasparenza</a:t>
            </a:r>
            <a:r>
              <a:rPr sz="2400" spc="20" dirty="0"/>
              <a:t> </a:t>
            </a:r>
            <a:r>
              <a:rPr sz="2400" spc="-5" dirty="0"/>
              <a:t>di </a:t>
            </a:r>
            <a:r>
              <a:rPr sz="2400" dirty="0"/>
              <a:t>avvio</a:t>
            </a:r>
            <a:r>
              <a:rPr sz="2400" spc="15" dirty="0"/>
              <a:t> </a:t>
            </a:r>
            <a:r>
              <a:rPr sz="2400" dirty="0"/>
              <a:t>della</a:t>
            </a:r>
            <a:r>
              <a:rPr sz="2400" spc="-15" dirty="0"/>
              <a:t> </a:t>
            </a:r>
            <a:r>
              <a:rPr sz="2400" spc="-10" dirty="0"/>
              <a:t>procedura</a:t>
            </a:r>
            <a:r>
              <a:rPr sz="2400" spc="10" dirty="0"/>
              <a:t> </a:t>
            </a:r>
            <a:r>
              <a:rPr sz="2400" spc="-5" dirty="0"/>
              <a:t>negoziata </a:t>
            </a:r>
            <a:r>
              <a:rPr sz="2400" spc="-585" dirty="0"/>
              <a:t> </a:t>
            </a:r>
            <a:r>
              <a:rPr sz="2400" dirty="0"/>
              <a:t>come</a:t>
            </a:r>
            <a:r>
              <a:rPr sz="2400" spc="-15" dirty="0"/>
              <a:t> </a:t>
            </a:r>
            <a:r>
              <a:rPr sz="2400" spc="-10" dirty="0"/>
              <a:t>contro</a:t>
            </a:r>
            <a:r>
              <a:rPr sz="2400" spc="-20" dirty="0"/>
              <a:t> </a:t>
            </a:r>
            <a:r>
              <a:rPr sz="2400" dirty="0"/>
              <a:t>bilanciamento</a:t>
            </a:r>
            <a:r>
              <a:rPr sz="2400" spc="-10" dirty="0"/>
              <a:t> </a:t>
            </a:r>
            <a:r>
              <a:rPr sz="2400" dirty="0"/>
              <a:t>alla</a:t>
            </a:r>
            <a:r>
              <a:rPr sz="2400" spc="-30" dirty="0"/>
              <a:t> </a:t>
            </a:r>
            <a:r>
              <a:rPr sz="2400" spc="-5" dirty="0"/>
              <a:t>discrezionalità</a:t>
            </a:r>
            <a:r>
              <a:rPr sz="2400" spc="-30" dirty="0"/>
              <a:t> </a:t>
            </a:r>
            <a:r>
              <a:rPr sz="2400" spc="-5" dirty="0"/>
              <a:t>del</a:t>
            </a:r>
            <a:r>
              <a:rPr sz="2400" spc="-10" dirty="0"/>
              <a:t> </a:t>
            </a:r>
            <a:r>
              <a:rPr sz="2400" spc="-5" dirty="0"/>
              <a:t>RUP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624711"/>
            <a:ext cx="8074659" cy="44164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715" algn="just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Times New Roman"/>
                <a:cs typeface="Times New Roman"/>
              </a:rPr>
              <a:t>Il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legislatore,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quindi,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situa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il</a:t>
            </a:r>
            <a:r>
              <a:rPr sz="2000" spc="-5" dirty="0">
                <a:latin typeface="Times New Roman"/>
                <a:cs typeface="Times New Roman"/>
              </a:rPr>
              <a:t> momento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della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pubblicazione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dell’avviso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di </a:t>
            </a:r>
            <a:r>
              <a:rPr sz="2000" spc="-5" dirty="0">
                <a:latin typeface="Times New Roman"/>
                <a:cs typeface="Times New Roman"/>
              </a:rPr>
              <a:t> trasparenza –prevenendo possibili comportamenti scorretti/arbitrari del </a:t>
            </a:r>
            <a:r>
              <a:rPr sz="2000" dirty="0">
                <a:latin typeface="Times New Roman"/>
                <a:cs typeface="Times New Roman"/>
              </a:rPr>
              <a:t>RUP –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non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con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riferimento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momento</a:t>
            </a:r>
            <a:r>
              <a:rPr sz="2000" spc="-5" dirty="0">
                <a:latin typeface="Times New Roman"/>
                <a:cs typeface="Times New Roman"/>
              </a:rPr>
              <a:t> iniziale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del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procedimento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amministrativo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contrattuale </a:t>
            </a:r>
            <a:r>
              <a:rPr sz="2000" spc="-15" dirty="0">
                <a:latin typeface="Times New Roman"/>
                <a:cs typeface="Times New Roman"/>
              </a:rPr>
              <a:t>ma </a:t>
            </a:r>
            <a:r>
              <a:rPr sz="2000" spc="-5" dirty="0">
                <a:latin typeface="Times New Roman"/>
                <a:cs typeface="Times New Roman"/>
              </a:rPr>
              <a:t>con riferimento all’avvio della procedura </a:t>
            </a:r>
            <a:r>
              <a:rPr sz="2000" dirty="0">
                <a:latin typeface="Times New Roman"/>
                <a:cs typeface="Times New Roman"/>
              </a:rPr>
              <a:t>e </a:t>
            </a:r>
            <a:r>
              <a:rPr sz="2000" spc="-5" dirty="0">
                <a:latin typeface="Times New Roman"/>
                <a:cs typeface="Times New Roman"/>
              </a:rPr>
              <a:t>quindi </a:t>
            </a:r>
            <a:r>
              <a:rPr sz="2000" spc="-10" dirty="0">
                <a:latin typeface="Times New Roman"/>
                <a:cs typeface="Times New Roman"/>
              </a:rPr>
              <a:t>al </a:t>
            </a:r>
            <a:r>
              <a:rPr sz="2000" spc="-5" dirty="0">
                <a:latin typeface="Times New Roman"/>
                <a:cs typeface="Times New Roman"/>
              </a:rPr>
              <a:t>momento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dell’invio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dalla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richiesta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offerta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(più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precisamente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dall’invio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delle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RDO).</a:t>
            </a:r>
            <a:endParaRPr sz="2000">
              <a:latin typeface="Times New Roman"/>
              <a:cs typeface="Times New Roman"/>
            </a:endParaRPr>
          </a:p>
          <a:p>
            <a:pPr marL="12700" marR="6350" algn="just">
              <a:lnSpc>
                <a:spcPct val="100000"/>
              </a:lnSpc>
              <a:spcBef>
                <a:spcPts val="480"/>
              </a:spcBef>
            </a:pPr>
            <a:r>
              <a:rPr sz="2000" spc="-5" dirty="0">
                <a:latin typeface="Times New Roman"/>
                <a:cs typeface="Times New Roman"/>
              </a:rPr>
              <a:t>Ritorna, quindi, la distinzione </a:t>
            </a:r>
            <a:r>
              <a:rPr sz="2000" dirty="0">
                <a:latin typeface="Times New Roman"/>
                <a:cs typeface="Times New Roman"/>
              </a:rPr>
              <a:t>del </a:t>
            </a:r>
            <a:r>
              <a:rPr sz="2000" spc="-5" dirty="0">
                <a:latin typeface="Times New Roman"/>
                <a:cs typeface="Times New Roman"/>
              </a:rPr>
              <a:t>procedimento amministrativo contrattuale </a:t>
            </a:r>
            <a:r>
              <a:rPr sz="2000" dirty="0">
                <a:latin typeface="Times New Roman"/>
                <a:cs typeface="Times New Roman"/>
              </a:rPr>
              <a:t> dalla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procedura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affidamento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(che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sta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“dentro”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il </a:t>
            </a:r>
            <a:r>
              <a:rPr sz="2000" dirty="0">
                <a:latin typeface="Times New Roman"/>
                <a:cs typeface="Times New Roman"/>
              </a:rPr>
              <a:t>primo).</a:t>
            </a:r>
            <a:endParaRPr sz="20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80"/>
              </a:spcBef>
            </a:pPr>
            <a:r>
              <a:rPr sz="2000" spc="-40" dirty="0">
                <a:latin typeface="Times New Roman"/>
                <a:cs typeface="Times New Roman"/>
              </a:rPr>
              <a:t>Tale </a:t>
            </a:r>
            <a:r>
              <a:rPr sz="2000" spc="-5" dirty="0">
                <a:latin typeface="Times New Roman"/>
                <a:cs typeface="Times New Roman"/>
              </a:rPr>
              <a:t>trasparenza </a:t>
            </a:r>
            <a:r>
              <a:rPr sz="2000" dirty="0">
                <a:latin typeface="Times New Roman"/>
                <a:cs typeface="Times New Roman"/>
              </a:rPr>
              <a:t>è chiaramente </a:t>
            </a:r>
            <a:r>
              <a:rPr sz="2000" spc="-5" dirty="0">
                <a:latin typeface="Times New Roman"/>
                <a:cs typeface="Times New Roman"/>
              </a:rPr>
              <a:t>finalizzata </a:t>
            </a:r>
            <a:r>
              <a:rPr sz="2000" dirty="0">
                <a:latin typeface="Times New Roman"/>
                <a:cs typeface="Times New Roman"/>
              </a:rPr>
              <a:t>ad </a:t>
            </a:r>
            <a:r>
              <a:rPr sz="2000" spc="-5" dirty="0">
                <a:latin typeface="Times New Roman"/>
                <a:cs typeface="Times New Roman"/>
              </a:rPr>
              <a:t>assicurare un “controllo” sulla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regolarità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del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comportamento</a:t>
            </a:r>
            <a:r>
              <a:rPr sz="2000" dirty="0">
                <a:latin typeface="Times New Roman"/>
                <a:cs typeface="Times New Roman"/>
              </a:rPr>
              <a:t> (e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degli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atti)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del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RUP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visto</a:t>
            </a:r>
            <a:r>
              <a:rPr sz="2000" dirty="0">
                <a:latin typeface="Times New Roman"/>
                <a:cs typeface="Times New Roman"/>
              </a:rPr>
              <a:t> che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è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stato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predisposto l’avviso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pubblico</a:t>
            </a:r>
            <a:r>
              <a:rPr sz="2000" dirty="0">
                <a:latin typeface="Times New Roman"/>
                <a:cs typeface="Times New Roman"/>
              </a:rPr>
              <a:t> a </a:t>
            </a:r>
            <a:r>
              <a:rPr sz="2000" spc="-5" dirty="0">
                <a:latin typeface="Times New Roman"/>
                <a:cs typeface="Times New Roman"/>
              </a:rPr>
              <a:t>presentare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candidature </a:t>
            </a:r>
            <a:r>
              <a:rPr sz="2000" dirty="0">
                <a:latin typeface="Times New Roman"/>
                <a:cs typeface="Times New Roman"/>
              </a:rPr>
              <a:t>non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può</a:t>
            </a:r>
            <a:r>
              <a:rPr sz="2000" spc="49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determinare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una </a:t>
            </a:r>
            <a:r>
              <a:rPr sz="2000" spc="-5" dirty="0">
                <a:latin typeface="Times New Roman"/>
                <a:cs typeface="Times New Roman"/>
              </a:rPr>
              <a:t>richiesta di invito </a:t>
            </a:r>
            <a:r>
              <a:rPr sz="2000" spc="-10" dirty="0">
                <a:latin typeface="Times New Roman"/>
                <a:cs typeface="Times New Roman"/>
              </a:rPr>
              <a:t>postuma.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Alla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procedura negoziata, infatti, possono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prendere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parte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solo gli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operatori regolarmente invitati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ed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il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RUP </a:t>
            </a:r>
            <a:r>
              <a:rPr sz="20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non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ha </a:t>
            </a:r>
            <a:r>
              <a:rPr sz="20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l’obbligo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 </a:t>
            </a:r>
            <a:r>
              <a:rPr sz="20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estendere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il lotto degli inviti </a:t>
            </a:r>
            <a:r>
              <a:rPr sz="20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sempre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che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abbia stabilito </a:t>
            </a:r>
            <a:r>
              <a:rPr sz="20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chiare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regole</a:t>
            </a:r>
            <a:r>
              <a:rPr sz="2000" b="1" u="sng" spc="-3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</a:t>
            </a:r>
            <a:r>
              <a:rPr sz="20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monte.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88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55701" rIns="0" bIns="0" rtlCol="0">
            <a:spAutoFit/>
          </a:bodyPr>
          <a:lstStyle/>
          <a:p>
            <a:pPr marL="316230" marR="5080" indent="-201295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L'avviso</a:t>
            </a:r>
            <a:r>
              <a:rPr sz="2400" spc="-10" dirty="0"/>
              <a:t> </a:t>
            </a:r>
            <a:r>
              <a:rPr sz="2400" spc="-5" dirty="0"/>
              <a:t>di</a:t>
            </a:r>
            <a:r>
              <a:rPr sz="2400" spc="10" dirty="0"/>
              <a:t> </a:t>
            </a:r>
            <a:r>
              <a:rPr sz="2400" spc="-10" dirty="0"/>
              <a:t>trasparenza</a:t>
            </a:r>
            <a:r>
              <a:rPr sz="2400" spc="20" dirty="0"/>
              <a:t> </a:t>
            </a:r>
            <a:r>
              <a:rPr sz="2400" spc="-5" dirty="0"/>
              <a:t>di </a:t>
            </a:r>
            <a:r>
              <a:rPr sz="2400" dirty="0"/>
              <a:t>avvio</a:t>
            </a:r>
            <a:r>
              <a:rPr sz="2400" spc="15" dirty="0"/>
              <a:t> </a:t>
            </a:r>
            <a:r>
              <a:rPr sz="2400" dirty="0"/>
              <a:t>della</a:t>
            </a:r>
            <a:r>
              <a:rPr sz="2400" spc="-15" dirty="0"/>
              <a:t> </a:t>
            </a:r>
            <a:r>
              <a:rPr sz="2400" spc="-10" dirty="0"/>
              <a:t>procedura</a:t>
            </a:r>
            <a:r>
              <a:rPr sz="2400" spc="10" dirty="0"/>
              <a:t> </a:t>
            </a:r>
            <a:r>
              <a:rPr sz="2400" spc="-5" dirty="0"/>
              <a:t>negoziata </a:t>
            </a:r>
            <a:r>
              <a:rPr sz="2400" spc="-585" dirty="0"/>
              <a:t> </a:t>
            </a:r>
            <a:r>
              <a:rPr sz="2400" dirty="0"/>
              <a:t>come</a:t>
            </a:r>
            <a:r>
              <a:rPr sz="2400" spc="-15" dirty="0"/>
              <a:t> </a:t>
            </a:r>
            <a:r>
              <a:rPr sz="2400" spc="-10" dirty="0"/>
              <a:t>contro</a:t>
            </a:r>
            <a:r>
              <a:rPr sz="2400" spc="-20" dirty="0"/>
              <a:t> </a:t>
            </a:r>
            <a:r>
              <a:rPr sz="2400" dirty="0"/>
              <a:t>bilanciamento</a:t>
            </a:r>
            <a:r>
              <a:rPr sz="2400" spc="-10" dirty="0"/>
              <a:t> </a:t>
            </a:r>
            <a:r>
              <a:rPr sz="2400" dirty="0"/>
              <a:t>alla</a:t>
            </a:r>
            <a:r>
              <a:rPr sz="2400" spc="-30" dirty="0"/>
              <a:t> </a:t>
            </a:r>
            <a:r>
              <a:rPr sz="2400" spc="-5" dirty="0"/>
              <a:t>discrezionalità</a:t>
            </a:r>
            <a:r>
              <a:rPr sz="2400" spc="-30" dirty="0"/>
              <a:t> </a:t>
            </a:r>
            <a:r>
              <a:rPr sz="2400" spc="-5" dirty="0"/>
              <a:t>del</a:t>
            </a:r>
            <a:r>
              <a:rPr sz="2400" spc="-10" dirty="0"/>
              <a:t> </a:t>
            </a:r>
            <a:r>
              <a:rPr sz="2400" spc="-5" dirty="0"/>
              <a:t>RUP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571370"/>
            <a:ext cx="8209915" cy="4964430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530"/>
              </a:spcBef>
            </a:pPr>
            <a:r>
              <a:rPr sz="1800" b="1" spc="-5" dirty="0">
                <a:latin typeface="Times New Roman"/>
                <a:cs typeface="Times New Roman"/>
              </a:rPr>
              <a:t>La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rilevanza</a:t>
            </a:r>
            <a:r>
              <a:rPr sz="1800" b="1" spc="2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dell’avviso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di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trasparenza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spc="-25" dirty="0">
                <a:latin typeface="Times New Roman"/>
                <a:cs typeface="Times New Roman"/>
              </a:rPr>
              <a:t>L’avviso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parola, quindi, </a:t>
            </a:r>
            <a:r>
              <a:rPr sz="1800" dirty="0">
                <a:latin typeface="Times New Roman"/>
                <a:cs typeface="Times New Roman"/>
              </a:rPr>
              <a:t>non può che avere </a:t>
            </a:r>
            <a:r>
              <a:rPr sz="1800" spc="-5" dirty="0">
                <a:latin typeface="Times New Roman"/>
                <a:cs typeface="Times New Roman"/>
              </a:rPr>
              <a:t>come </a:t>
            </a:r>
            <a:r>
              <a:rPr sz="1800" dirty="0">
                <a:latin typeface="Times New Roman"/>
                <a:cs typeface="Times New Roman"/>
              </a:rPr>
              <a:t>scopo </a:t>
            </a:r>
            <a:r>
              <a:rPr sz="1800" spc="-5" dirty="0">
                <a:latin typeface="Times New Roman"/>
                <a:cs typeface="Times New Roman"/>
              </a:rPr>
              <a:t>quello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prevenire (ha </a:t>
            </a:r>
            <a:r>
              <a:rPr sz="1800" dirty="0">
                <a:latin typeface="Times New Roman"/>
                <a:cs typeface="Times New Roman"/>
              </a:rPr>
              <a:t>una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funzione </a:t>
            </a:r>
            <a:r>
              <a:rPr sz="1800" spc="-5" dirty="0">
                <a:latin typeface="Times New Roman"/>
                <a:cs typeface="Times New Roman"/>
              </a:rPr>
              <a:t>deterrente </a:t>
            </a:r>
            <a:r>
              <a:rPr sz="1800" dirty="0">
                <a:latin typeface="Times New Roman"/>
                <a:cs typeface="Times New Roman"/>
              </a:rPr>
              <a:t>di) comportamenti scorretti ed </a:t>
            </a:r>
            <a:r>
              <a:rPr sz="1800" spc="-5" dirty="0">
                <a:latin typeface="Times New Roman"/>
                <a:cs typeface="Times New Roman"/>
              </a:rPr>
              <a:t>arbitrari del RUP </a:t>
            </a:r>
            <a:r>
              <a:rPr sz="1800" dirty="0">
                <a:latin typeface="Times New Roman"/>
                <a:cs typeface="Times New Roman"/>
              </a:rPr>
              <a:t>che </a:t>
            </a:r>
            <a:r>
              <a:rPr sz="1800" spc="-5" dirty="0">
                <a:latin typeface="Times New Roman"/>
                <a:cs typeface="Times New Roman"/>
              </a:rPr>
              <a:t>potrebbe, </a:t>
            </a:r>
            <a:r>
              <a:rPr sz="1800" dirty="0">
                <a:latin typeface="Times New Roman"/>
                <a:cs typeface="Times New Roman"/>
              </a:rPr>
              <a:t>ad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esempio, decidere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scegliere discrezionalmente </a:t>
            </a:r>
            <a:r>
              <a:rPr sz="1800" dirty="0">
                <a:latin typeface="Times New Roman"/>
                <a:cs typeface="Times New Roman"/>
              </a:rPr>
              <a:t>gli </a:t>
            </a:r>
            <a:r>
              <a:rPr sz="1800" spc="-5" dirty="0">
                <a:latin typeface="Times New Roman"/>
                <a:cs typeface="Times New Roman"/>
              </a:rPr>
              <a:t>operatori </a:t>
            </a:r>
            <a:r>
              <a:rPr sz="1800" dirty="0">
                <a:latin typeface="Times New Roman"/>
                <a:cs typeface="Times New Roman"/>
              </a:rPr>
              <a:t>da </a:t>
            </a:r>
            <a:r>
              <a:rPr sz="1800" spc="-5" dirty="0">
                <a:latin typeface="Times New Roman"/>
                <a:cs typeface="Times New Roman"/>
              </a:rPr>
              <a:t>invitare senza alcun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accorgimento tecnico/oggettivo, </a:t>
            </a:r>
            <a:r>
              <a:rPr sz="1800" dirty="0">
                <a:latin typeface="Times New Roman"/>
                <a:cs typeface="Times New Roman"/>
              </a:rPr>
              <a:t>oppure ridurre oltre </a:t>
            </a:r>
            <a:r>
              <a:rPr sz="1800" spc="-5" dirty="0">
                <a:latin typeface="Times New Roman"/>
                <a:cs typeface="Times New Roman"/>
              </a:rPr>
              <a:t>misura </a:t>
            </a:r>
            <a:r>
              <a:rPr sz="1800" dirty="0">
                <a:latin typeface="Times New Roman"/>
                <a:cs typeface="Times New Roman"/>
              </a:rPr>
              <a:t>il </a:t>
            </a:r>
            <a:r>
              <a:rPr sz="1800" spc="-5" dirty="0">
                <a:latin typeface="Times New Roman"/>
                <a:cs typeface="Times New Roman"/>
              </a:rPr>
              <a:t>tempo di pubblicazione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dell’avviso </a:t>
            </a:r>
            <a:r>
              <a:rPr sz="1800" dirty="0">
                <a:latin typeface="Times New Roman"/>
                <a:cs typeface="Times New Roman"/>
              </a:rPr>
              <a:t>o </a:t>
            </a:r>
            <a:r>
              <a:rPr sz="1800" spc="-5" dirty="0">
                <a:latin typeface="Times New Roman"/>
                <a:cs typeface="Times New Roman"/>
              </a:rPr>
              <a:t>adottare </a:t>
            </a:r>
            <a:r>
              <a:rPr sz="1800" dirty="0">
                <a:latin typeface="Times New Roman"/>
                <a:cs typeface="Times New Roman"/>
              </a:rPr>
              <a:t>altre </a:t>
            </a:r>
            <a:r>
              <a:rPr sz="1800" spc="-5" dirty="0">
                <a:latin typeface="Times New Roman"/>
                <a:cs typeface="Times New Roman"/>
              </a:rPr>
              <a:t>tecniche </a:t>
            </a:r>
            <a:r>
              <a:rPr sz="1800" dirty="0">
                <a:latin typeface="Times New Roman"/>
                <a:cs typeface="Times New Roman"/>
              </a:rPr>
              <a:t>non corrette al </a:t>
            </a:r>
            <a:r>
              <a:rPr sz="1800" spc="-5" dirty="0">
                <a:latin typeface="Times New Roman"/>
                <a:cs typeface="Times New Roman"/>
              </a:rPr>
              <a:t>fine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spc="-5" dirty="0">
                <a:latin typeface="Times New Roman"/>
                <a:cs typeface="Times New Roman"/>
              </a:rPr>
              <a:t>veicolare, patologicamente,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procedura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negoziata.</a:t>
            </a:r>
            <a:endParaRPr sz="18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430"/>
              </a:spcBef>
            </a:pPr>
            <a:r>
              <a:rPr sz="1800" spc="-5" dirty="0">
                <a:latin typeface="Times New Roman"/>
                <a:cs typeface="Times New Roman"/>
              </a:rPr>
              <a:t>Da </a:t>
            </a:r>
            <a:r>
              <a:rPr sz="1800" dirty="0">
                <a:latin typeface="Times New Roman"/>
                <a:cs typeface="Times New Roman"/>
              </a:rPr>
              <a:t>qui </a:t>
            </a:r>
            <a:r>
              <a:rPr sz="1800" spc="-5" dirty="0">
                <a:latin typeface="Times New Roman"/>
                <a:cs typeface="Times New Roman"/>
              </a:rPr>
              <a:t>discende anche </a:t>
            </a: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rilevanza “giuridica” dell’avviso che ad </a:t>
            </a:r>
            <a:r>
              <a:rPr sz="1800" dirty="0">
                <a:latin typeface="Times New Roman"/>
                <a:cs typeface="Times New Roman"/>
              </a:rPr>
              <a:t>ogni </a:t>
            </a:r>
            <a:r>
              <a:rPr sz="1800" spc="-5" dirty="0">
                <a:latin typeface="Times New Roman"/>
                <a:cs typeface="Times New Roman"/>
              </a:rPr>
              <a:t>effetto si </a:t>
            </a:r>
            <a:r>
              <a:rPr sz="1800" dirty="0">
                <a:latin typeface="Times New Roman"/>
                <a:cs typeface="Times New Roman"/>
              </a:rPr>
              <a:t>innesta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nell’ampio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procedimento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amministrativo</a:t>
            </a:r>
            <a:r>
              <a:rPr sz="1800" dirty="0">
                <a:latin typeface="Times New Roman"/>
                <a:cs typeface="Times New Roman"/>
              </a:rPr>
              <a:t> contrattauale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come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atto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“illumina”</a:t>
            </a:r>
            <a:r>
              <a:rPr sz="1800" dirty="0">
                <a:latin typeface="Times New Roman"/>
                <a:cs typeface="Times New Roman"/>
              </a:rPr>
              <a:t> il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momento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avvio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della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procedura negoziata.</a:t>
            </a:r>
            <a:endParaRPr sz="1800">
              <a:latin typeface="Times New Roman"/>
              <a:cs typeface="Times New Roman"/>
            </a:endParaRPr>
          </a:p>
          <a:p>
            <a:pPr marL="12700" marR="6350" algn="just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latin typeface="Times New Roman"/>
                <a:cs typeface="Times New Roman"/>
              </a:rPr>
              <a:t>La </a:t>
            </a:r>
            <a:r>
              <a:rPr sz="1800" spc="-5" dirty="0">
                <a:latin typeface="Times New Roman"/>
                <a:cs typeface="Times New Roman"/>
              </a:rPr>
              <a:t>sua violazione,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di</a:t>
            </a:r>
            <a:r>
              <a:rPr sz="1800" spc="4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 </a:t>
            </a:r>
            <a:r>
              <a:rPr sz="1800" spc="-5" dirty="0">
                <a:latin typeface="Times New Roman"/>
                <a:cs typeface="Times New Roman"/>
              </a:rPr>
              <a:t>sé non </a:t>
            </a:r>
            <a:r>
              <a:rPr sz="1800" dirty="0">
                <a:latin typeface="Times New Roman"/>
                <a:cs typeface="Times New Roman"/>
              </a:rPr>
              <a:t>può </a:t>
            </a:r>
            <a:r>
              <a:rPr sz="1800" spc="-5" dirty="0">
                <a:latin typeface="Times New Roman"/>
                <a:cs typeface="Times New Roman"/>
              </a:rPr>
              <a:t>determinare l’illegittimità </a:t>
            </a:r>
            <a:r>
              <a:rPr sz="1800" dirty="0">
                <a:latin typeface="Times New Roman"/>
                <a:cs typeface="Times New Roman"/>
              </a:rPr>
              <a:t>del </a:t>
            </a:r>
            <a:r>
              <a:rPr sz="1800" spc="-5" dirty="0">
                <a:latin typeface="Times New Roman"/>
                <a:cs typeface="Times New Roman"/>
              </a:rPr>
              <a:t>procedura sempre </a:t>
            </a:r>
            <a:r>
              <a:rPr sz="1800" dirty="0">
                <a:latin typeface="Times New Roman"/>
                <a:cs typeface="Times New Roman"/>
              </a:rPr>
              <a:t> fatto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salvo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che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dalla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sua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mancata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pubblicazione</a:t>
            </a:r>
            <a:r>
              <a:rPr sz="1800" dirty="0">
                <a:latin typeface="Times New Roman"/>
                <a:cs typeface="Times New Roman"/>
              </a:rPr>
              <a:t> –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quindi</a:t>
            </a:r>
            <a:r>
              <a:rPr sz="1800" dirty="0">
                <a:latin typeface="Times New Roman"/>
                <a:cs typeface="Times New Roman"/>
              </a:rPr>
              <a:t> dalla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violazione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della </a:t>
            </a:r>
            <a:r>
              <a:rPr sz="1800" dirty="0">
                <a:latin typeface="Times New Roman"/>
                <a:cs typeface="Times New Roman"/>
              </a:rPr>
              <a:t> disposizione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legge</a:t>
            </a:r>
            <a:r>
              <a:rPr sz="1800" dirty="0">
                <a:latin typeface="Times New Roman"/>
                <a:cs typeface="Times New Roman"/>
              </a:rPr>
              <a:t> –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il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soggetto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interessato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non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faccia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emergere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delle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plateali </a:t>
            </a:r>
            <a:r>
              <a:rPr sz="1800" dirty="0">
                <a:latin typeface="Times New Roman"/>
                <a:cs typeface="Times New Roman"/>
              </a:rPr>
              <a:t> violazioni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commesse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dal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55" dirty="0">
                <a:latin typeface="Times New Roman"/>
                <a:cs typeface="Times New Roman"/>
              </a:rPr>
              <a:t>RUP.</a:t>
            </a:r>
            <a:endParaRPr sz="1800">
              <a:latin typeface="Times New Roman"/>
              <a:cs typeface="Times New Roman"/>
            </a:endParaRPr>
          </a:p>
          <a:p>
            <a:pPr marL="12700" marR="6350" algn="just">
              <a:lnSpc>
                <a:spcPct val="100000"/>
              </a:lnSpc>
              <a:spcBef>
                <a:spcPts val="434"/>
              </a:spcBef>
            </a:pPr>
            <a:r>
              <a:rPr sz="1800" spc="-5" dirty="0">
                <a:latin typeface="Times New Roman"/>
                <a:cs typeface="Times New Roman"/>
              </a:rPr>
              <a:t>Si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potrebbe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ipotizzare,</a:t>
            </a:r>
            <a:r>
              <a:rPr sz="1800" dirty="0">
                <a:latin typeface="Times New Roman"/>
                <a:cs typeface="Times New Roman"/>
              </a:rPr>
              <a:t> ad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esempio,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una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pubblicazione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dell’avviso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per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un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tempo 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eccessivamente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esiguo rispetto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alla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tipologia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(ed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all’importo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dell’appalto) che abbia 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impedito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(occorre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ovviamente</a:t>
            </a:r>
            <a:r>
              <a:rPr sz="18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la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dimostrazione)</a:t>
            </a:r>
            <a:r>
              <a:rPr sz="1800" b="1" u="sng" spc="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concretamente</a:t>
            </a:r>
            <a:r>
              <a:rPr sz="18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la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partecipazione.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89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55701" rIns="0" bIns="0" rtlCol="0">
            <a:spAutoFit/>
          </a:bodyPr>
          <a:lstStyle/>
          <a:p>
            <a:pPr marL="3004820" marR="5080" indent="-2297430">
              <a:lnSpc>
                <a:spcPct val="100000"/>
              </a:lnSpc>
              <a:spcBef>
                <a:spcPts val="100"/>
              </a:spcBef>
            </a:pPr>
            <a:r>
              <a:rPr sz="2400" spc="-60" dirty="0"/>
              <a:t>AVVISI</a:t>
            </a:r>
            <a:r>
              <a:rPr sz="2400" spc="25" dirty="0"/>
              <a:t> </a:t>
            </a:r>
            <a:r>
              <a:rPr sz="2400" spc="-5" dirty="0"/>
              <a:t>SUI</a:t>
            </a:r>
            <a:r>
              <a:rPr sz="2400" spc="15" dirty="0"/>
              <a:t> </a:t>
            </a:r>
            <a:r>
              <a:rPr sz="2400" spc="-70" dirty="0"/>
              <a:t>RISULTATI</a:t>
            </a:r>
            <a:r>
              <a:rPr sz="2400" spc="30" dirty="0"/>
              <a:t> </a:t>
            </a:r>
            <a:r>
              <a:rPr sz="2400" spc="-5" dirty="0"/>
              <a:t>DELLE</a:t>
            </a:r>
            <a:r>
              <a:rPr sz="2400" spc="10" dirty="0"/>
              <a:t> </a:t>
            </a:r>
            <a:r>
              <a:rPr sz="2400" spc="-5" dirty="0"/>
              <a:t>PROCEDURE </a:t>
            </a:r>
            <a:r>
              <a:rPr sz="2400" spc="-585" dirty="0"/>
              <a:t> </a:t>
            </a:r>
            <a:r>
              <a:rPr sz="2400" spc="-25" dirty="0"/>
              <a:t>NEGOZIATE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330200" y="1441526"/>
            <a:ext cx="8283575" cy="34410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2000" spc="-5" dirty="0">
                <a:latin typeface="Times New Roman"/>
                <a:cs typeface="Times New Roman"/>
              </a:rPr>
              <a:t>Questo adempimento </a:t>
            </a:r>
            <a:r>
              <a:rPr sz="2000" dirty="0">
                <a:latin typeface="Times New Roman"/>
                <a:cs typeface="Times New Roman"/>
              </a:rPr>
              <a:t>è </a:t>
            </a:r>
            <a:r>
              <a:rPr sz="2000" spc="-10" dirty="0">
                <a:latin typeface="Times New Roman"/>
                <a:cs typeface="Times New Roman"/>
              </a:rPr>
              <a:t>lo </a:t>
            </a:r>
            <a:r>
              <a:rPr sz="2000" spc="-5" dirty="0">
                <a:latin typeface="Times New Roman"/>
                <a:cs typeface="Times New Roman"/>
              </a:rPr>
              <a:t>stesso </a:t>
            </a:r>
            <a:r>
              <a:rPr sz="2000" dirty="0">
                <a:latin typeface="Times New Roman"/>
                <a:cs typeface="Times New Roman"/>
              </a:rPr>
              <a:t>già </a:t>
            </a:r>
            <a:r>
              <a:rPr sz="2000" spc="-5" dirty="0">
                <a:latin typeface="Times New Roman"/>
                <a:cs typeface="Times New Roman"/>
              </a:rPr>
              <a:t>previsto dall’articolo 36, co. </a:t>
            </a:r>
            <a:r>
              <a:rPr sz="2000" dirty="0">
                <a:latin typeface="Times New Roman"/>
                <a:cs typeface="Times New Roman"/>
              </a:rPr>
              <a:t>2, del Codice,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quindi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non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c’è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nulla</a:t>
            </a:r>
            <a:r>
              <a:rPr sz="2000" dirty="0">
                <a:latin typeface="Times New Roman"/>
                <a:cs typeface="Times New Roman"/>
              </a:rPr>
              <a:t> da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aggiungere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rispetto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all’inquadramento</a:t>
            </a:r>
            <a:r>
              <a:rPr sz="2000" dirty="0">
                <a:latin typeface="Times New Roman"/>
                <a:cs typeface="Times New Roman"/>
              </a:rPr>
              <a:t> già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noto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alle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stazioni appaltanti. Appare </a:t>
            </a:r>
            <a:r>
              <a:rPr sz="2000" spc="-10" dirty="0">
                <a:latin typeface="Times New Roman"/>
                <a:cs typeface="Times New Roman"/>
              </a:rPr>
              <a:t>utile </a:t>
            </a:r>
            <a:r>
              <a:rPr sz="2000" spc="-5" dirty="0">
                <a:latin typeface="Times New Roman"/>
                <a:cs typeface="Times New Roman"/>
              </a:rPr>
              <a:t>precisare che nonostante </a:t>
            </a:r>
            <a:r>
              <a:rPr sz="2000" dirty="0">
                <a:latin typeface="Times New Roman"/>
                <a:cs typeface="Times New Roman"/>
              </a:rPr>
              <a:t>non sia </a:t>
            </a:r>
            <a:r>
              <a:rPr sz="2000" spc="-5" dirty="0">
                <a:latin typeface="Times New Roman"/>
                <a:cs typeface="Times New Roman"/>
              </a:rPr>
              <a:t>obbligatorio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pubblicare </a:t>
            </a:r>
            <a:r>
              <a:rPr sz="2000" dirty="0">
                <a:latin typeface="Times New Roman"/>
                <a:cs typeface="Times New Roman"/>
              </a:rPr>
              <a:t>questo </a:t>
            </a:r>
            <a:r>
              <a:rPr sz="2000" spc="-5" dirty="0">
                <a:latin typeface="Times New Roman"/>
                <a:cs typeface="Times New Roman"/>
              </a:rPr>
              <a:t>avviso </a:t>
            </a:r>
            <a:r>
              <a:rPr sz="2000" dirty="0">
                <a:latin typeface="Times New Roman"/>
                <a:cs typeface="Times New Roman"/>
              </a:rPr>
              <a:t>per gli </a:t>
            </a:r>
            <a:r>
              <a:rPr sz="2000" spc="-10" dirty="0">
                <a:latin typeface="Times New Roman"/>
                <a:cs typeface="Times New Roman"/>
              </a:rPr>
              <a:t>affidamenti </a:t>
            </a:r>
            <a:r>
              <a:rPr sz="2000" spc="-5" dirty="0">
                <a:latin typeface="Times New Roman"/>
                <a:cs typeface="Times New Roman"/>
              </a:rPr>
              <a:t>diretti </a:t>
            </a:r>
            <a:r>
              <a:rPr sz="2000" spc="-10" dirty="0">
                <a:latin typeface="Times New Roman"/>
                <a:cs typeface="Times New Roman"/>
              </a:rPr>
              <a:t>infra </a:t>
            </a:r>
            <a:r>
              <a:rPr sz="2000" spc="-5" dirty="0">
                <a:latin typeface="Times New Roman"/>
                <a:cs typeface="Times New Roman"/>
              </a:rPr>
              <a:t>40.000,00 euro, restano </a:t>
            </a:r>
            <a:r>
              <a:rPr sz="2000" dirty="0">
                <a:latin typeface="Times New Roman"/>
                <a:cs typeface="Times New Roman"/>
              </a:rPr>
              <a:t> anche </a:t>
            </a:r>
            <a:r>
              <a:rPr sz="2000" spc="-5" dirty="0">
                <a:latin typeface="Times New Roman"/>
                <a:cs typeface="Times New Roman"/>
              </a:rPr>
              <a:t>per questa tipologia di </a:t>
            </a:r>
            <a:r>
              <a:rPr sz="2000" spc="-10" dirty="0">
                <a:latin typeface="Times New Roman"/>
                <a:cs typeface="Times New Roman"/>
              </a:rPr>
              <a:t>affidamento </a:t>
            </a:r>
            <a:r>
              <a:rPr sz="2000" dirty="0">
                <a:latin typeface="Times New Roman"/>
                <a:cs typeface="Times New Roman"/>
              </a:rPr>
              <a:t>gli </a:t>
            </a:r>
            <a:r>
              <a:rPr sz="2000" spc="-5" dirty="0">
                <a:latin typeface="Times New Roman"/>
                <a:cs typeface="Times New Roman"/>
              </a:rPr>
              <a:t>obblighi previsti </a:t>
            </a:r>
            <a:r>
              <a:rPr sz="2000" dirty="0">
                <a:latin typeface="Times New Roman"/>
                <a:cs typeface="Times New Roman"/>
              </a:rPr>
              <a:t>dalla disciplina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sulla</a:t>
            </a:r>
            <a:r>
              <a:rPr sz="2000" spc="17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trasparenza</a:t>
            </a:r>
            <a:r>
              <a:rPr sz="2000" spc="19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(art.</a:t>
            </a:r>
            <a:r>
              <a:rPr sz="2000" spc="1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1,</a:t>
            </a:r>
            <a:r>
              <a:rPr sz="2000" spc="19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co.</a:t>
            </a:r>
            <a:r>
              <a:rPr sz="2000" spc="1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32,</a:t>
            </a:r>
            <a:r>
              <a:rPr sz="2000" spc="19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l.</a:t>
            </a:r>
            <a:r>
              <a:rPr sz="2000" spc="1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190/2012;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art.</a:t>
            </a:r>
            <a:r>
              <a:rPr sz="2000" spc="1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23,</a:t>
            </a:r>
            <a:r>
              <a:rPr sz="2000" spc="19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co.</a:t>
            </a:r>
            <a:r>
              <a:rPr sz="2000" spc="1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1</a:t>
            </a:r>
            <a:r>
              <a:rPr sz="2000" spc="1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art.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37,</a:t>
            </a:r>
            <a:r>
              <a:rPr sz="2000" spc="18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co.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1</a:t>
            </a:r>
            <a:r>
              <a:rPr sz="2000" spc="19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dlgs.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5"/>
              </a:spcBef>
            </a:pPr>
            <a:r>
              <a:rPr sz="2000" dirty="0">
                <a:latin typeface="Times New Roman"/>
                <a:cs typeface="Times New Roman"/>
              </a:rPr>
              <a:t>33/2013;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art.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29,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co.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1,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Codice).</a:t>
            </a:r>
            <a:endParaRPr sz="2000">
              <a:latin typeface="Times New Roman"/>
              <a:cs typeface="Times New Roman"/>
            </a:endParaRPr>
          </a:p>
          <a:p>
            <a:pPr marL="12700" marR="8255" algn="just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latin typeface="Times New Roman"/>
                <a:cs typeface="Times New Roman"/>
              </a:rPr>
              <a:t>Questo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adempimento</a:t>
            </a:r>
            <a:r>
              <a:rPr sz="2000" dirty="0">
                <a:latin typeface="Times New Roman"/>
                <a:cs typeface="Times New Roman"/>
              </a:rPr>
              <a:t> non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aggiunge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nulla</a:t>
            </a:r>
            <a:r>
              <a:rPr sz="2000" spc="-5" dirty="0">
                <a:latin typeface="Times New Roman"/>
                <a:cs typeface="Times New Roman"/>
              </a:rPr>
              <a:t> rispetto</a:t>
            </a:r>
            <a:r>
              <a:rPr sz="2000" dirty="0">
                <a:latin typeface="Times New Roman"/>
                <a:cs typeface="Times New Roman"/>
              </a:rPr>
              <a:t> a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quanto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già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previsto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dall’articolo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29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del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Codice</a:t>
            </a:r>
            <a:r>
              <a:rPr sz="2000" dirty="0">
                <a:latin typeface="Times New Roman"/>
                <a:cs typeface="Times New Roman"/>
              </a:rPr>
              <a:t> 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dalle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disposizioni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in</a:t>
            </a:r>
            <a:r>
              <a:rPr sz="2000" spc="-5" dirty="0">
                <a:latin typeface="Times New Roman"/>
                <a:cs typeface="Times New Roman"/>
              </a:rPr>
              <a:t> materia</a:t>
            </a:r>
            <a:r>
              <a:rPr sz="2000" dirty="0">
                <a:latin typeface="Times New Roman"/>
                <a:cs typeface="Times New Roman"/>
              </a:rPr>
              <a:t> di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pubblicità</a:t>
            </a:r>
            <a:r>
              <a:rPr sz="2000" dirty="0">
                <a:latin typeface="Times New Roman"/>
                <a:cs typeface="Times New Roman"/>
              </a:rPr>
              <a:t> e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trasparenza (L. </a:t>
            </a:r>
            <a:r>
              <a:rPr sz="2000" dirty="0">
                <a:latin typeface="Times New Roman"/>
                <a:cs typeface="Times New Roman"/>
              </a:rPr>
              <a:t>190/2012; </a:t>
            </a:r>
            <a:r>
              <a:rPr sz="2000" spc="-5" dirty="0">
                <a:latin typeface="Times New Roman"/>
                <a:cs typeface="Times New Roman"/>
              </a:rPr>
              <a:t>dlgs. 33/2013), quindi non c’è nulla da aggiungere </a:t>
            </a:r>
            <a:r>
              <a:rPr sz="2000" dirty="0">
                <a:latin typeface="Times New Roman"/>
                <a:cs typeface="Times New Roman"/>
              </a:rPr>
              <a:t> rispetto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all’inquadramento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già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noto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alle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stazioni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appaltanti.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01811" y="6464985"/>
            <a:ext cx="2317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9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01318" y="519811"/>
            <a:ext cx="6739890" cy="6356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789430" marR="5080" indent="-1777364">
              <a:lnSpc>
                <a:spcPct val="100000"/>
              </a:lnSpc>
              <a:spcBef>
                <a:spcPts val="105"/>
              </a:spcBef>
            </a:pPr>
            <a:r>
              <a:rPr dirty="0"/>
              <a:t>GES</a:t>
            </a:r>
            <a:r>
              <a:rPr spc="-10" dirty="0"/>
              <a:t>T</a:t>
            </a:r>
            <a:r>
              <a:rPr dirty="0"/>
              <a:t>IONE</a:t>
            </a:r>
            <a:r>
              <a:rPr spc="-20" dirty="0"/>
              <a:t> </a:t>
            </a:r>
            <a:r>
              <a:rPr dirty="0"/>
              <a:t>DEL</a:t>
            </a:r>
            <a:r>
              <a:rPr spc="-10" dirty="0"/>
              <a:t>L</a:t>
            </a:r>
            <a:r>
              <a:rPr dirty="0"/>
              <a:t>E</a:t>
            </a:r>
            <a:r>
              <a:rPr spc="20" dirty="0"/>
              <a:t> </a:t>
            </a:r>
            <a:r>
              <a:rPr dirty="0"/>
              <a:t>PRO</a:t>
            </a:r>
            <a:r>
              <a:rPr spc="5" dirty="0"/>
              <a:t>C</a:t>
            </a:r>
            <a:r>
              <a:rPr dirty="0"/>
              <a:t>EDU</a:t>
            </a:r>
            <a:r>
              <a:rPr spc="5" dirty="0"/>
              <a:t>R</a:t>
            </a:r>
            <a:r>
              <a:rPr dirty="0"/>
              <a:t>E</a:t>
            </a:r>
            <a:r>
              <a:rPr spc="-15" dirty="0"/>
              <a:t> </a:t>
            </a:r>
            <a:r>
              <a:rPr dirty="0"/>
              <a:t>SOT</a:t>
            </a:r>
            <a:r>
              <a:rPr spc="-45" dirty="0"/>
              <a:t>T</a:t>
            </a:r>
            <a:r>
              <a:rPr dirty="0"/>
              <a:t>OSOGLIA</a:t>
            </a:r>
            <a:r>
              <a:rPr spc="-150" dirty="0"/>
              <a:t> </a:t>
            </a:r>
            <a:r>
              <a:rPr dirty="0"/>
              <a:t>DI CUI  </a:t>
            </a:r>
            <a:r>
              <a:rPr spc="-45" dirty="0"/>
              <a:t>ALL’ART.1</a:t>
            </a:r>
            <a:r>
              <a:rPr spc="-20" dirty="0"/>
              <a:t> </a:t>
            </a:r>
            <a:r>
              <a:rPr spc="-5" dirty="0"/>
              <a:t>DEL</a:t>
            </a:r>
            <a:r>
              <a:rPr spc="-105" dirty="0"/>
              <a:t> </a:t>
            </a:r>
            <a:r>
              <a:rPr dirty="0"/>
              <a:t>DL</a:t>
            </a:r>
            <a:r>
              <a:rPr spc="-110" dirty="0"/>
              <a:t> </a:t>
            </a:r>
            <a:r>
              <a:rPr dirty="0"/>
              <a:t>76/2020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450850" y="1593850"/>
          <a:ext cx="8509000" cy="46685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01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1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1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01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39">
                <a:tc>
                  <a:txBody>
                    <a:bodyPr/>
                    <a:lstStyle/>
                    <a:p>
                      <a:pPr marR="241935" algn="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D.L.</a:t>
                      </a:r>
                      <a:r>
                        <a:rPr sz="18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76/2020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25336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PROCEDURA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31369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CONTRATTI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31496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MODALITA’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438784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TERMINI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97680">
                <a:tc>
                  <a:txBody>
                    <a:bodyPr/>
                    <a:lstStyle/>
                    <a:p>
                      <a:pPr marR="196215" algn="r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Art.1,</a:t>
                      </a:r>
                      <a:r>
                        <a:rPr sz="12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comma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2,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lett.b)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3079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Procedura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negoziata </a:t>
                      </a:r>
                      <a:r>
                        <a:rPr sz="1200" b="1" spc="-2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senza bando previa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consultazione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di 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almeno</a:t>
                      </a:r>
                      <a:r>
                        <a:rPr sz="12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15</a:t>
                      </a:r>
                      <a:r>
                        <a:rPr sz="12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operatori </a:t>
                      </a:r>
                      <a:r>
                        <a:rPr sz="1200" b="1" spc="-25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economici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31242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lavori</a:t>
                      </a:r>
                      <a:r>
                        <a:rPr sz="12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da</a:t>
                      </a:r>
                      <a:r>
                        <a:rPr sz="12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milione</a:t>
                      </a:r>
                      <a:r>
                        <a:rPr sz="12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di </a:t>
                      </a:r>
                      <a:r>
                        <a:rPr sz="1200" spc="-25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euro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Inferiore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a 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5.350.000.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Gli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operatori</a:t>
                      </a:r>
                      <a:r>
                        <a:rPr sz="12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da</a:t>
                      </a:r>
                      <a:r>
                        <a:rPr sz="12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invitare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possono</a:t>
                      </a:r>
                      <a:r>
                        <a:rPr sz="12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essere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 marR="116205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scelti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a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seguito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di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avviso </a:t>
                      </a:r>
                      <a:r>
                        <a:rPr sz="1200" spc="-2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per</a:t>
                      </a:r>
                      <a:r>
                        <a:rPr sz="12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manifestazione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 marR="179070">
                        <a:lnSpc>
                          <a:spcPct val="100000"/>
                        </a:lnSpc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di</a:t>
                      </a:r>
                      <a:r>
                        <a:rPr sz="12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interesse</a:t>
                      </a:r>
                      <a:r>
                        <a:rPr sz="12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tramite</a:t>
                      </a:r>
                      <a:r>
                        <a:rPr sz="12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il </a:t>
                      </a:r>
                      <a:r>
                        <a:rPr sz="1200" spc="-25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ricorso</a:t>
                      </a:r>
                      <a:r>
                        <a:rPr sz="12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elenchi.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 marR="237490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Non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dovrà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essere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richiesta</a:t>
                      </a:r>
                      <a:r>
                        <a:rPr sz="12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la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garanzia</a:t>
                      </a:r>
                      <a:r>
                        <a:rPr sz="12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di </a:t>
                      </a:r>
                      <a:r>
                        <a:rPr sz="1200" spc="-25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cui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all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’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ar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.</a:t>
                      </a:r>
                      <a:r>
                        <a:rPr sz="12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9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3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.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 marR="260985">
                        <a:lnSpc>
                          <a:spcPct val="100000"/>
                        </a:lnSpc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In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caso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di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utilizzo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del 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criterio</a:t>
                      </a:r>
                      <a:r>
                        <a:rPr sz="12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del</a:t>
                      </a:r>
                      <a:r>
                        <a:rPr sz="12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prezzo</a:t>
                      </a:r>
                      <a:r>
                        <a:rPr sz="12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più </a:t>
                      </a:r>
                      <a:r>
                        <a:rPr sz="1200" spc="-25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basso,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opera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l’esclusione</a:t>
                      </a:r>
                      <a:r>
                        <a:rPr sz="12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automatica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anche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 marR="167005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qualora</a:t>
                      </a:r>
                      <a:r>
                        <a:rPr sz="12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il</a:t>
                      </a:r>
                      <a:r>
                        <a:rPr sz="12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numero</a:t>
                      </a:r>
                      <a:r>
                        <a:rPr sz="12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delle </a:t>
                      </a:r>
                      <a:r>
                        <a:rPr sz="1200" spc="-25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offerte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ammesse sia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 pari o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superiore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a 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cinque.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Può</a:t>
                      </a:r>
                      <a:r>
                        <a:rPr sz="12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essere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utilizzato</a:t>
                      </a:r>
                      <a:r>
                        <a:rPr sz="12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sia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 marR="296545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criterio</a:t>
                      </a:r>
                      <a:r>
                        <a:rPr sz="120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qualità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prezzo</a:t>
                      </a:r>
                      <a:r>
                        <a:rPr sz="1200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che</a:t>
                      </a:r>
                      <a:r>
                        <a:rPr sz="12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quello</a:t>
                      </a:r>
                      <a:r>
                        <a:rPr sz="12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del </a:t>
                      </a:r>
                      <a:r>
                        <a:rPr sz="1200" spc="-2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prezzo</a:t>
                      </a:r>
                      <a:r>
                        <a:rPr sz="12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più</a:t>
                      </a:r>
                      <a:r>
                        <a:rPr sz="12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basso.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4</a:t>
                      </a:r>
                      <a:r>
                        <a:rPr sz="12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mesi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04161" y="372236"/>
            <a:ext cx="554355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40" dirty="0">
                <a:latin typeface="Times New Roman"/>
                <a:cs typeface="Times New Roman"/>
              </a:rPr>
              <a:t>AVVISI</a:t>
            </a:r>
            <a:r>
              <a:rPr sz="1600" b="1" spc="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SUI</a:t>
            </a:r>
            <a:r>
              <a:rPr sz="1600" b="1" dirty="0">
                <a:latin typeface="Times New Roman"/>
                <a:cs typeface="Times New Roman"/>
              </a:rPr>
              <a:t> </a:t>
            </a:r>
            <a:r>
              <a:rPr sz="1600" b="1" spc="-50" dirty="0">
                <a:latin typeface="Times New Roman"/>
                <a:cs typeface="Times New Roman"/>
              </a:rPr>
              <a:t>RISULTATI</a:t>
            </a:r>
            <a:r>
              <a:rPr sz="1600" b="1" spc="-20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DELLE</a:t>
            </a:r>
            <a:r>
              <a:rPr sz="1600" b="1" spc="-10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PROCEDURE</a:t>
            </a:r>
            <a:r>
              <a:rPr sz="1600" b="1" spc="5" dirty="0">
                <a:latin typeface="Times New Roman"/>
                <a:cs typeface="Times New Roman"/>
              </a:rPr>
              <a:t> </a:t>
            </a:r>
            <a:r>
              <a:rPr sz="1600" b="1" spc="-25" dirty="0">
                <a:latin typeface="Times New Roman"/>
                <a:cs typeface="Times New Roman"/>
              </a:rPr>
              <a:t>NEGOZIATE</a:t>
            </a:r>
            <a:endParaRPr sz="16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173164" y="758316"/>
          <a:ext cx="8714103" cy="60933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522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22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22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522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214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836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33273">
                <a:tc>
                  <a:txBody>
                    <a:bodyPr/>
                    <a:lstStyle/>
                    <a:p>
                      <a:pPr marL="91440" marR="29273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Tipologia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pubbl</a:t>
                      </a:r>
                      <a:r>
                        <a:rPr sz="14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zi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29210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Oggetto </a:t>
                      </a:r>
                      <a:r>
                        <a:rPr sz="14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pubbl</a:t>
                      </a:r>
                      <a:r>
                        <a:rPr sz="14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zi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32321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400" b="1" spc="-2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ocedura</a:t>
                      </a:r>
                      <a:r>
                        <a:rPr sz="14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da  pubbl</a:t>
                      </a:r>
                      <a:r>
                        <a:rPr sz="14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zz</a:t>
                      </a:r>
                      <a:r>
                        <a:rPr sz="14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400" b="1" spc="-2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28956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Previsione di </a:t>
                      </a:r>
                      <a:r>
                        <a:rPr sz="14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pubb</a:t>
                      </a:r>
                      <a:r>
                        <a:rPr sz="14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icaz</a:t>
                      </a:r>
                      <a:r>
                        <a:rPr sz="14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one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Note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92710" marR="48704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odice</a:t>
                      </a:r>
                      <a:r>
                        <a:rPr sz="1400" b="1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dei  contratti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87429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12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9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vviso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21907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Risultati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della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procedura</a:t>
                      </a:r>
                      <a:r>
                        <a:rPr sz="12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di 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affidamento</a:t>
                      </a:r>
                      <a:r>
                        <a:rPr sz="12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con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indicazione</a:t>
                      </a:r>
                      <a:r>
                        <a:rPr sz="12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dei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soggetti</a:t>
                      </a:r>
                      <a:r>
                        <a:rPr sz="12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invitati[1]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44767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Art.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1, co. 2, 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lett.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a)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b)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DL </a:t>
                      </a:r>
                      <a:r>
                        <a:rPr sz="1200" spc="-2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76/2020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58483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Art.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1,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co.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2, </a:t>
                      </a:r>
                      <a:r>
                        <a:rPr sz="1200" spc="-2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lett. b),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DL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76/2020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Facoltativo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per: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affidamento</a:t>
                      </a:r>
                      <a:r>
                        <a:rPr sz="12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10" dirty="0">
                          <a:latin typeface="Times New Roman"/>
                          <a:cs typeface="Times New Roman"/>
                        </a:rPr>
                        <a:t>diretto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2075" marR="267335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&lt;40.000€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ex art.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1, </a:t>
                      </a:r>
                      <a:r>
                        <a:rPr sz="1200" spc="-2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co.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2,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2075" marR="125730">
                        <a:lnSpc>
                          <a:spcPct val="10000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lett.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a) DL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76/2020 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Obbligatorio per: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Affidamento </a:t>
                      </a:r>
                      <a:r>
                        <a:rPr sz="1200" b="1" spc="-10" dirty="0">
                          <a:latin typeface="Times New Roman"/>
                          <a:cs typeface="Times New Roman"/>
                        </a:rPr>
                        <a:t>diretto </a:t>
                      </a:r>
                      <a:r>
                        <a:rPr sz="1200" b="1" spc="-2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per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Servizi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e</a:t>
                      </a:r>
                      <a:r>
                        <a:rPr sz="12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forniture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&gt;40.000</a:t>
                      </a:r>
                      <a:r>
                        <a:rPr sz="12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&lt;75.000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per</a:t>
                      </a:r>
                      <a:r>
                        <a:rPr sz="1200" b="1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lavori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&gt;40.000</a:t>
                      </a:r>
                      <a:r>
                        <a:rPr sz="12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&lt;150.000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2075" marR="216535">
                        <a:lnSpc>
                          <a:spcPct val="10000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Ex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art.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1,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co.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2,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lett. </a:t>
                      </a:r>
                      <a:r>
                        <a:rPr sz="1200" spc="-2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a)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DL</a:t>
                      </a:r>
                      <a:r>
                        <a:rPr sz="12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76/2020;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2075" marR="235585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Times New Roman"/>
                          <a:cs typeface="Times New Roman"/>
                        </a:rPr>
                        <a:t>procedura 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 negoziata per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Servizi</a:t>
                      </a:r>
                      <a:r>
                        <a:rPr sz="12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2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forniture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&gt;75.000&lt;soglia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europa;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per</a:t>
                      </a:r>
                      <a:r>
                        <a:rPr sz="1200" b="1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lavori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2075" marR="37846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&gt;150.000&lt;soglia  </a:t>
                      </a:r>
                      <a:r>
                        <a:rPr sz="1200" b="1" spc="-10" dirty="0">
                          <a:latin typeface="Times New Roman"/>
                          <a:cs typeface="Times New Roman"/>
                        </a:rPr>
                        <a:t>europa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Ex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art.</a:t>
                      </a:r>
                      <a:r>
                        <a:rPr sz="12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1,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co.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2,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lett.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2075" marR="920750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B)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dl 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76/2020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710" marR="36576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Previsione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avente</a:t>
                      </a:r>
                      <a:r>
                        <a:rPr sz="12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ad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oggetto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tutte</a:t>
                      </a:r>
                      <a:r>
                        <a:rPr sz="12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le </a:t>
                      </a:r>
                      <a:r>
                        <a:rPr sz="1200" spc="-2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procedure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ad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esclusione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2710" marR="391160">
                        <a:lnSpc>
                          <a:spcPct val="10000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ll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’a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fid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men  to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diretto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(&lt;40.000,00€)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2710" marR="45212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ex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art.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36,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co. </a:t>
                      </a:r>
                      <a:r>
                        <a:rPr sz="1200" spc="-2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2,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lett.</a:t>
                      </a:r>
                      <a:r>
                        <a:rPr sz="12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A)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2627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B.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Doc.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30861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Atti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adottati</a:t>
                      </a:r>
                      <a:r>
                        <a:rPr sz="12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ai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sensi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dell’art.</a:t>
                      </a:r>
                      <a:r>
                        <a:rPr sz="12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1440">
                        <a:lnSpc>
                          <a:spcPts val="119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atti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indicati</a:t>
                      </a:r>
                      <a:r>
                        <a:rPr sz="12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nell’art.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Art.</a:t>
                      </a:r>
                      <a:r>
                        <a:rPr sz="12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58483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Art.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2,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co.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6, </a:t>
                      </a:r>
                      <a:r>
                        <a:rPr sz="1200" spc="-2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dl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76/2020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92710" marR="289560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930275" algn="l"/>
                        </a:tabLst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Previsione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ontenuta	</a:t>
                      </a:r>
                      <a:r>
                        <a:rPr sz="1800" baseline="25462" dirty="0">
                          <a:solidFill>
                            <a:srgbClr val="888888"/>
                          </a:solidFill>
                          <a:latin typeface="Calibri"/>
                          <a:cs typeface="Calibri"/>
                        </a:rPr>
                        <a:t>90</a:t>
                      </a:r>
                      <a:endParaRPr sz="1800" baseline="25462">
                        <a:latin typeface="Calibri"/>
                        <a:cs typeface="Calibri"/>
                      </a:endParaRPr>
                    </a:p>
                    <a:p>
                      <a:pPr marL="92710">
                        <a:lnSpc>
                          <a:spcPts val="119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nell’art.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29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26058" y="414654"/>
            <a:ext cx="7089775" cy="842644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marR="5080" algn="ctr">
              <a:lnSpc>
                <a:spcPct val="98900"/>
              </a:lnSpc>
              <a:spcBef>
                <a:spcPts val="120"/>
              </a:spcBef>
            </a:pPr>
            <a:r>
              <a:rPr sz="1800" b="1" dirty="0">
                <a:latin typeface="Times New Roman"/>
                <a:cs typeface="Times New Roman"/>
              </a:rPr>
              <a:t>I</a:t>
            </a:r>
            <a:r>
              <a:rPr sz="1800" b="1" spc="-1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PRINCIPI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GENERALI DI</a:t>
            </a:r>
            <a:r>
              <a:rPr sz="1800" b="1" spc="-1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CUI</a:t>
            </a:r>
            <a:r>
              <a:rPr sz="1800" b="1" spc="-90" dirty="0">
                <a:latin typeface="Times New Roman"/>
                <a:cs typeface="Times New Roman"/>
              </a:rPr>
              <a:t> </a:t>
            </a:r>
            <a:r>
              <a:rPr sz="1800" b="1" spc="-40" dirty="0">
                <a:latin typeface="Times New Roman"/>
                <a:cs typeface="Times New Roman"/>
              </a:rPr>
              <a:t>ALL’ART.30</a:t>
            </a:r>
            <a:r>
              <a:rPr sz="1800" b="1" spc="-1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DEL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D.LGS.</a:t>
            </a:r>
            <a:r>
              <a:rPr sz="1800" b="1" spc="-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50/2016:</a:t>
            </a:r>
            <a:r>
              <a:rPr sz="1800" b="1" spc="-1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IN </a:t>
            </a:r>
            <a:r>
              <a:rPr sz="1800" b="1" spc="-434" dirty="0">
                <a:latin typeface="Times New Roman"/>
                <a:cs typeface="Times New Roman"/>
              </a:rPr>
              <a:t> </a:t>
            </a:r>
            <a:r>
              <a:rPr sz="1800" b="1" spc="-130" dirty="0">
                <a:latin typeface="Times New Roman"/>
                <a:cs typeface="Times New Roman"/>
              </a:rPr>
              <a:t>P</a:t>
            </a:r>
            <a:r>
              <a:rPr sz="1800" b="1" spc="-5" dirty="0">
                <a:latin typeface="Times New Roman"/>
                <a:cs typeface="Times New Roman"/>
              </a:rPr>
              <a:t>A</a:t>
            </a:r>
            <a:r>
              <a:rPr sz="1800" b="1" spc="-75" dirty="0">
                <a:latin typeface="Times New Roman"/>
                <a:cs typeface="Times New Roman"/>
              </a:rPr>
              <a:t>R</a:t>
            </a:r>
            <a:r>
              <a:rPr sz="1800" b="1" spc="-5" dirty="0">
                <a:latin typeface="Times New Roman"/>
                <a:cs typeface="Times New Roman"/>
              </a:rPr>
              <a:t>TI</a:t>
            </a:r>
            <a:r>
              <a:rPr sz="1800" b="1" spc="-15" dirty="0">
                <a:latin typeface="Times New Roman"/>
                <a:cs typeface="Times New Roman"/>
              </a:rPr>
              <a:t>C</a:t>
            </a:r>
            <a:r>
              <a:rPr sz="1800" b="1" spc="-5" dirty="0">
                <a:latin typeface="Times New Roman"/>
                <a:cs typeface="Times New Roman"/>
              </a:rPr>
              <a:t>OLARE LA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RO</a:t>
            </a:r>
            <a:r>
              <a:rPr sz="1800" b="1" spc="-140" dirty="0">
                <a:latin typeface="Times New Roman"/>
                <a:cs typeface="Times New Roman"/>
              </a:rPr>
              <a:t>T</a:t>
            </a:r>
            <a:r>
              <a:rPr sz="1800" b="1" spc="-5" dirty="0">
                <a:latin typeface="Times New Roman"/>
                <a:cs typeface="Times New Roman"/>
              </a:rPr>
              <a:t>A</a:t>
            </a:r>
            <a:r>
              <a:rPr sz="1800" b="1" spc="-35" dirty="0">
                <a:latin typeface="Times New Roman"/>
                <a:cs typeface="Times New Roman"/>
              </a:rPr>
              <a:t>Z</a:t>
            </a:r>
            <a:r>
              <a:rPr sz="1800" b="1" spc="-5" dirty="0">
                <a:latin typeface="Times New Roman"/>
                <a:cs typeface="Times New Roman"/>
              </a:rPr>
              <a:t>IONE</a:t>
            </a:r>
            <a:r>
              <a:rPr sz="1800" b="1" spc="2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E IL</a:t>
            </a:r>
            <a:r>
              <a:rPr sz="1800" b="1" spc="-11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</a:t>
            </a:r>
            <a:r>
              <a:rPr sz="1800" b="1" spc="-15" dirty="0">
                <a:latin typeface="Times New Roman"/>
                <a:cs typeface="Times New Roman"/>
              </a:rPr>
              <a:t>I</a:t>
            </a:r>
            <a:r>
              <a:rPr sz="1800" b="1" spc="-5" dirty="0">
                <a:latin typeface="Times New Roman"/>
                <a:cs typeface="Times New Roman"/>
              </a:rPr>
              <a:t>V</a:t>
            </a:r>
            <a:r>
              <a:rPr sz="1800" b="1" spc="-15" dirty="0">
                <a:latin typeface="Times New Roman"/>
                <a:cs typeface="Times New Roman"/>
              </a:rPr>
              <a:t>I</a:t>
            </a:r>
            <a:r>
              <a:rPr sz="1800" b="1" dirty="0">
                <a:latin typeface="Times New Roman"/>
                <a:cs typeface="Times New Roman"/>
              </a:rPr>
              <a:t>E</a:t>
            </a:r>
            <a:r>
              <a:rPr sz="1800" b="1" spc="-40" dirty="0">
                <a:latin typeface="Times New Roman"/>
                <a:cs typeface="Times New Roman"/>
              </a:rPr>
              <a:t>T</a:t>
            </a:r>
            <a:r>
              <a:rPr sz="1800" b="1" dirty="0">
                <a:latin typeface="Times New Roman"/>
                <a:cs typeface="Times New Roman"/>
              </a:rPr>
              <a:t>O</a:t>
            </a:r>
            <a:r>
              <a:rPr sz="1800" b="1" spc="2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DI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A</a:t>
            </a:r>
            <a:r>
              <a:rPr sz="1800" b="1" spc="-75" dirty="0">
                <a:latin typeface="Times New Roman"/>
                <a:cs typeface="Times New Roman"/>
              </a:rPr>
              <a:t>R</a:t>
            </a:r>
            <a:r>
              <a:rPr sz="1800" b="1" spc="-5" dirty="0">
                <a:latin typeface="Times New Roman"/>
                <a:cs typeface="Times New Roman"/>
              </a:rPr>
              <a:t>TIFI</a:t>
            </a:r>
            <a:r>
              <a:rPr sz="1800" b="1" spc="-15" dirty="0">
                <a:latin typeface="Times New Roman"/>
                <a:cs typeface="Times New Roman"/>
              </a:rPr>
              <a:t>C</a:t>
            </a:r>
            <a:r>
              <a:rPr sz="1800" b="1" spc="-5" dirty="0">
                <a:latin typeface="Times New Roman"/>
                <a:cs typeface="Times New Roman"/>
              </a:rPr>
              <a:t>IO</a:t>
            </a:r>
            <a:r>
              <a:rPr sz="1800" b="1" spc="-15" dirty="0">
                <a:latin typeface="Times New Roman"/>
                <a:cs typeface="Times New Roman"/>
              </a:rPr>
              <a:t>S</a:t>
            </a:r>
            <a:r>
              <a:rPr sz="1800" b="1" dirty="0">
                <a:latin typeface="Times New Roman"/>
                <a:cs typeface="Times New Roman"/>
              </a:rPr>
              <a:t>O  </a:t>
            </a:r>
            <a:r>
              <a:rPr sz="1800" b="1" spc="-10" dirty="0">
                <a:latin typeface="Times New Roman"/>
                <a:cs typeface="Times New Roman"/>
              </a:rPr>
              <a:t>FRAZIONAMENTO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5940" y="1362278"/>
            <a:ext cx="203898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latin typeface="Times New Roman"/>
                <a:cs typeface="Times New Roman"/>
              </a:rPr>
              <a:t>Riassumendo: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525267" y="3642740"/>
            <a:ext cx="5980430" cy="18415"/>
          </a:xfrm>
          <a:custGeom>
            <a:avLst/>
            <a:gdLst/>
            <a:ahLst/>
            <a:cxnLst/>
            <a:rect l="l" t="t" r="r" b="b"/>
            <a:pathLst>
              <a:path w="5980430" h="18414">
                <a:moveTo>
                  <a:pt x="5980176" y="0"/>
                </a:moveTo>
                <a:lnTo>
                  <a:pt x="0" y="0"/>
                </a:lnTo>
                <a:lnTo>
                  <a:pt x="0" y="18287"/>
                </a:lnTo>
                <a:lnTo>
                  <a:pt x="5980176" y="18287"/>
                </a:lnTo>
                <a:lnTo>
                  <a:pt x="59801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35940" y="1874900"/>
            <a:ext cx="8074659" cy="39516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3535" algn="just">
              <a:lnSpc>
                <a:spcPct val="100000"/>
              </a:lnSpc>
              <a:spcBef>
                <a:spcPts val="95"/>
              </a:spcBef>
            </a:pPr>
            <a:r>
              <a:rPr sz="2800" spc="-25" dirty="0">
                <a:latin typeface="Times New Roman"/>
                <a:cs typeface="Times New Roman"/>
              </a:rPr>
              <a:t>L’</a:t>
            </a:r>
            <a:r>
              <a:rPr sz="2800" b="1" u="heavy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ESECUZIONE </a:t>
            </a: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DEI </a:t>
            </a:r>
            <a:r>
              <a:rPr sz="2800" b="1" u="heavy" spc="-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CONTRATTI</a:t>
            </a:r>
            <a:r>
              <a:rPr sz="2800" b="1" spc="-3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deve rispettare i 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principi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di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economicità</a:t>
            </a:r>
            <a:r>
              <a:rPr sz="2800" spc="-5" dirty="0">
                <a:latin typeface="Times New Roman"/>
                <a:cs typeface="Times New Roman"/>
              </a:rPr>
              <a:t>,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efficacia</a:t>
            </a:r>
            <a:r>
              <a:rPr sz="2800" spc="-5" dirty="0">
                <a:latin typeface="Times New Roman"/>
                <a:cs typeface="Times New Roman"/>
              </a:rPr>
              <a:t>,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tempestività</a:t>
            </a:r>
            <a:r>
              <a:rPr sz="2800" b="1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e 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b="1" u="heavy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correttezza</a:t>
            </a:r>
            <a:r>
              <a:rPr sz="2800" spc="-15" dirty="0"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75"/>
              </a:spcBef>
              <a:tabLst>
                <a:tab pos="1771014" algn="l"/>
                <a:tab pos="4940300" algn="l"/>
                <a:tab pos="5844540" algn="l"/>
              </a:tabLst>
            </a:pPr>
            <a:r>
              <a:rPr sz="2800" spc="-20" dirty="0">
                <a:latin typeface="Times New Roman"/>
                <a:cs typeface="Times New Roman"/>
              </a:rPr>
              <a:t>Viceversa,	</a:t>
            </a:r>
            <a:r>
              <a:rPr sz="2800" spc="-5" dirty="0">
                <a:latin typeface="Times New Roman"/>
                <a:cs typeface="Times New Roman"/>
              </a:rPr>
              <a:t>l’</a:t>
            </a:r>
            <a:r>
              <a:rPr sz="2800" b="1" spc="-5" dirty="0">
                <a:latin typeface="Times New Roman"/>
                <a:cs typeface="Times New Roman"/>
              </a:rPr>
              <a:t>AFFIDAMENTO	DEI	</a:t>
            </a:r>
            <a:r>
              <a:rPr sz="2800" b="1" spc="-25" dirty="0">
                <a:latin typeface="Times New Roman"/>
                <a:cs typeface="Times New Roman"/>
              </a:rPr>
              <a:t>CONTRATTI</a:t>
            </a:r>
            <a:r>
              <a:rPr sz="2800" spc="-25" dirty="0">
                <a:latin typeface="Times New Roman"/>
                <a:cs typeface="Times New Roman"/>
              </a:rPr>
              <a:t>,</a:t>
            </a:r>
            <a:endParaRPr sz="2800">
              <a:latin typeface="Times New Roman"/>
              <a:cs typeface="Times New Roman"/>
            </a:endParaRPr>
          </a:p>
          <a:p>
            <a:pPr marL="355600" marR="5080" algn="just">
              <a:lnSpc>
                <a:spcPct val="100000"/>
              </a:lnSpc>
            </a:pPr>
            <a:r>
              <a:rPr sz="2800" spc="-5" dirty="0">
                <a:latin typeface="Times New Roman"/>
                <a:cs typeface="Times New Roman"/>
              </a:rPr>
              <a:t>cioè l’intero </a:t>
            </a:r>
            <a:r>
              <a:rPr sz="2800" spc="-10" dirty="0">
                <a:latin typeface="Times New Roman"/>
                <a:cs typeface="Times New Roman"/>
              </a:rPr>
              <a:t>sistema </a:t>
            </a:r>
            <a:r>
              <a:rPr sz="2800" spc="-5" dirty="0">
                <a:latin typeface="Times New Roman"/>
                <a:cs typeface="Times New Roman"/>
              </a:rPr>
              <a:t>di scelta del contraente, </a:t>
            </a:r>
            <a:r>
              <a:rPr sz="2800" dirty="0">
                <a:latin typeface="Times New Roman"/>
                <a:cs typeface="Times New Roman"/>
              </a:rPr>
              <a:t>oltre </a:t>
            </a:r>
            <a:r>
              <a:rPr sz="2800" spc="-15" dirty="0">
                <a:latin typeface="Times New Roman"/>
                <a:cs typeface="Times New Roman"/>
              </a:rPr>
              <a:t>ai 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cennati principi, deve svolgersi nell’osservanza </a:t>
            </a:r>
            <a:r>
              <a:rPr sz="2800" spc="-5" dirty="0">
                <a:solidFill>
                  <a:srgbClr val="FF0000"/>
                </a:solidFill>
                <a:latin typeface="Times New Roman"/>
                <a:cs typeface="Times New Roman"/>
              </a:rPr>
              <a:t>anche </a:t>
            </a:r>
            <a:r>
              <a:rPr sz="2800" spc="-6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dei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seguenti: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principi</a:t>
            </a:r>
            <a:r>
              <a:rPr sz="2800" dirty="0">
                <a:latin typeface="Times New Roman"/>
                <a:cs typeface="Times New Roman"/>
              </a:rPr>
              <a:t> di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libera</a:t>
            </a:r>
            <a:r>
              <a:rPr sz="2800" b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concorrenza</a:t>
            </a:r>
            <a:r>
              <a:rPr sz="2800" spc="-10" dirty="0">
                <a:latin typeface="Times New Roman"/>
                <a:cs typeface="Times New Roman"/>
              </a:rPr>
              <a:t>,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b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non </a:t>
            </a:r>
            <a:r>
              <a:rPr sz="2800" b="1" spc="5" dirty="0">
                <a:latin typeface="Times New Roman"/>
                <a:cs typeface="Times New Roman"/>
              </a:rPr>
              <a:t> </a:t>
            </a: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discriminazione</a:t>
            </a:r>
            <a:r>
              <a:rPr sz="2800" spc="-5" dirty="0">
                <a:latin typeface="Times New Roman"/>
                <a:cs typeface="Times New Roman"/>
              </a:rPr>
              <a:t>,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trasparenza</a:t>
            </a:r>
            <a:r>
              <a:rPr sz="2800" spc="-5" dirty="0">
                <a:latin typeface="Times New Roman"/>
                <a:cs typeface="Times New Roman"/>
              </a:rPr>
              <a:t>,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b="1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proporzionalità</a:t>
            </a:r>
            <a:r>
              <a:rPr sz="2800" b="1" spc="-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e </a:t>
            </a:r>
            <a:r>
              <a:rPr sz="2800" spc="-685" dirty="0">
                <a:latin typeface="Times New Roman"/>
                <a:cs typeface="Times New Roman"/>
              </a:rPr>
              <a:t> </a:t>
            </a:r>
            <a:r>
              <a:rPr sz="2800" b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pubblicità</a:t>
            </a:r>
            <a:r>
              <a:rPr sz="2800" dirty="0"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91</a:t>
            </a:fld>
            <a:endParaRPr dirty="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86713" y="529285"/>
            <a:ext cx="683704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INDAGINI</a:t>
            </a:r>
            <a:r>
              <a:rPr sz="2400" spc="25" dirty="0"/>
              <a:t> </a:t>
            </a:r>
            <a:r>
              <a:rPr sz="2400" dirty="0"/>
              <a:t>DI</a:t>
            </a:r>
            <a:r>
              <a:rPr sz="2400" spc="-5" dirty="0"/>
              <a:t> </a:t>
            </a:r>
            <a:r>
              <a:rPr sz="2400" spc="-40" dirty="0"/>
              <a:t>MERCATO</a:t>
            </a:r>
            <a:r>
              <a:rPr sz="2400" spc="20" dirty="0"/>
              <a:t> </a:t>
            </a:r>
            <a:r>
              <a:rPr sz="2400" dirty="0"/>
              <a:t>E</a:t>
            </a:r>
            <a:r>
              <a:rPr sz="2400" spc="-140" dirty="0"/>
              <a:t> </a:t>
            </a:r>
            <a:r>
              <a:rPr sz="2400" spc="-5" dirty="0"/>
              <a:t>ACQUISIZIONE</a:t>
            </a:r>
            <a:r>
              <a:rPr sz="2400" spc="40" dirty="0"/>
              <a:t> </a:t>
            </a:r>
            <a:r>
              <a:rPr sz="2400" dirty="0"/>
              <a:t>CIG</a:t>
            </a:r>
            <a:endParaRPr sz="2400"/>
          </a:p>
        </p:txBody>
      </p:sp>
      <p:sp>
        <p:nvSpPr>
          <p:cNvPr id="3" name="object 3"/>
          <p:cNvSpPr/>
          <p:nvPr/>
        </p:nvSpPr>
        <p:spPr>
          <a:xfrm>
            <a:off x="270954" y="3259073"/>
            <a:ext cx="8322945" cy="12700"/>
          </a:xfrm>
          <a:custGeom>
            <a:avLst/>
            <a:gdLst/>
            <a:ahLst/>
            <a:cxnLst/>
            <a:rect l="l" t="t" r="r" b="b"/>
            <a:pathLst>
              <a:path w="8322945" h="12700">
                <a:moveTo>
                  <a:pt x="8322500" y="0"/>
                </a:moveTo>
                <a:lnTo>
                  <a:pt x="0" y="0"/>
                </a:lnTo>
                <a:lnTo>
                  <a:pt x="0" y="12191"/>
                </a:lnTo>
                <a:lnTo>
                  <a:pt x="8322500" y="12191"/>
                </a:lnTo>
                <a:lnTo>
                  <a:pt x="83225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70954" y="4411217"/>
            <a:ext cx="8322945" cy="12700"/>
          </a:xfrm>
          <a:custGeom>
            <a:avLst/>
            <a:gdLst/>
            <a:ahLst/>
            <a:cxnLst/>
            <a:rect l="l" t="t" r="r" b="b"/>
            <a:pathLst>
              <a:path w="8322945" h="12700">
                <a:moveTo>
                  <a:pt x="8322500" y="0"/>
                </a:moveTo>
                <a:lnTo>
                  <a:pt x="0" y="0"/>
                </a:lnTo>
                <a:lnTo>
                  <a:pt x="0" y="12191"/>
                </a:lnTo>
                <a:lnTo>
                  <a:pt x="8322500" y="12191"/>
                </a:lnTo>
                <a:lnTo>
                  <a:pt x="832250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70954" y="4685538"/>
            <a:ext cx="8322945" cy="12700"/>
          </a:xfrm>
          <a:custGeom>
            <a:avLst/>
            <a:gdLst/>
            <a:ahLst/>
            <a:cxnLst/>
            <a:rect l="l" t="t" r="r" b="b"/>
            <a:pathLst>
              <a:path w="8322945" h="12700">
                <a:moveTo>
                  <a:pt x="8322500" y="0"/>
                </a:moveTo>
                <a:lnTo>
                  <a:pt x="0" y="0"/>
                </a:lnTo>
                <a:lnTo>
                  <a:pt x="0" y="12192"/>
                </a:lnTo>
                <a:lnTo>
                  <a:pt x="8322500" y="12192"/>
                </a:lnTo>
                <a:lnTo>
                  <a:pt x="832250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70954" y="4959858"/>
            <a:ext cx="8322945" cy="12700"/>
          </a:xfrm>
          <a:custGeom>
            <a:avLst/>
            <a:gdLst/>
            <a:ahLst/>
            <a:cxnLst/>
            <a:rect l="l" t="t" r="r" b="b"/>
            <a:pathLst>
              <a:path w="8322945" h="12700">
                <a:moveTo>
                  <a:pt x="8322500" y="0"/>
                </a:moveTo>
                <a:lnTo>
                  <a:pt x="0" y="0"/>
                </a:lnTo>
                <a:lnTo>
                  <a:pt x="0" y="12192"/>
                </a:lnTo>
                <a:lnTo>
                  <a:pt x="8322500" y="12192"/>
                </a:lnTo>
                <a:lnTo>
                  <a:pt x="832250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0954" y="5234178"/>
            <a:ext cx="8322945" cy="12700"/>
          </a:xfrm>
          <a:custGeom>
            <a:avLst/>
            <a:gdLst/>
            <a:ahLst/>
            <a:cxnLst/>
            <a:rect l="l" t="t" r="r" b="b"/>
            <a:pathLst>
              <a:path w="8322945" h="12700">
                <a:moveTo>
                  <a:pt x="8322500" y="0"/>
                </a:moveTo>
                <a:lnTo>
                  <a:pt x="0" y="0"/>
                </a:lnTo>
                <a:lnTo>
                  <a:pt x="0" y="12192"/>
                </a:lnTo>
                <a:lnTo>
                  <a:pt x="8322500" y="12192"/>
                </a:lnTo>
                <a:lnTo>
                  <a:pt x="832250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70954" y="5508497"/>
            <a:ext cx="8322945" cy="12700"/>
          </a:xfrm>
          <a:custGeom>
            <a:avLst/>
            <a:gdLst/>
            <a:ahLst/>
            <a:cxnLst/>
            <a:rect l="l" t="t" r="r" b="b"/>
            <a:pathLst>
              <a:path w="8322945" h="12700">
                <a:moveTo>
                  <a:pt x="8322500" y="0"/>
                </a:moveTo>
                <a:lnTo>
                  <a:pt x="0" y="0"/>
                </a:lnTo>
                <a:lnTo>
                  <a:pt x="0" y="12191"/>
                </a:lnTo>
                <a:lnTo>
                  <a:pt x="8322500" y="12191"/>
                </a:lnTo>
                <a:lnTo>
                  <a:pt x="832250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58267" y="1294638"/>
            <a:ext cx="8351520" cy="45256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Per</a:t>
            </a:r>
            <a:r>
              <a:rPr sz="1800" spc="20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le</a:t>
            </a:r>
            <a:r>
              <a:rPr sz="1800" spc="20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indagini</a:t>
            </a:r>
            <a:r>
              <a:rPr sz="1800" spc="19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2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mercato</a:t>
            </a:r>
            <a:r>
              <a:rPr sz="1800" spc="2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finalizzate</a:t>
            </a:r>
            <a:r>
              <a:rPr sz="1800" spc="20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2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individuare</a:t>
            </a:r>
            <a:r>
              <a:rPr sz="1800" spc="2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gli</a:t>
            </a:r>
            <a:r>
              <a:rPr sz="1800" spc="2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operatori</a:t>
            </a:r>
            <a:r>
              <a:rPr sz="1800" spc="2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interessati</a:t>
            </a:r>
            <a:r>
              <a:rPr sz="1800" spc="20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2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partecipare </a:t>
            </a:r>
            <a:r>
              <a:rPr sz="1800" spc="-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alle </a:t>
            </a:r>
            <a:r>
              <a:rPr sz="1800" spc="-5" dirty="0">
                <a:latin typeface="Times New Roman"/>
                <a:cs typeface="Times New Roman"/>
              </a:rPr>
              <a:t>procedure </a:t>
            </a:r>
            <a:r>
              <a:rPr sz="1800" spc="-10" dirty="0">
                <a:latin typeface="Times New Roman"/>
                <a:cs typeface="Times New Roman"/>
              </a:rPr>
              <a:t>di </a:t>
            </a:r>
            <a:r>
              <a:rPr sz="1800" dirty="0">
                <a:latin typeface="Times New Roman"/>
                <a:cs typeface="Times New Roman"/>
              </a:rPr>
              <a:t>selezione </a:t>
            </a:r>
            <a:r>
              <a:rPr sz="1800" spc="-5" dirty="0">
                <a:latin typeface="Times New Roman"/>
                <a:cs typeface="Times New Roman"/>
              </a:rPr>
              <a:t>per </a:t>
            </a:r>
            <a:r>
              <a:rPr sz="1800" dirty="0">
                <a:latin typeface="Times New Roman"/>
                <a:cs typeface="Times New Roman"/>
              </a:rPr>
              <a:t>gli </a:t>
            </a:r>
            <a:r>
              <a:rPr sz="1800" spc="-5" dirty="0">
                <a:latin typeface="Times New Roman"/>
                <a:cs typeface="Times New Roman"/>
              </a:rPr>
              <a:t>affidamenti sottosoglia, Anac </a:t>
            </a:r>
            <a:r>
              <a:rPr sz="1800" dirty="0">
                <a:latin typeface="Times New Roman"/>
                <a:cs typeface="Times New Roman"/>
              </a:rPr>
              <a:t>ritiene non </a:t>
            </a:r>
            <a:r>
              <a:rPr sz="1800" spc="-5" dirty="0">
                <a:latin typeface="Times New Roman"/>
                <a:cs typeface="Times New Roman"/>
              </a:rPr>
              <a:t>necessaria </a:t>
            </a:r>
            <a:r>
              <a:rPr sz="1800" dirty="0">
                <a:latin typeface="Times New Roman"/>
                <a:cs typeface="Times New Roman"/>
              </a:rPr>
              <a:t> l'acquisizione </a:t>
            </a:r>
            <a:r>
              <a:rPr sz="1800" spc="-5" dirty="0">
                <a:latin typeface="Times New Roman"/>
                <a:cs typeface="Times New Roman"/>
              </a:rPr>
              <a:t>del</a:t>
            </a:r>
            <a:r>
              <a:rPr sz="1800" dirty="0">
                <a:latin typeface="Times New Roman"/>
                <a:cs typeface="Times New Roman"/>
              </a:rPr>
              <a:t> Cig </a:t>
            </a:r>
            <a:r>
              <a:rPr sz="1800" spc="-5" dirty="0">
                <a:latin typeface="Times New Roman"/>
                <a:cs typeface="Times New Roman"/>
              </a:rPr>
              <a:t>(codice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identificativo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gara).</a:t>
            </a:r>
            <a:r>
              <a:rPr sz="1800" dirty="0">
                <a:latin typeface="Times New Roman"/>
                <a:cs typeface="Times New Roman"/>
              </a:rPr>
              <a:t> Così </a:t>
            </a:r>
            <a:r>
              <a:rPr sz="1800" spc="-5" dirty="0">
                <a:latin typeface="Times New Roman"/>
                <a:cs typeface="Times New Roman"/>
              </a:rPr>
              <a:t>si</a:t>
            </a:r>
            <a:r>
              <a:rPr sz="1800" dirty="0">
                <a:latin typeface="Times New Roman"/>
                <a:cs typeface="Times New Roman"/>
              </a:rPr>
              <a:t> è </a:t>
            </a:r>
            <a:r>
              <a:rPr sz="1800" spc="-5" dirty="0">
                <a:latin typeface="Times New Roman"/>
                <a:cs typeface="Times New Roman"/>
              </a:rPr>
              <a:t>espressa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l'</a:t>
            </a:r>
            <a:r>
              <a:rPr sz="1800" spc="-5" dirty="0">
                <a:latin typeface="Times New Roman"/>
                <a:cs typeface="Times New Roman"/>
              </a:rPr>
              <a:t> Autorità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nella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delibera 131/2020 </a:t>
            </a:r>
            <a:r>
              <a:rPr sz="1800" dirty="0">
                <a:latin typeface="Times New Roman"/>
                <a:cs typeface="Times New Roman"/>
              </a:rPr>
              <a:t>andando anche a </a:t>
            </a:r>
            <a:r>
              <a:rPr sz="1800" spc="-5" dirty="0">
                <a:latin typeface="Times New Roman"/>
                <a:cs typeface="Times New Roman"/>
              </a:rPr>
              <a:t>modificare </a:t>
            </a:r>
            <a:r>
              <a:rPr sz="1800" dirty="0">
                <a:latin typeface="Times New Roman"/>
                <a:cs typeface="Times New Roman"/>
              </a:rPr>
              <a:t>le </a:t>
            </a:r>
            <a:r>
              <a:rPr sz="1800" spc="-5" dirty="0">
                <a:latin typeface="Times New Roman"/>
                <a:cs typeface="Times New Roman"/>
              </a:rPr>
              <a:t>Faq sugli obblighi informativi </a:t>
            </a:r>
            <a:r>
              <a:rPr sz="1800" dirty="0">
                <a:latin typeface="Times New Roman"/>
                <a:cs typeface="Times New Roman"/>
              </a:rPr>
              <a:t>( </a:t>
            </a:r>
            <a:r>
              <a:rPr sz="1800" spc="-5" dirty="0">
                <a:latin typeface="Times New Roman"/>
                <a:cs typeface="Times New Roman"/>
              </a:rPr>
              <a:t>Faq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A45).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0"/>
              </a:spcBef>
            </a:pPr>
            <a:r>
              <a:rPr sz="1800" spc="-5" dirty="0">
                <a:latin typeface="Times New Roman"/>
                <a:cs typeface="Times New Roman"/>
              </a:rPr>
              <a:t>Come </a:t>
            </a:r>
            <a:r>
              <a:rPr sz="1800" dirty="0">
                <a:latin typeface="Times New Roman"/>
                <a:cs typeface="Times New Roman"/>
              </a:rPr>
              <a:t>noto,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l'indagine di mercato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è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preordinata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individuare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gli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operatori interessati </a:t>
            </a:r>
            <a:r>
              <a:rPr sz="1800" b="1" dirty="0">
                <a:latin typeface="Times New Roman"/>
                <a:cs typeface="Times New Roman"/>
              </a:rPr>
              <a:t> a </a:t>
            </a:r>
            <a:r>
              <a:rPr sz="1800" b="1" spc="-5" dirty="0">
                <a:latin typeface="Times New Roman"/>
                <a:cs typeface="Times New Roman"/>
              </a:rPr>
              <a:t>partecipare alle </a:t>
            </a:r>
            <a:r>
              <a:rPr sz="1800" b="1" spc="-10" dirty="0">
                <a:latin typeface="Times New Roman"/>
                <a:cs typeface="Times New Roman"/>
              </a:rPr>
              <a:t>procedure </a:t>
            </a:r>
            <a:r>
              <a:rPr sz="1800" b="1" spc="-5" dirty="0">
                <a:latin typeface="Times New Roman"/>
                <a:cs typeface="Times New Roman"/>
              </a:rPr>
              <a:t>di selezione per gli affidamenti di </a:t>
            </a:r>
            <a:r>
              <a:rPr sz="1800" b="1" dirty="0">
                <a:latin typeface="Times New Roman"/>
                <a:cs typeface="Times New Roman"/>
              </a:rPr>
              <a:t>importo </a:t>
            </a:r>
            <a:r>
              <a:rPr sz="1800" b="1" spc="-5" dirty="0">
                <a:latin typeface="Times New Roman"/>
                <a:cs typeface="Times New Roman"/>
              </a:rPr>
              <a:t>inferiore </a:t>
            </a:r>
            <a:r>
              <a:rPr sz="1800" b="1" spc="-10" dirty="0">
                <a:latin typeface="Times New Roman"/>
                <a:cs typeface="Times New Roman"/>
              </a:rPr>
              <a:t>alle </a:t>
            </a:r>
            <a:r>
              <a:rPr sz="1800" b="1" spc="-5" dirty="0"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soglie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cui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all' articolo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35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del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codice</a:t>
            </a:r>
            <a:r>
              <a:rPr sz="1800" b="1" u="sng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dei</a:t>
            </a:r>
            <a:r>
              <a:rPr sz="1800" b="1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contratti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pubblici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(Dlgs 50/2016).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proposito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Anac</a:t>
            </a:r>
            <a:r>
              <a:rPr sz="1800" spc="-5" dirty="0">
                <a:latin typeface="Times New Roman"/>
                <a:cs typeface="Times New Roman"/>
              </a:rPr>
              <a:t> richiama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Linee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guida</a:t>
            </a:r>
            <a:r>
              <a:rPr sz="1800" dirty="0">
                <a:latin typeface="Times New Roman"/>
                <a:cs typeface="Times New Roman"/>
              </a:rPr>
              <a:t> n.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4,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vigore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fino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all'adozione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Regolamento di </a:t>
            </a:r>
            <a:r>
              <a:rPr sz="1800" spc="-5" dirty="0">
                <a:latin typeface="Times New Roman"/>
                <a:cs typeface="Times New Roman"/>
              </a:rPr>
              <a:t>esecuzione, integrazione </a:t>
            </a:r>
            <a:r>
              <a:rPr sz="1800" dirty="0">
                <a:latin typeface="Times New Roman"/>
                <a:cs typeface="Times New Roman"/>
              </a:rPr>
              <a:t>e attuazione </a:t>
            </a:r>
            <a:r>
              <a:rPr sz="1800" spc="-5" dirty="0">
                <a:latin typeface="Times New Roman"/>
                <a:cs typeface="Times New Roman"/>
              </a:rPr>
              <a:t>del codice,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in base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alle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quali </a:t>
            </a:r>
            <a:r>
              <a:rPr sz="18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le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stazioni appaltanti assicurano l'opportuna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pubblicità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dell' attività di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esplorazione </a:t>
            </a:r>
            <a:r>
              <a:rPr sz="1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del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mercato, scegliendo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gli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strumenti più idonei in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ragione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della rilevanza del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contratto </a:t>
            </a:r>
            <a:r>
              <a:rPr sz="1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per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il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settore merceologico di riferimento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e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della sua contendibilità, da </a:t>
            </a:r>
            <a:r>
              <a:rPr sz="1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valutare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sulla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base di parametri non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solo economici.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A questo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fine le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stazioni appaltanti pubblicano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un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avviso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sul profilo di committente,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nella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sezione «Amministrazione trasparente»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sotto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la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sezione</a:t>
            </a:r>
            <a:r>
              <a:rPr sz="1800" b="1" u="sng" spc="2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«Bandi</a:t>
            </a:r>
            <a:r>
              <a:rPr sz="18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contratti»,</a:t>
            </a:r>
            <a:r>
              <a:rPr sz="1800" b="1" u="sng" spc="-2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o</a:t>
            </a:r>
            <a:r>
              <a:rPr sz="18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ricorre</a:t>
            </a:r>
            <a:r>
              <a:rPr sz="1800" b="1" u="sng" spc="-1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ad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altre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forme</a:t>
            </a:r>
            <a:r>
              <a:rPr sz="18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 pubblicità.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92</a:t>
            </a:fld>
            <a:endParaRPr dirty="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93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52550" y="529285"/>
            <a:ext cx="683704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INDAGINI</a:t>
            </a:r>
            <a:r>
              <a:rPr sz="2400" spc="25" dirty="0"/>
              <a:t> </a:t>
            </a:r>
            <a:r>
              <a:rPr sz="2400" dirty="0"/>
              <a:t>DI</a:t>
            </a:r>
            <a:r>
              <a:rPr sz="2400" spc="-5" dirty="0"/>
              <a:t> </a:t>
            </a:r>
            <a:r>
              <a:rPr sz="2400" spc="-40" dirty="0"/>
              <a:t>MERCATO</a:t>
            </a:r>
            <a:r>
              <a:rPr sz="2400" spc="20" dirty="0"/>
              <a:t> </a:t>
            </a:r>
            <a:r>
              <a:rPr sz="2400" dirty="0"/>
              <a:t>E</a:t>
            </a:r>
            <a:r>
              <a:rPr sz="2400" spc="-140" dirty="0"/>
              <a:t> </a:t>
            </a:r>
            <a:r>
              <a:rPr sz="2400" spc="-5" dirty="0"/>
              <a:t>ACQUISIZIONE</a:t>
            </a:r>
            <a:r>
              <a:rPr sz="2400" spc="40" dirty="0"/>
              <a:t> </a:t>
            </a:r>
            <a:r>
              <a:rPr sz="2400" dirty="0"/>
              <a:t>CIG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186334" y="1080008"/>
            <a:ext cx="8775065" cy="54394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6985" algn="just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Times New Roman"/>
                <a:cs typeface="Times New Roman"/>
              </a:rPr>
              <a:t>Gli</a:t>
            </a:r>
            <a:r>
              <a:rPr sz="1600" spc="38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articoli 29 </a:t>
            </a:r>
            <a:r>
              <a:rPr sz="1600" spc="-5" dirty="0">
                <a:latin typeface="Times New Roman"/>
                <a:cs typeface="Times New Roman"/>
              </a:rPr>
              <a:t>e</a:t>
            </a:r>
            <a:r>
              <a:rPr sz="1600" spc="39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73 </a:t>
            </a:r>
            <a:r>
              <a:rPr sz="1600" spc="-5" dirty="0">
                <a:latin typeface="Times New Roman"/>
                <a:cs typeface="Times New Roman"/>
              </a:rPr>
              <a:t>del codice dei </a:t>
            </a:r>
            <a:r>
              <a:rPr sz="1600" dirty="0">
                <a:latin typeface="Times New Roman"/>
                <a:cs typeface="Times New Roman"/>
              </a:rPr>
              <a:t>contratti </a:t>
            </a:r>
            <a:r>
              <a:rPr sz="1600" spc="-5" dirty="0">
                <a:latin typeface="Times New Roman"/>
                <a:cs typeface="Times New Roman"/>
              </a:rPr>
              <a:t>pubblici</a:t>
            </a:r>
            <a:r>
              <a:rPr sz="1600" spc="39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prevedono </a:t>
            </a:r>
            <a:r>
              <a:rPr sz="1600" dirty="0">
                <a:latin typeface="Times New Roman"/>
                <a:cs typeface="Times New Roman"/>
              </a:rPr>
              <a:t>specifici </a:t>
            </a:r>
            <a:r>
              <a:rPr sz="1600" spc="-5" dirty="0">
                <a:latin typeface="Times New Roman"/>
                <a:cs typeface="Times New Roman"/>
              </a:rPr>
              <a:t>obblighi </a:t>
            </a:r>
            <a:r>
              <a:rPr sz="1600" spc="5" dirty="0">
                <a:latin typeface="Times New Roman"/>
                <a:cs typeface="Times New Roman"/>
              </a:rPr>
              <a:t>di </a:t>
            </a:r>
            <a:r>
              <a:rPr sz="1600" spc="-5" dirty="0">
                <a:latin typeface="Times New Roman"/>
                <a:cs typeface="Times New Roman"/>
              </a:rPr>
              <a:t>comunicazione a 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favore</a:t>
            </a:r>
            <a:r>
              <a:rPr sz="1600" dirty="0">
                <a:latin typeface="Times New Roman"/>
                <a:cs typeface="Times New Roman"/>
              </a:rPr>
              <a:t> di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Anac,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in</a:t>
            </a:r>
            <a:r>
              <a:rPr sz="1600" dirty="0">
                <a:latin typeface="Times New Roman"/>
                <a:cs typeface="Times New Roman"/>
              </a:rPr>
              <a:t> particolare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l'</a:t>
            </a:r>
            <a:r>
              <a:rPr sz="1600" dirty="0">
                <a:latin typeface="Times New Roman"/>
                <a:cs typeface="Times New Roman"/>
              </a:rPr>
              <a:t> articolo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29,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commi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1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 2,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stabilisce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che</a:t>
            </a:r>
            <a:r>
              <a:rPr sz="1600" dirty="0">
                <a:latin typeface="Times New Roman"/>
                <a:cs typeface="Times New Roman"/>
              </a:rPr>
              <a:t> gli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atti</a:t>
            </a:r>
            <a:r>
              <a:rPr sz="1600" spc="40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relativi</a:t>
            </a:r>
            <a:r>
              <a:rPr sz="1600" spc="40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alla 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programmazione di </a:t>
            </a:r>
            <a:r>
              <a:rPr sz="1600" dirty="0">
                <a:latin typeface="Times New Roman"/>
                <a:cs typeface="Times New Roman"/>
              </a:rPr>
              <a:t>lavori, </a:t>
            </a:r>
            <a:r>
              <a:rPr sz="1600" spc="-5" dirty="0">
                <a:latin typeface="Times New Roman"/>
                <a:cs typeface="Times New Roman"/>
              </a:rPr>
              <a:t>opere, </a:t>
            </a:r>
            <a:r>
              <a:rPr sz="1600" dirty="0">
                <a:latin typeface="Times New Roman"/>
                <a:cs typeface="Times New Roman"/>
              </a:rPr>
              <a:t>servizi </a:t>
            </a:r>
            <a:r>
              <a:rPr sz="1600" spc="-5" dirty="0">
                <a:latin typeface="Times New Roman"/>
                <a:cs typeface="Times New Roman"/>
              </a:rPr>
              <a:t>e </a:t>
            </a:r>
            <a:r>
              <a:rPr sz="1600" dirty="0">
                <a:latin typeface="Times New Roman"/>
                <a:cs typeface="Times New Roman"/>
              </a:rPr>
              <a:t>forniture, alle procedure </a:t>
            </a:r>
            <a:r>
              <a:rPr sz="1600" spc="-5" dirty="0">
                <a:latin typeface="Times New Roman"/>
                <a:cs typeface="Times New Roman"/>
              </a:rPr>
              <a:t>per l'affidamento di </a:t>
            </a:r>
            <a:r>
              <a:rPr sz="1600" dirty="0">
                <a:latin typeface="Times New Roman"/>
                <a:cs typeface="Times New Roman"/>
              </a:rPr>
              <a:t>appalti pubblici </a:t>
            </a:r>
            <a:r>
              <a:rPr sz="1600" spc="-5" dirty="0">
                <a:latin typeface="Times New Roman"/>
                <a:cs typeface="Times New Roman"/>
              </a:rPr>
              <a:t>di </a:t>
            </a:r>
            <a:r>
              <a:rPr sz="1600" dirty="0">
                <a:latin typeface="Times New Roman"/>
                <a:cs typeface="Times New Roman"/>
              </a:rPr>
              <a:t> servizi, forniture, lavori </a:t>
            </a:r>
            <a:r>
              <a:rPr sz="1600" spc="-5" dirty="0">
                <a:latin typeface="Times New Roman"/>
                <a:cs typeface="Times New Roman"/>
              </a:rPr>
              <a:t>e </a:t>
            </a:r>
            <a:r>
              <a:rPr sz="1600" dirty="0">
                <a:latin typeface="Times New Roman"/>
                <a:cs typeface="Times New Roman"/>
              </a:rPr>
              <a:t>opere, di concorsi </a:t>
            </a:r>
            <a:r>
              <a:rPr sz="1600" spc="-5" dirty="0">
                <a:latin typeface="Times New Roman"/>
                <a:cs typeface="Times New Roman"/>
              </a:rPr>
              <a:t>pubblici </a:t>
            </a:r>
            <a:r>
              <a:rPr sz="1600" spc="5" dirty="0">
                <a:latin typeface="Times New Roman"/>
                <a:cs typeface="Times New Roman"/>
              </a:rPr>
              <a:t>di </a:t>
            </a:r>
            <a:r>
              <a:rPr sz="1600" spc="-5" dirty="0">
                <a:latin typeface="Times New Roman"/>
                <a:cs typeface="Times New Roman"/>
              </a:rPr>
              <a:t>progettazione, </a:t>
            </a:r>
            <a:r>
              <a:rPr sz="1600" dirty="0">
                <a:latin typeface="Times New Roman"/>
                <a:cs typeface="Times New Roman"/>
              </a:rPr>
              <a:t>di </a:t>
            </a:r>
            <a:r>
              <a:rPr sz="1600" spc="-5" dirty="0">
                <a:latin typeface="Times New Roman"/>
                <a:cs typeface="Times New Roman"/>
              </a:rPr>
              <a:t>concorsi </a:t>
            </a:r>
            <a:r>
              <a:rPr sz="1600" dirty="0">
                <a:latin typeface="Times New Roman"/>
                <a:cs typeface="Times New Roman"/>
              </a:rPr>
              <a:t>di </a:t>
            </a:r>
            <a:r>
              <a:rPr sz="1600" spc="-5" dirty="0">
                <a:latin typeface="Times New Roman"/>
                <a:cs typeface="Times New Roman"/>
              </a:rPr>
              <a:t>idee e </a:t>
            </a:r>
            <a:r>
              <a:rPr sz="1600" dirty="0">
                <a:latin typeface="Times New Roman"/>
                <a:cs typeface="Times New Roman"/>
              </a:rPr>
              <a:t>di </a:t>
            </a:r>
            <a:r>
              <a:rPr sz="1600" spc="-5" dirty="0">
                <a:latin typeface="Times New Roman"/>
                <a:cs typeface="Times New Roman"/>
              </a:rPr>
              <a:t>concessioni, </a:t>
            </a:r>
            <a:r>
              <a:rPr sz="1600" dirty="0">
                <a:latin typeface="Times New Roman"/>
                <a:cs typeface="Times New Roman"/>
              </a:rPr>
              <a:t> alla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composizione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della</a:t>
            </a:r>
            <a:r>
              <a:rPr sz="1600" dirty="0">
                <a:latin typeface="Times New Roman"/>
                <a:cs typeface="Times New Roman"/>
              </a:rPr>
              <a:t> commissione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giudicatrice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ai</a:t>
            </a:r>
            <a:r>
              <a:rPr sz="1600" dirty="0">
                <a:latin typeface="Times New Roman"/>
                <a:cs typeface="Times New Roman"/>
              </a:rPr>
              <a:t> curricula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dei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suoi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componenti,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devono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essere </a:t>
            </a:r>
            <a:r>
              <a:rPr sz="1600" spc="-38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pubblicati</a:t>
            </a:r>
            <a:r>
              <a:rPr sz="1600" spc="15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e</a:t>
            </a:r>
            <a:r>
              <a:rPr sz="1600" spc="13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aggiornati</a:t>
            </a:r>
            <a:r>
              <a:rPr sz="1600" spc="14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sul</a:t>
            </a:r>
            <a:r>
              <a:rPr sz="1600" spc="13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profilo</a:t>
            </a:r>
            <a:r>
              <a:rPr sz="1600" spc="14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del</a:t>
            </a:r>
            <a:r>
              <a:rPr sz="1600" spc="1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committente,</a:t>
            </a:r>
            <a:r>
              <a:rPr sz="1600" spc="14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nella</a:t>
            </a:r>
            <a:r>
              <a:rPr sz="1600" spc="1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sezione</a:t>
            </a:r>
            <a:r>
              <a:rPr sz="1600" spc="15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«Amministrazione</a:t>
            </a:r>
            <a:r>
              <a:rPr sz="1600" spc="15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trasparente»,</a:t>
            </a:r>
            <a:r>
              <a:rPr sz="1600" spc="14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in</a:t>
            </a:r>
            <a:r>
              <a:rPr sz="1600" spc="14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base </a:t>
            </a:r>
            <a:r>
              <a:rPr sz="1600" spc="-38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al </a:t>
            </a:r>
            <a:r>
              <a:rPr sz="1600" dirty="0">
                <a:latin typeface="Times New Roman"/>
                <a:cs typeface="Times New Roman"/>
              </a:rPr>
              <a:t>decreto trasparenza </a:t>
            </a:r>
            <a:r>
              <a:rPr sz="1600" spc="-5" dirty="0">
                <a:latin typeface="Times New Roman"/>
                <a:cs typeface="Times New Roman"/>
              </a:rPr>
              <a:t>e devono essere anche pubblicati </a:t>
            </a:r>
            <a:r>
              <a:rPr sz="1600" dirty="0">
                <a:latin typeface="Times New Roman"/>
                <a:cs typeface="Times New Roman"/>
              </a:rPr>
              <a:t>sulla </a:t>
            </a:r>
            <a:r>
              <a:rPr sz="1600" spc="-5" dirty="0">
                <a:latin typeface="Times New Roman"/>
                <a:cs typeface="Times New Roman"/>
              </a:rPr>
              <a:t>piattaforma </a:t>
            </a:r>
            <a:r>
              <a:rPr sz="1600" dirty="0">
                <a:latin typeface="Times New Roman"/>
                <a:cs typeface="Times New Roman"/>
              </a:rPr>
              <a:t>digitale istituita presso </a:t>
            </a:r>
            <a:r>
              <a:rPr sz="1600" spc="-5" dirty="0">
                <a:latin typeface="Times New Roman"/>
                <a:cs typeface="Times New Roman"/>
              </a:rPr>
              <a:t>l'Anac, 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anche </a:t>
            </a:r>
            <a:r>
              <a:rPr sz="1600" dirty="0">
                <a:latin typeface="Times New Roman"/>
                <a:cs typeface="Times New Roman"/>
              </a:rPr>
              <a:t>tramite </a:t>
            </a:r>
            <a:r>
              <a:rPr sz="1600" spc="-5" dirty="0">
                <a:latin typeface="Times New Roman"/>
                <a:cs typeface="Times New Roman"/>
              </a:rPr>
              <a:t>i </a:t>
            </a:r>
            <a:r>
              <a:rPr sz="1600" dirty="0">
                <a:latin typeface="Times New Roman"/>
                <a:cs typeface="Times New Roman"/>
              </a:rPr>
              <a:t>sistemi informatizzati </a:t>
            </a:r>
            <a:r>
              <a:rPr sz="1600" spc="-5" dirty="0">
                <a:latin typeface="Times New Roman"/>
                <a:cs typeface="Times New Roman"/>
              </a:rPr>
              <a:t>regionali e le </a:t>
            </a:r>
            <a:r>
              <a:rPr sz="1600" dirty="0">
                <a:latin typeface="Times New Roman"/>
                <a:cs typeface="Times New Roman"/>
              </a:rPr>
              <a:t>piattaforme </a:t>
            </a:r>
            <a:r>
              <a:rPr sz="1600" spc="-5" dirty="0">
                <a:latin typeface="Times New Roman"/>
                <a:cs typeface="Times New Roman"/>
              </a:rPr>
              <a:t>regionali </a:t>
            </a:r>
            <a:r>
              <a:rPr sz="1600" dirty="0">
                <a:latin typeface="Times New Roman"/>
                <a:cs typeface="Times New Roman"/>
              </a:rPr>
              <a:t>di e-procurement, </a:t>
            </a:r>
            <a:r>
              <a:rPr sz="1600" spc="-5" dirty="0">
                <a:latin typeface="Times New Roman"/>
                <a:cs typeface="Times New Roman"/>
              </a:rPr>
              <a:t>come indicato 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anche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nell'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articolo</a:t>
            </a:r>
            <a:r>
              <a:rPr sz="1600" spc="4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73 </a:t>
            </a:r>
            <a:r>
              <a:rPr sz="1600" spc="-5" dirty="0">
                <a:latin typeface="Times New Roman"/>
                <a:cs typeface="Times New Roman"/>
              </a:rPr>
              <a:t>al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comma</a:t>
            </a:r>
            <a:r>
              <a:rPr sz="1600" spc="7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4.</a:t>
            </a:r>
            <a:endParaRPr sz="16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390"/>
              </a:spcBef>
            </a:pPr>
            <a:r>
              <a:rPr sz="1600" spc="-10" dirty="0">
                <a:latin typeface="Times New Roman"/>
                <a:cs typeface="Times New Roman"/>
              </a:rPr>
              <a:t>Ad </a:t>
            </a:r>
            <a:r>
              <a:rPr sz="1600" spc="-5" dirty="0">
                <a:latin typeface="Times New Roman"/>
                <a:cs typeface="Times New Roman"/>
              </a:rPr>
              <a:t>avviso </a:t>
            </a:r>
            <a:r>
              <a:rPr sz="1600" dirty="0">
                <a:latin typeface="Times New Roman"/>
                <a:cs typeface="Times New Roman"/>
              </a:rPr>
              <a:t>di </a:t>
            </a:r>
            <a:r>
              <a:rPr sz="1600" spc="-5" dirty="0">
                <a:latin typeface="Times New Roman"/>
                <a:cs typeface="Times New Roman"/>
              </a:rPr>
              <a:t>Anac,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per le indagini di </a:t>
            </a:r>
            <a:r>
              <a:rPr sz="16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mercato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preordinate a individuare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gli operatori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interessati a 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partecipare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alle</a:t>
            </a:r>
            <a:r>
              <a:rPr sz="16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procedure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di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selezione</a:t>
            </a:r>
            <a:r>
              <a:rPr sz="16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per</a:t>
            </a:r>
            <a:r>
              <a:rPr sz="16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gli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affidamenti</a:t>
            </a:r>
            <a:r>
              <a:rPr sz="16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sottosoglia,</a:t>
            </a:r>
            <a:r>
              <a:rPr sz="16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non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è</a:t>
            </a:r>
            <a:r>
              <a:rPr sz="1600" b="1" u="sng" spc="39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necessaria</a:t>
            </a:r>
            <a:r>
              <a:rPr sz="1600" b="1" u="sng" spc="39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1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l' </a:t>
            </a:r>
            <a:r>
              <a:rPr sz="1600" b="1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acquisizione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del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Cifg, trattandosi di operazioni preliminari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allo svolgimento di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una futura procedura 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selezione, ricordando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in proposito come la determinazione n.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39/2016,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all'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articolo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8, comma </a:t>
            </a:r>
            <a:r>
              <a:rPr sz="16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1, </a:t>
            </a:r>
            <a:r>
              <a:rPr sz="16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lettera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c) </a:t>
            </a:r>
            <a:r>
              <a:rPr sz="16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prevede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che per tutte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le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informazioni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non acquisite ordinariamente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tramite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 sistemi Simog, 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SmartCIG o </a:t>
            </a:r>
            <a:r>
              <a:rPr sz="1600" b="1" u="sng" spc="-4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AVCPASS,</a:t>
            </a:r>
            <a:r>
              <a:rPr sz="1600" b="1" u="sng" spc="-4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l'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obbligo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comunicazione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si intende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assolto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mediante la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trasmissione </a:t>
            </a:r>
            <a:r>
              <a:rPr sz="16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annuale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della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comunicazione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attestante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l' avvenuto adempimento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degli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obblighi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 pubblicazione </a:t>
            </a:r>
            <a:r>
              <a:rPr sz="1600" b="1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sul </a:t>
            </a:r>
            <a:r>
              <a:rPr sz="16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profilo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committente delle informazioni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cui all' articolo 1,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comma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32, </a:t>
            </a:r>
            <a:r>
              <a:rPr sz="1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della </a:t>
            </a:r>
            <a:r>
              <a:rPr sz="1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legge 190/2012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-5" dirty="0">
                <a:latin typeface="Times New Roman"/>
                <a:cs typeface="Times New Roman"/>
              </a:rPr>
              <a:t>vale a 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dire </a:t>
            </a:r>
            <a:r>
              <a:rPr sz="1600" dirty="0">
                <a:latin typeface="Times New Roman"/>
                <a:cs typeface="Times New Roman"/>
              </a:rPr>
              <a:t>la </a:t>
            </a:r>
            <a:r>
              <a:rPr sz="1600" spc="-5" dirty="0">
                <a:latin typeface="Times New Roman"/>
                <a:cs typeface="Times New Roman"/>
              </a:rPr>
              <a:t>comunicazione </a:t>
            </a:r>
            <a:r>
              <a:rPr sz="1600" dirty="0">
                <a:latin typeface="Times New Roman"/>
                <a:cs typeface="Times New Roman"/>
              </a:rPr>
              <a:t>da </a:t>
            </a:r>
            <a:r>
              <a:rPr sz="1600" spc="-5" dirty="0">
                <a:latin typeface="Times New Roman"/>
                <a:cs typeface="Times New Roman"/>
              </a:rPr>
              <a:t>effettuare</a:t>
            </a:r>
            <a:r>
              <a:rPr sz="1600" spc="39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entro </a:t>
            </a:r>
            <a:r>
              <a:rPr sz="1600" dirty="0">
                <a:latin typeface="Times New Roman"/>
                <a:cs typeface="Times New Roman"/>
              </a:rPr>
              <a:t>il 31 </a:t>
            </a:r>
            <a:r>
              <a:rPr sz="1600" spc="-5" dirty="0">
                <a:latin typeface="Times New Roman"/>
                <a:cs typeface="Times New Roman"/>
              </a:rPr>
              <a:t>gennaio </a:t>
            </a:r>
            <a:r>
              <a:rPr sz="1600" dirty="0">
                <a:latin typeface="Times New Roman"/>
                <a:cs typeface="Times New Roman"/>
              </a:rPr>
              <a:t>di ogni </a:t>
            </a:r>
            <a:r>
              <a:rPr sz="1600" spc="-5" dirty="0">
                <a:latin typeface="Times New Roman"/>
                <a:cs typeface="Times New Roman"/>
              </a:rPr>
              <a:t>anno </a:t>
            </a:r>
            <a:r>
              <a:rPr sz="1600" dirty="0">
                <a:latin typeface="Times New Roman"/>
                <a:cs typeface="Times New Roman"/>
              </a:rPr>
              <a:t>attestante </a:t>
            </a:r>
            <a:r>
              <a:rPr sz="1600" spc="-5" dirty="0">
                <a:latin typeface="Times New Roman"/>
                <a:cs typeface="Times New Roman"/>
              </a:rPr>
              <a:t>l'avvenuto adempimento 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degli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obblighi</a:t>
            </a:r>
            <a:r>
              <a:rPr sz="1600" dirty="0">
                <a:latin typeface="Times New Roman"/>
                <a:cs typeface="Times New Roman"/>
              </a:rPr>
              <a:t> di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pubblicazione</a:t>
            </a:r>
            <a:r>
              <a:rPr sz="1600" dirty="0">
                <a:latin typeface="Times New Roman"/>
                <a:cs typeface="Times New Roman"/>
              </a:rPr>
              <a:t> sui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propri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siti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internet.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In</a:t>
            </a:r>
            <a:r>
              <a:rPr sz="1600" dirty="0">
                <a:latin typeface="Times New Roman"/>
                <a:cs typeface="Times New Roman"/>
              </a:rPr>
              <a:t> pratica,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l'adempimento</a:t>
            </a:r>
            <a:r>
              <a:rPr sz="1600" dirty="0">
                <a:latin typeface="Times New Roman"/>
                <a:cs typeface="Times New Roman"/>
              </a:rPr>
              <a:t> degli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obblighi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10" dirty="0">
                <a:latin typeface="Times New Roman"/>
                <a:cs typeface="Times New Roman"/>
              </a:rPr>
              <a:t>di 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comunicazione </a:t>
            </a:r>
            <a:r>
              <a:rPr sz="1600" dirty="0">
                <a:latin typeface="Times New Roman"/>
                <a:cs typeface="Times New Roman"/>
              </a:rPr>
              <a:t>di </a:t>
            </a:r>
            <a:r>
              <a:rPr sz="1600" spc="-5" dirty="0">
                <a:latin typeface="Times New Roman"/>
                <a:cs typeface="Times New Roman"/>
              </a:rPr>
              <a:t>cui </a:t>
            </a:r>
            <a:r>
              <a:rPr sz="1600" dirty="0">
                <a:latin typeface="Times New Roman"/>
                <a:cs typeface="Times New Roman"/>
              </a:rPr>
              <a:t>agli articoli 29, </a:t>
            </a:r>
            <a:r>
              <a:rPr sz="1600" spc="-5" dirty="0">
                <a:latin typeface="Times New Roman"/>
                <a:cs typeface="Times New Roman"/>
              </a:rPr>
              <a:t>comma </a:t>
            </a:r>
            <a:r>
              <a:rPr sz="1600" dirty="0">
                <a:latin typeface="Times New Roman"/>
                <a:cs typeface="Times New Roman"/>
              </a:rPr>
              <a:t>2, </a:t>
            </a:r>
            <a:r>
              <a:rPr sz="1600" spc="-5" dirty="0">
                <a:latin typeface="Times New Roman"/>
                <a:cs typeface="Times New Roman"/>
              </a:rPr>
              <a:t>e </a:t>
            </a:r>
            <a:r>
              <a:rPr sz="1600" dirty="0">
                <a:latin typeface="Times New Roman"/>
                <a:cs typeface="Times New Roman"/>
              </a:rPr>
              <a:t>73 del </a:t>
            </a:r>
            <a:r>
              <a:rPr sz="1600" spc="-5" dirty="0">
                <a:latin typeface="Times New Roman"/>
                <a:cs typeface="Times New Roman"/>
              </a:rPr>
              <a:t>codice dei </a:t>
            </a:r>
            <a:r>
              <a:rPr sz="1600" dirty="0">
                <a:latin typeface="Times New Roman"/>
                <a:cs typeface="Times New Roman"/>
              </a:rPr>
              <a:t>contratti </a:t>
            </a:r>
            <a:r>
              <a:rPr sz="1600" spc="-5" dirty="0">
                <a:latin typeface="Times New Roman"/>
                <a:cs typeface="Times New Roman"/>
              </a:rPr>
              <a:t>pubblici </a:t>
            </a:r>
            <a:r>
              <a:rPr sz="1600" dirty="0">
                <a:latin typeface="Times New Roman"/>
                <a:cs typeface="Times New Roman"/>
              </a:rPr>
              <a:t>può </a:t>
            </a:r>
            <a:r>
              <a:rPr sz="1600" spc="-5" dirty="0">
                <a:latin typeface="Times New Roman"/>
                <a:cs typeface="Times New Roman"/>
              </a:rPr>
              <a:t>ritenersi </a:t>
            </a:r>
            <a:r>
              <a:rPr sz="1600" dirty="0">
                <a:latin typeface="Times New Roman"/>
                <a:cs typeface="Times New Roman"/>
              </a:rPr>
              <a:t>assolto 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mediante </a:t>
            </a:r>
            <a:r>
              <a:rPr sz="1600" spc="-5" dirty="0">
                <a:latin typeface="Times New Roman"/>
                <a:cs typeface="Times New Roman"/>
              </a:rPr>
              <a:t>l' adempimento degli obblighi </a:t>
            </a:r>
            <a:r>
              <a:rPr sz="1600" dirty="0">
                <a:latin typeface="Times New Roman"/>
                <a:cs typeface="Times New Roman"/>
              </a:rPr>
              <a:t>di </a:t>
            </a:r>
            <a:r>
              <a:rPr sz="1600" spc="-5" dirty="0">
                <a:latin typeface="Times New Roman"/>
                <a:cs typeface="Times New Roman"/>
              </a:rPr>
              <a:t>comunicazione </a:t>
            </a:r>
            <a:r>
              <a:rPr sz="1600" dirty="0">
                <a:latin typeface="Times New Roman"/>
                <a:cs typeface="Times New Roman"/>
              </a:rPr>
              <a:t>previsti </a:t>
            </a:r>
            <a:r>
              <a:rPr sz="1600" spc="-5" dirty="0">
                <a:latin typeface="Times New Roman"/>
                <a:cs typeface="Times New Roman"/>
              </a:rPr>
              <a:t>dall' articolo </a:t>
            </a:r>
            <a:r>
              <a:rPr sz="1600" dirty="0">
                <a:latin typeface="Times New Roman"/>
                <a:cs typeface="Times New Roman"/>
              </a:rPr>
              <a:t>1, </a:t>
            </a:r>
            <a:r>
              <a:rPr sz="1600" spc="-5" dirty="0">
                <a:latin typeface="Times New Roman"/>
                <a:cs typeface="Times New Roman"/>
              </a:rPr>
              <a:t>comma </a:t>
            </a:r>
            <a:r>
              <a:rPr sz="1600" dirty="0">
                <a:latin typeface="Times New Roman"/>
                <a:cs typeface="Times New Roman"/>
              </a:rPr>
              <a:t>32, della legge 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190/2012,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attesa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la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coincidenza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delle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informazioni</a:t>
            </a:r>
            <a:r>
              <a:rPr sz="1600" spc="6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oggetto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di</a:t>
            </a:r>
            <a:r>
              <a:rPr sz="1600" spc="-5" dirty="0">
                <a:latin typeface="Times New Roman"/>
                <a:cs typeface="Times New Roman"/>
              </a:rPr>
              <a:t> comunicazione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1660" rIns="0" bIns="0" rtlCol="0">
            <a:spAutoFit/>
          </a:bodyPr>
          <a:lstStyle/>
          <a:p>
            <a:pPr marL="3044190" marR="5080" indent="-2998470">
              <a:lnSpc>
                <a:spcPct val="100000"/>
              </a:lnSpc>
              <a:spcBef>
                <a:spcPts val="95"/>
              </a:spcBef>
            </a:pPr>
            <a:r>
              <a:rPr sz="2800" spc="-5" dirty="0"/>
              <a:t>Le</a:t>
            </a:r>
            <a:r>
              <a:rPr sz="2800" dirty="0"/>
              <a:t> </a:t>
            </a:r>
            <a:r>
              <a:rPr sz="2800" spc="-5" dirty="0"/>
              <a:t>verifiche</a:t>
            </a:r>
            <a:r>
              <a:rPr sz="2800" dirty="0"/>
              <a:t> </a:t>
            </a:r>
            <a:r>
              <a:rPr sz="2800" spc="-5" dirty="0"/>
              <a:t>degli operatori</a:t>
            </a:r>
            <a:r>
              <a:rPr sz="2800" spc="5" dirty="0"/>
              <a:t> </a:t>
            </a:r>
            <a:r>
              <a:rPr sz="2800" spc="-5" dirty="0"/>
              <a:t>economici</a:t>
            </a:r>
            <a:r>
              <a:rPr sz="2800" spc="15" dirty="0"/>
              <a:t> </a:t>
            </a:r>
            <a:r>
              <a:rPr sz="2800" spc="-5" dirty="0"/>
              <a:t>nei</a:t>
            </a:r>
            <a:r>
              <a:rPr sz="2800" spc="5" dirty="0"/>
              <a:t> </a:t>
            </a:r>
            <a:r>
              <a:rPr sz="2800" spc="-15" dirty="0"/>
              <a:t>mercati </a:t>
            </a:r>
            <a:r>
              <a:rPr sz="2800" spc="-685" dirty="0"/>
              <a:t> </a:t>
            </a:r>
            <a:r>
              <a:rPr sz="2800" spc="-10" dirty="0"/>
              <a:t>elettronici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186334" y="1441526"/>
            <a:ext cx="8703945" cy="49657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Times New Roman"/>
                <a:cs typeface="Times New Roman"/>
              </a:rPr>
              <a:t>6. </a:t>
            </a:r>
            <a:r>
              <a:rPr sz="2000" spc="-5" dirty="0">
                <a:latin typeface="Times New Roman"/>
                <a:cs typeface="Times New Roman"/>
              </a:rPr>
              <a:t>Per </a:t>
            </a:r>
            <a:r>
              <a:rPr sz="2000" spc="-10" dirty="0">
                <a:latin typeface="Times New Roman"/>
                <a:cs typeface="Times New Roman"/>
              </a:rPr>
              <a:t>lo </a:t>
            </a:r>
            <a:r>
              <a:rPr sz="2000" spc="-5" dirty="0">
                <a:latin typeface="Times New Roman"/>
                <a:cs typeface="Times New Roman"/>
              </a:rPr>
              <a:t>svolgimento </a:t>
            </a:r>
            <a:r>
              <a:rPr sz="2000" dirty="0">
                <a:latin typeface="Times New Roman"/>
                <a:cs typeface="Times New Roman"/>
              </a:rPr>
              <a:t>delle </a:t>
            </a:r>
            <a:r>
              <a:rPr sz="2000" spc="-5" dirty="0">
                <a:latin typeface="Times New Roman"/>
                <a:cs typeface="Times New Roman"/>
              </a:rPr>
              <a:t>procedure di </a:t>
            </a:r>
            <a:r>
              <a:rPr sz="2000" dirty="0">
                <a:latin typeface="Times New Roman"/>
                <a:cs typeface="Times New Roman"/>
              </a:rPr>
              <a:t>cui </a:t>
            </a:r>
            <a:r>
              <a:rPr sz="2000" spc="-5" dirty="0">
                <a:latin typeface="Times New Roman"/>
                <a:cs typeface="Times New Roman"/>
              </a:rPr>
              <a:t>al presente </a:t>
            </a:r>
            <a:r>
              <a:rPr sz="2000" spc="-10" dirty="0">
                <a:latin typeface="Times New Roman"/>
                <a:cs typeface="Times New Roman"/>
              </a:rPr>
              <a:t>articolo </a:t>
            </a:r>
            <a:r>
              <a:rPr sz="2000" spc="-5" dirty="0">
                <a:latin typeface="Times New Roman"/>
                <a:cs typeface="Times New Roman"/>
              </a:rPr>
              <a:t>le stazioni appaltanti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possono</a:t>
            </a:r>
            <a:r>
              <a:rPr sz="20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procedere</a:t>
            </a:r>
            <a:r>
              <a:rPr sz="20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attraverso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un</a:t>
            </a:r>
            <a:r>
              <a:rPr sz="20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mercato</a:t>
            </a:r>
            <a:r>
              <a:rPr sz="20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elettronico</a:t>
            </a:r>
            <a:r>
              <a:rPr sz="20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che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consenta</a:t>
            </a:r>
            <a:r>
              <a:rPr sz="2000" dirty="0">
                <a:latin typeface="Times New Roman"/>
                <a:cs typeface="Times New Roman"/>
              </a:rPr>
              <a:t> acquisti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telematici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basati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su</a:t>
            </a:r>
            <a:r>
              <a:rPr sz="2000" spc="-5" dirty="0">
                <a:latin typeface="Times New Roman"/>
                <a:cs typeface="Times New Roman"/>
              </a:rPr>
              <a:t> un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sistema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che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attua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procedure</a:t>
            </a:r>
            <a:r>
              <a:rPr sz="2000" dirty="0">
                <a:latin typeface="Times New Roman"/>
                <a:cs typeface="Times New Roman"/>
              </a:rPr>
              <a:t> di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scelta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del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contraente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interamente gestite per </a:t>
            </a:r>
            <a:r>
              <a:rPr sz="2000" dirty="0">
                <a:latin typeface="Times New Roman"/>
                <a:cs typeface="Times New Roman"/>
              </a:rPr>
              <a:t>via </a:t>
            </a:r>
            <a:r>
              <a:rPr sz="2000" spc="-5" dirty="0">
                <a:latin typeface="Times New Roman"/>
                <a:cs typeface="Times New Roman"/>
              </a:rPr>
              <a:t>elettronica. </a:t>
            </a:r>
            <a:r>
              <a:rPr sz="2000" dirty="0">
                <a:latin typeface="Times New Roman"/>
                <a:cs typeface="Times New Roman"/>
              </a:rPr>
              <a:t>Il </a:t>
            </a:r>
            <a:r>
              <a:rPr sz="2000" spc="-5" dirty="0">
                <a:latin typeface="Times New Roman"/>
                <a:cs typeface="Times New Roman"/>
              </a:rPr>
              <a:t>Ministero dell’economia </a:t>
            </a:r>
            <a:r>
              <a:rPr sz="2000" dirty="0">
                <a:latin typeface="Times New Roman"/>
                <a:cs typeface="Times New Roman"/>
              </a:rPr>
              <a:t>e </a:t>
            </a:r>
            <a:r>
              <a:rPr sz="2000" spc="-5" dirty="0">
                <a:latin typeface="Times New Roman"/>
                <a:cs typeface="Times New Roman"/>
              </a:rPr>
              <a:t>delle finanze,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avvalendosi</a:t>
            </a:r>
            <a:r>
              <a:rPr sz="2000" dirty="0">
                <a:latin typeface="Times New Roman"/>
                <a:cs typeface="Times New Roman"/>
              </a:rPr>
              <a:t> di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CONSIP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S.p.A.,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mette</a:t>
            </a:r>
            <a:r>
              <a:rPr sz="2000" dirty="0">
                <a:latin typeface="Times New Roman"/>
                <a:cs typeface="Times New Roman"/>
              </a:rPr>
              <a:t> a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disposizione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delle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stazioni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appaltanti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il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mercato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elettronico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delle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pubbliche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amministrazioni.</a:t>
            </a:r>
            <a:endParaRPr sz="20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484"/>
              </a:spcBef>
            </a:pPr>
            <a:r>
              <a:rPr sz="2000" b="1" spc="-5" dirty="0">
                <a:latin typeface="Times New Roman"/>
                <a:cs typeface="Times New Roman"/>
              </a:rPr>
              <a:t>6-bis. </a:t>
            </a:r>
            <a:r>
              <a:rPr sz="2000" b="1" dirty="0">
                <a:latin typeface="Times New Roman"/>
                <a:cs typeface="Times New Roman"/>
              </a:rPr>
              <a:t>Ai fini </a:t>
            </a:r>
            <a:r>
              <a:rPr sz="2000" b="1" spc="-5" dirty="0">
                <a:latin typeface="Times New Roman"/>
                <a:cs typeface="Times New Roman"/>
              </a:rPr>
              <a:t>dell’ammissione </a:t>
            </a:r>
            <a:r>
              <a:rPr sz="2000" b="1" dirty="0">
                <a:latin typeface="Times New Roman"/>
                <a:cs typeface="Times New Roman"/>
              </a:rPr>
              <a:t>e </a:t>
            </a:r>
            <a:r>
              <a:rPr sz="2000" b="1" spc="-5" dirty="0">
                <a:latin typeface="Times New Roman"/>
                <a:cs typeface="Times New Roman"/>
              </a:rPr>
              <a:t>della permanenza degli </a:t>
            </a:r>
            <a:r>
              <a:rPr sz="2000" b="1" dirty="0">
                <a:latin typeface="Times New Roman"/>
                <a:cs typeface="Times New Roman"/>
              </a:rPr>
              <a:t>operatori </a:t>
            </a:r>
            <a:r>
              <a:rPr sz="2000" b="1" spc="-5" dirty="0">
                <a:latin typeface="Times New Roman"/>
                <a:cs typeface="Times New Roman"/>
              </a:rPr>
              <a:t>economici </a:t>
            </a:r>
            <a:r>
              <a:rPr sz="2000" b="1" dirty="0">
                <a:latin typeface="Times New Roman"/>
                <a:cs typeface="Times New Roman"/>
              </a:rPr>
              <a:t>nei 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mercati elettronici </a:t>
            </a:r>
            <a:r>
              <a:rPr sz="2000" b="1" dirty="0">
                <a:latin typeface="Times New Roman"/>
                <a:cs typeface="Times New Roman"/>
              </a:rPr>
              <a:t>di cui al </a:t>
            </a:r>
            <a:r>
              <a:rPr sz="2000" b="1" spc="-5" dirty="0">
                <a:latin typeface="Times New Roman"/>
                <a:cs typeface="Times New Roman"/>
              </a:rPr>
              <a:t>comma </a:t>
            </a:r>
            <a:r>
              <a:rPr sz="2000" b="1" dirty="0">
                <a:latin typeface="Times New Roman"/>
                <a:cs typeface="Times New Roman"/>
              </a:rPr>
              <a:t>6, </a:t>
            </a:r>
            <a:r>
              <a:rPr sz="2000" b="1" spc="-10" dirty="0">
                <a:latin typeface="Times New Roman"/>
                <a:cs typeface="Times New Roman"/>
              </a:rPr>
              <a:t>il </a:t>
            </a:r>
            <a:r>
              <a:rPr sz="2000" b="1" spc="-5" dirty="0">
                <a:latin typeface="Times New Roman"/>
                <a:cs typeface="Times New Roman"/>
              </a:rPr>
              <a:t>soggetto </a:t>
            </a:r>
            <a:r>
              <a:rPr sz="2000" b="1" spc="-10" dirty="0">
                <a:latin typeface="Times New Roman"/>
                <a:cs typeface="Times New Roman"/>
              </a:rPr>
              <a:t>responsabile dell’ammissione </a:t>
            </a:r>
            <a:r>
              <a:rPr sz="2000" b="1" spc="-5" dirty="0">
                <a:latin typeface="Times New Roman"/>
                <a:cs typeface="Times New Roman"/>
              </a:rPr>
              <a:t> verifica l’assenza </a:t>
            </a:r>
            <a:r>
              <a:rPr sz="2000" b="1" dirty="0">
                <a:latin typeface="Times New Roman"/>
                <a:cs typeface="Times New Roman"/>
              </a:rPr>
              <a:t>dei </a:t>
            </a:r>
            <a:r>
              <a:rPr sz="2000" b="1" spc="-5" dirty="0">
                <a:latin typeface="Times New Roman"/>
                <a:cs typeface="Times New Roman"/>
              </a:rPr>
              <a:t>motivi </a:t>
            </a:r>
            <a:r>
              <a:rPr sz="2000" b="1" dirty="0">
                <a:latin typeface="Times New Roman"/>
                <a:cs typeface="Times New Roman"/>
              </a:rPr>
              <a:t>di </a:t>
            </a:r>
            <a:r>
              <a:rPr sz="2000" b="1" spc="-5" dirty="0">
                <a:latin typeface="Times New Roman"/>
                <a:cs typeface="Times New Roman"/>
              </a:rPr>
              <a:t>esclusione </a:t>
            </a:r>
            <a:r>
              <a:rPr sz="2000" b="1" dirty="0">
                <a:latin typeface="Times New Roman"/>
                <a:cs typeface="Times New Roman"/>
              </a:rPr>
              <a:t>di cui </a:t>
            </a:r>
            <a:r>
              <a:rPr sz="2000" b="1" spc="-5" dirty="0">
                <a:latin typeface="Times New Roman"/>
                <a:cs typeface="Times New Roman"/>
              </a:rPr>
              <a:t>all’articolo 80 su </a:t>
            </a:r>
            <a:r>
              <a:rPr sz="2000" b="1" dirty="0">
                <a:latin typeface="Times New Roman"/>
                <a:cs typeface="Times New Roman"/>
              </a:rPr>
              <a:t>un </a:t>
            </a:r>
            <a:r>
              <a:rPr sz="2000" b="1" spc="-5" dirty="0">
                <a:latin typeface="Times New Roman"/>
                <a:cs typeface="Times New Roman"/>
              </a:rPr>
              <a:t>campione 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significativo </a:t>
            </a:r>
            <a:r>
              <a:rPr sz="2000" b="1" spc="-10" dirty="0">
                <a:latin typeface="Times New Roman"/>
                <a:cs typeface="Times New Roman"/>
              </a:rPr>
              <a:t>di</a:t>
            </a:r>
            <a:r>
              <a:rPr sz="2000" b="1" spc="-5" dirty="0">
                <a:latin typeface="Times New Roman"/>
                <a:cs typeface="Times New Roman"/>
              </a:rPr>
              <a:t> operatori economici. Dalla </a:t>
            </a:r>
            <a:r>
              <a:rPr sz="2000" b="1" dirty="0">
                <a:latin typeface="Times New Roman"/>
                <a:cs typeface="Times New Roman"/>
              </a:rPr>
              <a:t>data </a:t>
            </a:r>
            <a:r>
              <a:rPr sz="2000" b="1" spc="-10" dirty="0">
                <a:latin typeface="Times New Roman"/>
                <a:cs typeface="Times New Roman"/>
              </a:rPr>
              <a:t>di</a:t>
            </a:r>
            <a:r>
              <a:rPr sz="2000" b="1" spc="48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entrata in </a:t>
            </a:r>
            <a:r>
              <a:rPr sz="2000" b="1" spc="-10" dirty="0">
                <a:latin typeface="Times New Roman"/>
                <a:cs typeface="Times New Roman"/>
              </a:rPr>
              <a:t>vigore </a:t>
            </a:r>
            <a:r>
              <a:rPr sz="2000" b="1" dirty="0">
                <a:latin typeface="Times New Roman"/>
                <a:cs typeface="Times New Roman"/>
              </a:rPr>
              <a:t>del </a:t>
            </a:r>
            <a:r>
              <a:rPr sz="2000" b="1" spc="-10" dirty="0">
                <a:latin typeface="Times New Roman"/>
                <a:cs typeface="Times New Roman"/>
              </a:rPr>
              <a:t>decreto 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di </a:t>
            </a:r>
            <a:r>
              <a:rPr sz="2000" b="1" spc="-5" dirty="0">
                <a:latin typeface="Times New Roman"/>
                <a:cs typeface="Times New Roman"/>
              </a:rPr>
              <a:t>cui all’articolo </a:t>
            </a:r>
            <a:r>
              <a:rPr sz="2000" b="1" dirty="0">
                <a:latin typeface="Times New Roman"/>
                <a:cs typeface="Times New Roman"/>
              </a:rPr>
              <a:t>81, </a:t>
            </a:r>
            <a:r>
              <a:rPr sz="2000" b="1" spc="-5" dirty="0">
                <a:latin typeface="Times New Roman"/>
                <a:cs typeface="Times New Roman"/>
              </a:rPr>
              <a:t>comma </a:t>
            </a:r>
            <a:r>
              <a:rPr sz="2000" b="1" dirty="0">
                <a:latin typeface="Times New Roman"/>
                <a:cs typeface="Times New Roman"/>
              </a:rPr>
              <a:t>2, </a:t>
            </a:r>
            <a:r>
              <a:rPr sz="2000" b="1" spc="-5" dirty="0">
                <a:latin typeface="Times New Roman"/>
                <a:cs typeface="Times New Roman"/>
              </a:rPr>
              <a:t>tale verifica sarà effettuata attraverso </a:t>
            </a:r>
            <a:r>
              <a:rPr sz="2000" b="1" spc="-10" dirty="0">
                <a:latin typeface="Times New Roman"/>
                <a:cs typeface="Times New Roman"/>
              </a:rPr>
              <a:t>la </a:t>
            </a:r>
            <a:r>
              <a:rPr sz="2000" b="1" dirty="0">
                <a:latin typeface="Times New Roman"/>
                <a:cs typeface="Times New Roman"/>
              </a:rPr>
              <a:t>Banca 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dati </a:t>
            </a:r>
            <a:r>
              <a:rPr sz="2000" b="1" spc="-5" dirty="0">
                <a:latin typeface="Times New Roman"/>
                <a:cs typeface="Times New Roman"/>
              </a:rPr>
              <a:t>nazionale degli operatori economici </a:t>
            </a:r>
            <a:r>
              <a:rPr sz="2000" b="1" dirty="0">
                <a:latin typeface="Times New Roman"/>
                <a:cs typeface="Times New Roman"/>
              </a:rPr>
              <a:t>di </a:t>
            </a:r>
            <a:r>
              <a:rPr sz="2000" b="1" spc="-5" dirty="0">
                <a:latin typeface="Times New Roman"/>
                <a:cs typeface="Times New Roman"/>
              </a:rPr>
              <a:t>cui all’articolo </a:t>
            </a:r>
            <a:r>
              <a:rPr sz="2000" b="1" dirty="0">
                <a:latin typeface="Times New Roman"/>
                <a:cs typeface="Times New Roman"/>
              </a:rPr>
              <a:t>81, </a:t>
            </a:r>
            <a:r>
              <a:rPr sz="2000" b="1" spc="-5" dirty="0">
                <a:latin typeface="Times New Roman"/>
                <a:cs typeface="Times New Roman"/>
              </a:rPr>
              <a:t>anche mediante 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interoperabilità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fra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sistemi.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I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soggetti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responsabili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dell’ammissione</a:t>
            </a:r>
            <a:r>
              <a:rPr sz="2000" b="1" spc="-5" dirty="0">
                <a:latin typeface="Times New Roman"/>
                <a:cs typeface="Times New Roman"/>
              </a:rPr>
              <a:t> possono 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consentire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l’accesso</a:t>
            </a:r>
            <a:r>
              <a:rPr sz="2000" b="1" dirty="0">
                <a:latin typeface="Times New Roman"/>
                <a:cs typeface="Times New Roman"/>
              </a:rPr>
              <a:t> ai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propri</a:t>
            </a:r>
            <a:r>
              <a:rPr sz="2000" b="1" spc="-5" dirty="0">
                <a:latin typeface="Times New Roman"/>
                <a:cs typeface="Times New Roman"/>
              </a:rPr>
              <a:t> sistemi</a:t>
            </a:r>
            <a:r>
              <a:rPr sz="2000" b="1" dirty="0">
                <a:latin typeface="Times New Roman"/>
                <a:cs typeface="Times New Roman"/>
              </a:rPr>
              <a:t> agli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operatori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economici</a:t>
            </a:r>
            <a:r>
              <a:rPr sz="2000" b="1" dirty="0">
                <a:latin typeface="Times New Roman"/>
                <a:cs typeface="Times New Roman"/>
              </a:rPr>
              <a:t> per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20" dirty="0">
                <a:latin typeface="Times New Roman"/>
                <a:cs typeface="Times New Roman"/>
              </a:rPr>
              <a:t>la 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consultazione </a:t>
            </a:r>
            <a:r>
              <a:rPr sz="2000" b="1" dirty="0">
                <a:latin typeface="Times New Roman"/>
                <a:cs typeface="Times New Roman"/>
              </a:rPr>
              <a:t>dei dati, </a:t>
            </a:r>
            <a:r>
              <a:rPr sz="2000" b="1" spc="-5" dirty="0">
                <a:latin typeface="Times New Roman"/>
                <a:cs typeface="Times New Roman"/>
              </a:rPr>
              <a:t>certificati </a:t>
            </a:r>
            <a:r>
              <a:rPr sz="2000" b="1" dirty="0">
                <a:latin typeface="Times New Roman"/>
                <a:cs typeface="Times New Roman"/>
              </a:rPr>
              <a:t>e </a:t>
            </a:r>
            <a:r>
              <a:rPr sz="2000" b="1" spc="-5" dirty="0">
                <a:latin typeface="Times New Roman"/>
                <a:cs typeface="Times New Roman"/>
              </a:rPr>
              <a:t>informazioni disponibili mediante </a:t>
            </a:r>
            <a:r>
              <a:rPr sz="2000" b="1" spc="-10" dirty="0">
                <a:latin typeface="Times New Roman"/>
                <a:cs typeface="Times New Roman"/>
              </a:rPr>
              <a:t>la </a:t>
            </a:r>
            <a:r>
              <a:rPr sz="2000" b="1" dirty="0">
                <a:latin typeface="Times New Roman"/>
                <a:cs typeface="Times New Roman"/>
              </a:rPr>
              <a:t>banca 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dati</a:t>
            </a:r>
            <a:r>
              <a:rPr sz="2000" b="1" spc="10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di</a:t>
            </a:r>
            <a:r>
              <a:rPr sz="2000" b="1" spc="114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cui</a:t>
            </a:r>
            <a:r>
              <a:rPr sz="2000" b="1" spc="10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all’articolo</a:t>
            </a:r>
            <a:r>
              <a:rPr sz="2000" b="1" spc="11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81</a:t>
            </a:r>
            <a:r>
              <a:rPr sz="2000" b="1" spc="11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per</a:t>
            </a:r>
            <a:r>
              <a:rPr sz="2000" b="1" spc="8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la</a:t>
            </a:r>
            <a:r>
              <a:rPr sz="2000" b="1" spc="11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predisposizione</a:t>
            </a:r>
            <a:r>
              <a:rPr sz="2000" b="1" spc="12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della</a:t>
            </a:r>
            <a:r>
              <a:rPr sz="2000" b="1" spc="10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domanda</a:t>
            </a:r>
            <a:r>
              <a:rPr sz="2000" b="1" spc="1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di</a:t>
            </a:r>
            <a:r>
              <a:rPr sz="2000" b="1" spc="10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ammissione</a:t>
            </a:r>
            <a:r>
              <a:rPr sz="2000" b="1" spc="1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e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6334" y="6380479"/>
            <a:ext cx="401447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latin typeface="Times New Roman"/>
                <a:cs typeface="Times New Roman"/>
              </a:rPr>
              <a:t>di</a:t>
            </a:r>
            <a:r>
              <a:rPr sz="2000" b="1" spc="-2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permanenza</a:t>
            </a:r>
            <a:r>
              <a:rPr sz="2000" b="1" spc="-2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ai</a:t>
            </a:r>
            <a:r>
              <a:rPr sz="2000" b="1" spc="-2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mercati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elettronici.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349488" y="6426809"/>
            <a:ext cx="259079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1200" dirty="0">
                <a:solidFill>
                  <a:srgbClr val="888888"/>
                </a:solidFill>
                <a:latin typeface="Calibri"/>
                <a:cs typeface="Calibri"/>
              </a:rPr>
              <a:t>94</a:t>
            </a:r>
            <a:endParaRPr sz="12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35609" y="640207"/>
            <a:ext cx="787209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Le verifiche</a:t>
            </a:r>
            <a:r>
              <a:rPr sz="2400" spc="-30" dirty="0"/>
              <a:t> </a:t>
            </a:r>
            <a:r>
              <a:rPr sz="2400" spc="-5" dirty="0"/>
              <a:t>degli</a:t>
            </a:r>
            <a:r>
              <a:rPr sz="2400" spc="-10" dirty="0"/>
              <a:t> </a:t>
            </a:r>
            <a:r>
              <a:rPr sz="2400" dirty="0"/>
              <a:t>operatori</a:t>
            </a:r>
            <a:r>
              <a:rPr sz="2400" spc="-10" dirty="0"/>
              <a:t> </a:t>
            </a:r>
            <a:r>
              <a:rPr sz="2400" dirty="0"/>
              <a:t>economici</a:t>
            </a:r>
            <a:r>
              <a:rPr sz="2400" spc="-30" dirty="0"/>
              <a:t> </a:t>
            </a:r>
            <a:r>
              <a:rPr sz="2400" spc="-5" dirty="0"/>
              <a:t>nei</a:t>
            </a:r>
            <a:r>
              <a:rPr sz="2400" dirty="0"/>
              <a:t> </a:t>
            </a:r>
            <a:r>
              <a:rPr sz="2400" spc="-5" dirty="0"/>
              <a:t>mercati</a:t>
            </a:r>
            <a:r>
              <a:rPr sz="2400" spc="-90" dirty="0"/>
              <a:t> </a:t>
            </a:r>
            <a:r>
              <a:rPr sz="2400" spc="-5" dirty="0"/>
              <a:t>elettronici</a:t>
            </a:r>
            <a:endParaRPr sz="2400"/>
          </a:p>
        </p:txBody>
      </p:sp>
      <p:sp>
        <p:nvSpPr>
          <p:cNvPr id="3" name="object 3"/>
          <p:cNvSpPr/>
          <p:nvPr/>
        </p:nvSpPr>
        <p:spPr>
          <a:xfrm>
            <a:off x="270954" y="2353436"/>
            <a:ext cx="8601710" cy="18415"/>
          </a:xfrm>
          <a:custGeom>
            <a:avLst/>
            <a:gdLst/>
            <a:ahLst/>
            <a:cxnLst/>
            <a:rect l="l" t="t" r="r" b="b"/>
            <a:pathLst>
              <a:path w="8601710" h="18414">
                <a:moveTo>
                  <a:pt x="8601392" y="0"/>
                </a:moveTo>
                <a:lnTo>
                  <a:pt x="0" y="0"/>
                </a:lnTo>
                <a:lnTo>
                  <a:pt x="0" y="18287"/>
                </a:lnTo>
                <a:lnTo>
                  <a:pt x="8601392" y="18287"/>
                </a:lnTo>
                <a:lnTo>
                  <a:pt x="8601392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70954" y="2780157"/>
            <a:ext cx="8601710" cy="18415"/>
          </a:xfrm>
          <a:custGeom>
            <a:avLst/>
            <a:gdLst/>
            <a:ahLst/>
            <a:cxnLst/>
            <a:rect l="l" t="t" r="r" b="b"/>
            <a:pathLst>
              <a:path w="8601710" h="18414">
                <a:moveTo>
                  <a:pt x="8601392" y="0"/>
                </a:moveTo>
                <a:lnTo>
                  <a:pt x="0" y="0"/>
                </a:lnTo>
                <a:lnTo>
                  <a:pt x="0" y="18287"/>
                </a:lnTo>
                <a:lnTo>
                  <a:pt x="8601392" y="18287"/>
                </a:lnTo>
                <a:lnTo>
                  <a:pt x="8601392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70954" y="3206750"/>
            <a:ext cx="8601710" cy="18415"/>
          </a:xfrm>
          <a:custGeom>
            <a:avLst/>
            <a:gdLst/>
            <a:ahLst/>
            <a:cxnLst/>
            <a:rect l="l" t="t" r="r" b="b"/>
            <a:pathLst>
              <a:path w="8601710" h="18414">
                <a:moveTo>
                  <a:pt x="8601392" y="0"/>
                </a:moveTo>
                <a:lnTo>
                  <a:pt x="0" y="0"/>
                </a:lnTo>
                <a:lnTo>
                  <a:pt x="0" y="18414"/>
                </a:lnTo>
                <a:lnTo>
                  <a:pt x="8601392" y="18414"/>
                </a:lnTo>
                <a:lnTo>
                  <a:pt x="8601392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70954" y="3633596"/>
            <a:ext cx="8601710" cy="18415"/>
          </a:xfrm>
          <a:custGeom>
            <a:avLst/>
            <a:gdLst/>
            <a:ahLst/>
            <a:cxnLst/>
            <a:rect l="l" t="t" r="r" b="b"/>
            <a:pathLst>
              <a:path w="8601710" h="18414">
                <a:moveTo>
                  <a:pt x="8601392" y="0"/>
                </a:moveTo>
                <a:lnTo>
                  <a:pt x="0" y="0"/>
                </a:lnTo>
                <a:lnTo>
                  <a:pt x="0" y="18287"/>
                </a:lnTo>
                <a:lnTo>
                  <a:pt x="8601392" y="18287"/>
                </a:lnTo>
                <a:lnTo>
                  <a:pt x="8601392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0954" y="4487036"/>
            <a:ext cx="8601710" cy="18415"/>
          </a:xfrm>
          <a:custGeom>
            <a:avLst/>
            <a:gdLst/>
            <a:ahLst/>
            <a:cxnLst/>
            <a:rect l="l" t="t" r="r" b="b"/>
            <a:pathLst>
              <a:path w="8601710" h="18414">
                <a:moveTo>
                  <a:pt x="8601392" y="0"/>
                </a:moveTo>
                <a:lnTo>
                  <a:pt x="0" y="0"/>
                </a:lnTo>
                <a:lnTo>
                  <a:pt x="0" y="18287"/>
                </a:lnTo>
                <a:lnTo>
                  <a:pt x="8601392" y="18287"/>
                </a:lnTo>
                <a:lnTo>
                  <a:pt x="86013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70954" y="4913757"/>
            <a:ext cx="8601710" cy="18415"/>
          </a:xfrm>
          <a:custGeom>
            <a:avLst/>
            <a:gdLst/>
            <a:ahLst/>
            <a:cxnLst/>
            <a:rect l="l" t="t" r="r" b="b"/>
            <a:pathLst>
              <a:path w="8601710" h="18414">
                <a:moveTo>
                  <a:pt x="8601392" y="0"/>
                </a:moveTo>
                <a:lnTo>
                  <a:pt x="0" y="0"/>
                </a:lnTo>
                <a:lnTo>
                  <a:pt x="0" y="18288"/>
                </a:lnTo>
                <a:lnTo>
                  <a:pt x="8601392" y="18288"/>
                </a:lnTo>
                <a:lnTo>
                  <a:pt x="86013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70954" y="5340477"/>
            <a:ext cx="8601710" cy="18415"/>
          </a:xfrm>
          <a:custGeom>
            <a:avLst/>
            <a:gdLst/>
            <a:ahLst/>
            <a:cxnLst/>
            <a:rect l="l" t="t" r="r" b="b"/>
            <a:pathLst>
              <a:path w="8601710" h="18414">
                <a:moveTo>
                  <a:pt x="8601392" y="0"/>
                </a:moveTo>
                <a:lnTo>
                  <a:pt x="0" y="0"/>
                </a:lnTo>
                <a:lnTo>
                  <a:pt x="0" y="18288"/>
                </a:lnTo>
                <a:lnTo>
                  <a:pt x="8601392" y="18288"/>
                </a:lnTo>
                <a:lnTo>
                  <a:pt x="86013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58267" y="1353083"/>
            <a:ext cx="8629650" cy="4464685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770"/>
              </a:spcBef>
            </a:pPr>
            <a:r>
              <a:rPr sz="2800" b="1" spc="-5" dirty="0">
                <a:latin typeface="Times New Roman"/>
                <a:cs typeface="Times New Roman"/>
              </a:rPr>
              <a:t>Art.36,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comma</a:t>
            </a:r>
            <a:r>
              <a:rPr sz="2800" b="1" dirty="0">
                <a:latin typeface="Times New Roman"/>
                <a:cs typeface="Times New Roman"/>
              </a:rPr>
              <a:t> </a:t>
            </a:r>
            <a:r>
              <a:rPr sz="2800" b="1" spc="-45" dirty="0">
                <a:latin typeface="Times New Roman"/>
                <a:cs typeface="Times New Roman"/>
              </a:rPr>
              <a:t>6-ter.</a:t>
            </a:r>
            <a:endParaRPr sz="2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675"/>
              </a:spcBef>
            </a:pP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Nelle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procedure</a:t>
            </a:r>
            <a:r>
              <a:rPr sz="2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di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affidamento</a:t>
            </a:r>
            <a:r>
              <a:rPr sz="2800" b="1" spc="6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effettuate</a:t>
            </a:r>
            <a:r>
              <a:rPr sz="2800" b="1" spc="7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nell’ambito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dei</a:t>
            </a:r>
            <a:r>
              <a:rPr sz="2800" b="1" spc="6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mercati</a:t>
            </a:r>
            <a:r>
              <a:rPr sz="2800" b="1" spc="6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elettronici</a:t>
            </a:r>
            <a:r>
              <a:rPr sz="2800" b="1" spc="6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di</a:t>
            </a:r>
            <a:r>
              <a:rPr sz="2800" b="1" spc="6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cui</a:t>
            </a:r>
            <a:r>
              <a:rPr sz="2800" b="1" spc="6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al</a:t>
            </a:r>
            <a:r>
              <a:rPr sz="2800" b="1" spc="6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comma</a:t>
            </a:r>
            <a:r>
              <a:rPr sz="2800" b="1" spc="6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6,</a:t>
            </a:r>
            <a:r>
              <a:rPr sz="2800" b="1" spc="6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la</a:t>
            </a:r>
            <a:r>
              <a:rPr sz="2800" b="1" spc="6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stazione </a:t>
            </a:r>
            <a:r>
              <a:rPr sz="2800" b="1" spc="-6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appaltante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verifica esclusivamente il possesso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da parte 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dell’aggiudicatario dei </a:t>
            </a:r>
            <a:r>
              <a:rPr sz="2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requisiti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economici e finanziari e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tecnico</a:t>
            </a:r>
            <a:r>
              <a:rPr sz="28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professionali</a:t>
            </a:r>
            <a:r>
              <a:rPr sz="28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u="heavy" spc="-5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ferma</a:t>
            </a:r>
            <a:r>
              <a:rPr sz="2800" b="1" u="heavy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u="heavy" spc="-10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restando</a:t>
            </a:r>
            <a:r>
              <a:rPr sz="2800" b="1" u="heavy" spc="-5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la</a:t>
            </a:r>
            <a:r>
              <a:rPr sz="2800" b="1" u="heavy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u="heavy" spc="-5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verifica</a:t>
            </a:r>
            <a:r>
              <a:rPr sz="2800" b="1" u="heavy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u="heavy" spc="-5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del </a:t>
            </a:r>
            <a:r>
              <a:rPr sz="2800" b="1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possesso dei </a:t>
            </a:r>
            <a:r>
              <a:rPr sz="2800" b="1" spc="-10" dirty="0">
                <a:latin typeface="Times New Roman"/>
                <a:cs typeface="Times New Roman"/>
              </a:rPr>
              <a:t>requisiti </a:t>
            </a:r>
            <a:r>
              <a:rPr sz="2800" b="1" spc="-5" dirty="0">
                <a:latin typeface="Times New Roman"/>
                <a:cs typeface="Times New Roman"/>
              </a:rPr>
              <a:t>generali effettuata dalla stazione </a:t>
            </a:r>
            <a:r>
              <a:rPr sz="2800" b="1" dirty="0">
                <a:latin typeface="Times New Roman"/>
                <a:cs typeface="Times New Roman"/>
              </a:rPr>
              <a:t> appaltante </a:t>
            </a:r>
            <a:r>
              <a:rPr sz="2800" b="1" spc="-5" dirty="0">
                <a:latin typeface="Times New Roman"/>
                <a:cs typeface="Times New Roman"/>
              </a:rPr>
              <a:t>qualora il soggetto aggiudicatario non rientri </a:t>
            </a:r>
            <a:r>
              <a:rPr sz="2800" b="1" spc="-68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tra </a:t>
            </a:r>
            <a:r>
              <a:rPr sz="2800" b="1" dirty="0">
                <a:latin typeface="Times New Roman"/>
                <a:cs typeface="Times New Roman"/>
              </a:rPr>
              <a:t>gli </a:t>
            </a:r>
            <a:r>
              <a:rPr sz="2800" b="1" spc="-5" dirty="0">
                <a:latin typeface="Times New Roman"/>
                <a:cs typeface="Times New Roman"/>
              </a:rPr>
              <a:t>operatori economici </a:t>
            </a:r>
            <a:r>
              <a:rPr sz="2800" b="1" dirty="0">
                <a:latin typeface="Times New Roman"/>
                <a:cs typeface="Times New Roman"/>
              </a:rPr>
              <a:t>verificati </a:t>
            </a:r>
            <a:r>
              <a:rPr sz="2800" b="1" spc="-5" dirty="0">
                <a:latin typeface="Times New Roman"/>
                <a:cs typeface="Times New Roman"/>
              </a:rPr>
              <a:t>a </a:t>
            </a:r>
            <a:r>
              <a:rPr sz="2800" b="1" dirty="0">
                <a:latin typeface="Times New Roman"/>
                <a:cs typeface="Times New Roman"/>
              </a:rPr>
              <a:t>campione </a:t>
            </a:r>
            <a:r>
              <a:rPr sz="2800" b="1" spc="-5" dirty="0">
                <a:latin typeface="Times New Roman"/>
                <a:cs typeface="Times New Roman"/>
              </a:rPr>
              <a:t>ai sensi </a:t>
            </a:r>
            <a:r>
              <a:rPr sz="2800" b="1" dirty="0">
                <a:latin typeface="Times New Roman"/>
                <a:cs typeface="Times New Roman"/>
              </a:rPr>
              <a:t> </a:t>
            </a: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del</a:t>
            </a:r>
            <a:r>
              <a:rPr sz="2800" b="1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comma</a:t>
            </a:r>
            <a:r>
              <a:rPr sz="2800" b="1" u="heavy" spc="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6-bis.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95</a:t>
            </a:fld>
            <a:endParaRPr dirty="0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96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37969" y="608203"/>
            <a:ext cx="506603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/>
              <a:t>Art.36, comma</a:t>
            </a:r>
            <a:r>
              <a:rPr sz="2800" spc="25" dirty="0"/>
              <a:t> </a:t>
            </a:r>
            <a:r>
              <a:rPr sz="2800" spc="-5" dirty="0"/>
              <a:t>7,</a:t>
            </a:r>
            <a:r>
              <a:rPr sz="2800" spc="-10" dirty="0"/>
              <a:t> </a:t>
            </a:r>
            <a:r>
              <a:rPr sz="2800" spc="-5" dirty="0"/>
              <a:t>D.</a:t>
            </a:r>
            <a:r>
              <a:rPr sz="2800" spc="-15" dirty="0"/>
              <a:t> </a:t>
            </a:r>
            <a:r>
              <a:rPr sz="2800" spc="-5" dirty="0"/>
              <a:t>Lgs.</a:t>
            </a:r>
            <a:r>
              <a:rPr sz="2800" spc="5" dirty="0"/>
              <a:t> </a:t>
            </a:r>
            <a:r>
              <a:rPr sz="2800" dirty="0"/>
              <a:t>50/2016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535940" y="1623186"/>
            <a:ext cx="8074025" cy="3757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Con </a:t>
            </a:r>
            <a:r>
              <a:rPr sz="2400" spc="-5" dirty="0">
                <a:latin typeface="Times New Roman"/>
                <a:cs typeface="Times New Roman"/>
              </a:rPr>
              <a:t>il regolamento </a:t>
            </a:r>
            <a:r>
              <a:rPr sz="2400" spc="-10" dirty="0">
                <a:latin typeface="Times New Roman"/>
                <a:cs typeface="Times New Roman"/>
              </a:rPr>
              <a:t>di </a:t>
            </a:r>
            <a:r>
              <a:rPr sz="2400" spc="-5" dirty="0">
                <a:latin typeface="Times New Roman"/>
                <a:cs typeface="Times New Roman"/>
              </a:rPr>
              <a:t>cui all’articolo </a:t>
            </a:r>
            <a:r>
              <a:rPr sz="2400" dirty="0">
                <a:latin typeface="Times New Roman"/>
                <a:cs typeface="Times New Roman"/>
              </a:rPr>
              <a:t>216, </a:t>
            </a:r>
            <a:r>
              <a:rPr sz="2400" spc="-10" dirty="0">
                <a:latin typeface="Times New Roman"/>
                <a:cs typeface="Times New Roman"/>
              </a:rPr>
              <a:t>comma </a:t>
            </a:r>
            <a:r>
              <a:rPr sz="2400" spc="-5" dirty="0">
                <a:latin typeface="Times New Roman"/>
                <a:cs typeface="Times New Roman"/>
              </a:rPr>
              <a:t>27-octies, </a:t>
            </a:r>
            <a:r>
              <a:rPr sz="2400" dirty="0">
                <a:latin typeface="Times New Roman"/>
                <a:cs typeface="Times New Roman"/>
              </a:rPr>
              <a:t>sono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stabilite</a:t>
            </a:r>
            <a:r>
              <a:rPr sz="2400" dirty="0">
                <a:latin typeface="Times New Roman"/>
                <a:cs typeface="Times New Roman"/>
              </a:rPr>
              <a:t> le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modalità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relative</a:t>
            </a:r>
            <a:r>
              <a:rPr sz="2400" dirty="0">
                <a:latin typeface="Times New Roman"/>
                <a:cs typeface="Times New Roman"/>
              </a:rPr>
              <a:t> alle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procedure</a:t>
            </a:r>
            <a:r>
              <a:rPr sz="2400" dirty="0">
                <a:latin typeface="Times New Roman"/>
                <a:cs typeface="Times New Roman"/>
              </a:rPr>
              <a:t> di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cui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al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presente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articolo, </a:t>
            </a:r>
            <a:r>
              <a:rPr sz="2400" spc="-10" dirty="0">
                <a:latin typeface="Times New Roman"/>
                <a:cs typeface="Times New Roman"/>
              </a:rPr>
              <a:t>alle</a:t>
            </a:r>
            <a:r>
              <a:rPr sz="2400" spc="-5" dirty="0">
                <a:latin typeface="Times New Roman"/>
                <a:cs typeface="Times New Roman"/>
              </a:rPr>
              <a:t> indagini </a:t>
            </a:r>
            <a:r>
              <a:rPr sz="2400" dirty="0">
                <a:latin typeface="Times New Roman"/>
                <a:cs typeface="Times New Roman"/>
              </a:rPr>
              <a:t>di </a:t>
            </a:r>
            <a:r>
              <a:rPr sz="2400" spc="-5" dirty="0">
                <a:latin typeface="Times New Roman"/>
                <a:cs typeface="Times New Roman"/>
              </a:rPr>
              <a:t>mercato, </a:t>
            </a:r>
            <a:r>
              <a:rPr sz="2400" dirty="0">
                <a:latin typeface="Times New Roman"/>
                <a:cs typeface="Times New Roman"/>
              </a:rPr>
              <a:t>nonché per la </a:t>
            </a:r>
            <a:r>
              <a:rPr sz="2400" spc="-5" dirty="0">
                <a:latin typeface="Times New Roman"/>
                <a:cs typeface="Times New Roman"/>
              </a:rPr>
              <a:t>formazione </a:t>
            </a:r>
            <a:r>
              <a:rPr sz="2400" dirty="0">
                <a:latin typeface="Times New Roman"/>
                <a:cs typeface="Times New Roman"/>
              </a:rPr>
              <a:t>e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gestione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degli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elenchi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degli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operatori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economici.</a:t>
            </a:r>
            <a:endParaRPr sz="24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575"/>
              </a:spcBef>
            </a:pPr>
            <a:r>
              <a:rPr sz="2400" spc="-5" dirty="0">
                <a:latin typeface="Times New Roman"/>
                <a:cs typeface="Times New Roman"/>
              </a:rPr>
              <a:t>Nel predetto regolamento </a:t>
            </a:r>
            <a:r>
              <a:rPr sz="2400" dirty="0">
                <a:latin typeface="Times New Roman"/>
                <a:cs typeface="Times New Roman"/>
              </a:rPr>
              <a:t>sono </a:t>
            </a:r>
            <a:r>
              <a:rPr sz="2400" spc="-5" dirty="0">
                <a:latin typeface="Times New Roman"/>
                <a:cs typeface="Times New Roman"/>
              </a:rPr>
              <a:t>anche indicate specifiche modalità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 </a:t>
            </a:r>
            <a:r>
              <a:rPr sz="2400" spc="-5" dirty="0">
                <a:latin typeface="Times New Roman"/>
                <a:cs typeface="Times New Roman"/>
              </a:rPr>
              <a:t>rotazione degli inviti </a:t>
            </a:r>
            <a:r>
              <a:rPr sz="2400" dirty="0">
                <a:latin typeface="Times New Roman"/>
                <a:cs typeface="Times New Roman"/>
              </a:rPr>
              <a:t>e </a:t>
            </a:r>
            <a:r>
              <a:rPr sz="2400" spc="-5" dirty="0">
                <a:latin typeface="Times New Roman"/>
                <a:cs typeface="Times New Roman"/>
              </a:rPr>
              <a:t>degli </a:t>
            </a:r>
            <a:r>
              <a:rPr sz="2400" spc="-10" dirty="0">
                <a:latin typeface="Times New Roman"/>
                <a:cs typeface="Times New Roman"/>
              </a:rPr>
              <a:t>affidamenti </a:t>
            </a:r>
            <a:r>
              <a:rPr sz="2400" dirty="0">
                <a:latin typeface="Times New Roman"/>
                <a:cs typeface="Times New Roman"/>
              </a:rPr>
              <a:t>e </a:t>
            </a:r>
            <a:r>
              <a:rPr sz="2400" spc="-10" dirty="0">
                <a:latin typeface="Times New Roman"/>
                <a:cs typeface="Times New Roman"/>
              </a:rPr>
              <a:t>di </a:t>
            </a:r>
            <a:r>
              <a:rPr sz="2400" spc="-5" dirty="0">
                <a:latin typeface="Times New Roman"/>
                <a:cs typeface="Times New Roman"/>
              </a:rPr>
              <a:t>attuazione delle 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verifiche sull'affidatario </a:t>
            </a:r>
            <a:r>
              <a:rPr sz="2400" dirty="0">
                <a:latin typeface="Times New Roman"/>
                <a:cs typeface="Times New Roman"/>
              </a:rPr>
              <a:t>scelto </a:t>
            </a:r>
            <a:r>
              <a:rPr sz="2400" spc="-5" dirty="0">
                <a:latin typeface="Times New Roman"/>
                <a:cs typeface="Times New Roman"/>
              </a:rPr>
              <a:t>senza svolgimento di procedura 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negoziata. </a:t>
            </a:r>
            <a:r>
              <a:rPr sz="2400" dirty="0">
                <a:latin typeface="Times New Roman"/>
                <a:cs typeface="Times New Roman"/>
              </a:rPr>
              <a:t>Fino alla </a:t>
            </a:r>
            <a:r>
              <a:rPr sz="2400" spc="-5" dirty="0">
                <a:latin typeface="Times New Roman"/>
                <a:cs typeface="Times New Roman"/>
              </a:rPr>
              <a:t>data </a:t>
            </a:r>
            <a:r>
              <a:rPr sz="2400" dirty="0">
                <a:latin typeface="Times New Roman"/>
                <a:cs typeface="Times New Roman"/>
              </a:rPr>
              <a:t>di </a:t>
            </a:r>
            <a:r>
              <a:rPr sz="2400" spc="-5" dirty="0">
                <a:latin typeface="Times New Roman"/>
                <a:cs typeface="Times New Roman"/>
              </a:rPr>
              <a:t>entrata in </a:t>
            </a:r>
            <a:r>
              <a:rPr sz="2400" dirty="0">
                <a:latin typeface="Times New Roman"/>
                <a:cs typeface="Times New Roman"/>
              </a:rPr>
              <a:t>vigore </a:t>
            </a:r>
            <a:r>
              <a:rPr sz="2400" spc="-5" dirty="0">
                <a:latin typeface="Times New Roman"/>
                <a:cs typeface="Times New Roman"/>
              </a:rPr>
              <a:t>del regolamento </a:t>
            </a:r>
            <a:r>
              <a:rPr sz="2400" dirty="0">
                <a:latin typeface="Times New Roman"/>
                <a:cs typeface="Times New Roman"/>
              </a:rPr>
              <a:t>di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cui </a:t>
            </a:r>
            <a:r>
              <a:rPr sz="2400" spc="-5" dirty="0">
                <a:latin typeface="Times New Roman"/>
                <a:cs typeface="Times New Roman"/>
              </a:rPr>
              <a:t>all'articolo </a:t>
            </a:r>
            <a:r>
              <a:rPr sz="2400" dirty="0">
                <a:latin typeface="Times New Roman"/>
                <a:cs typeface="Times New Roman"/>
              </a:rPr>
              <a:t>216, </a:t>
            </a:r>
            <a:r>
              <a:rPr sz="2400" spc="-5" dirty="0">
                <a:latin typeface="Times New Roman"/>
                <a:cs typeface="Times New Roman"/>
              </a:rPr>
              <a:t>comma 27-octies, si applica </a:t>
            </a:r>
            <a:r>
              <a:rPr sz="2400" dirty="0">
                <a:latin typeface="Times New Roman"/>
                <a:cs typeface="Times New Roman"/>
              </a:rPr>
              <a:t>la </a:t>
            </a:r>
            <a:r>
              <a:rPr sz="2400" spc="-5" dirty="0">
                <a:latin typeface="Times New Roman"/>
                <a:cs typeface="Times New Roman"/>
              </a:rPr>
              <a:t>disposizione </a:t>
            </a:r>
            <a:r>
              <a:rPr sz="2400" dirty="0">
                <a:latin typeface="Times New Roman"/>
                <a:cs typeface="Times New Roman"/>
              </a:rPr>
              <a:t> transitoria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ivi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prevista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</a:t>
            </a:r>
            <a:r>
              <a:rPr sz="2400" i="1" dirty="0">
                <a:latin typeface="Times New Roman"/>
                <a:cs typeface="Times New Roman"/>
              </a:rPr>
              <a:t>applicazione</a:t>
            </a:r>
            <a:r>
              <a:rPr sz="2400" i="1" spc="-3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delle</a:t>
            </a:r>
            <a:r>
              <a:rPr sz="2400" i="1" spc="-3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Linee</a:t>
            </a:r>
            <a:r>
              <a:rPr sz="2400" i="1" spc="-10" dirty="0">
                <a:latin typeface="Times New Roman"/>
                <a:cs typeface="Times New Roman"/>
              </a:rPr>
              <a:t> </a:t>
            </a:r>
            <a:r>
              <a:rPr sz="2400" i="1" spc="-5" dirty="0">
                <a:latin typeface="Times New Roman"/>
                <a:cs typeface="Times New Roman"/>
              </a:rPr>
              <a:t>Guida</a:t>
            </a:r>
            <a:r>
              <a:rPr sz="2400" i="1" dirty="0">
                <a:latin typeface="Times New Roman"/>
                <a:cs typeface="Times New Roman"/>
              </a:rPr>
              <a:t> </a:t>
            </a:r>
            <a:r>
              <a:rPr sz="2400" i="1" spc="-5" dirty="0">
                <a:latin typeface="Times New Roman"/>
                <a:cs typeface="Times New Roman"/>
              </a:rPr>
              <a:t>n. </a:t>
            </a:r>
            <a:r>
              <a:rPr sz="2400" i="1" dirty="0">
                <a:latin typeface="Times New Roman"/>
                <a:cs typeface="Times New Roman"/>
              </a:rPr>
              <a:t>4</a:t>
            </a:r>
            <a:r>
              <a:rPr sz="2400" i="1" spc="-5" dirty="0">
                <a:latin typeface="Times New Roman"/>
                <a:cs typeface="Times New Roman"/>
              </a:rPr>
              <a:t> </a:t>
            </a:r>
            <a:r>
              <a:rPr sz="2400" i="1" spc="-10" dirty="0">
                <a:latin typeface="Times New Roman"/>
                <a:cs typeface="Times New Roman"/>
              </a:rPr>
              <a:t>).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xfrm>
            <a:off x="8324088" y="6464985"/>
            <a:ext cx="309879" cy="1632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r>
              <a:rPr lang="it-IT" dirty="0"/>
              <a:t>97</a:t>
            </a:r>
            <a:endParaRPr dirty="0"/>
          </a:p>
        </p:txBody>
      </p:sp>
      <p:sp>
        <p:nvSpPr>
          <p:cNvPr id="2" name="object 2"/>
          <p:cNvSpPr txBox="1"/>
          <p:nvPr/>
        </p:nvSpPr>
        <p:spPr>
          <a:xfrm>
            <a:off x="535940" y="394842"/>
            <a:ext cx="8074025" cy="38125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56944" marR="66040" indent="-887094">
              <a:lnSpc>
                <a:spcPct val="100000"/>
              </a:lnSpc>
              <a:spcBef>
                <a:spcPts val="95"/>
              </a:spcBef>
            </a:pPr>
            <a:r>
              <a:rPr sz="2800" b="1" spc="-70" dirty="0">
                <a:latin typeface="Times New Roman"/>
                <a:cs typeface="Times New Roman"/>
              </a:rPr>
              <a:t>VALORE</a:t>
            </a:r>
            <a:r>
              <a:rPr sz="2800" b="1" spc="15" dirty="0">
                <a:latin typeface="Times New Roman"/>
                <a:cs typeface="Times New Roman"/>
              </a:rPr>
              <a:t> </a:t>
            </a:r>
            <a:r>
              <a:rPr sz="2800" b="1" spc="-45" dirty="0">
                <a:latin typeface="Times New Roman"/>
                <a:cs typeface="Times New Roman"/>
              </a:rPr>
              <a:t>STIMATO</a:t>
            </a:r>
            <a:r>
              <a:rPr sz="2800" b="1" spc="-5" dirty="0">
                <a:latin typeface="Times New Roman"/>
                <a:cs typeface="Times New Roman"/>
              </a:rPr>
              <a:t> </a:t>
            </a:r>
            <a:r>
              <a:rPr sz="2800" b="1" spc="-75" dirty="0">
                <a:latin typeface="Times New Roman"/>
                <a:cs typeface="Times New Roman"/>
              </a:rPr>
              <a:t>DELL’APPALTO</a:t>
            </a:r>
            <a:r>
              <a:rPr sz="2800" b="1" spc="3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E</a:t>
            </a:r>
            <a:r>
              <a:rPr sz="2800" b="1" spc="-10" dirty="0">
                <a:latin typeface="Times New Roman"/>
                <a:cs typeface="Times New Roman"/>
              </a:rPr>
              <a:t> </a:t>
            </a:r>
            <a:r>
              <a:rPr sz="2800" b="1" spc="-15" dirty="0">
                <a:latin typeface="Times New Roman"/>
                <a:cs typeface="Times New Roman"/>
              </a:rPr>
              <a:t>DIVIETO </a:t>
            </a:r>
            <a:r>
              <a:rPr sz="2800" b="1" spc="-68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DI</a:t>
            </a:r>
            <a:r>
              <a:rPr sz="2800" b="1" spc="-155" dirty="0">
                <a:latin typeface="Times New Roman"/>
                <a:cs typeface="Times New Roman"/>
              </a:rPr>
              <a:t> </a:t>
            </a:r>
            <a:r>
              <a:rPr sz="2800" b="1" spc="-15" dirty="0">
                <a:latin typeface="Times New Roman"/>
                <a:cs typeface="Times New Roman"/>
              </a:rPr>
              <a:t>ARTIFICIOSO</a:t>
            </a:r>
            <a:r>
              <a:rPr sz="2800" b="1" spc="2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FRAZIONAMENTO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5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</a:pPr>
            <a:r>
              <a:rPr sz="2800" spc="-5" dirty="0">
                <a:latin typeface="Times New Roman"/>
                <a:cs typeface="Times New Roman"/>
              </a:rPr>
              <a:t>Il valore stimato dell’appalto è calcolato in osservanza 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dei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criteri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fissati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all’art.35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del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Codice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dei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Contratti 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Pubblici. Al </a:t>
            </a:r>
            <a:r>
              <a:rPr sz="2800" dirty="0">
                <a:latin typeface="Times New Roman"/>
                <a:cs typeface="Times New Roman"/>
              </a:rPr>
              <a:t>fine </a:t>
            </a:r>
            <a:r>
              <a:rPr sz="2800" spc="-5" dirty="0">
                <a:latin typeface="Times New Roman"/>
                <a:cs typeface="Times New Roman"/>
              </a:rPr>
              <a:t>di evitare un artificioso frazionamento 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dell’appalto, volto </a:t>
            </a:r>
            <a:r>
              <a:rPr sz="2800" spc="-15" dirty="0">
                <a:latin typeface="Times New Roman"/>
                <a:cs typeface="Times New Roman"/>
              </a:rPr>
              <a:t>ad </a:t>
            </a:r>
            <a:r>
              <a:rPr sz="2800" spc="-5" dirty="0">
                <a:latin typeface="Times New Roman"/>
                <a:cs typeface="Times New Roman"/>
              </a:rPr>
              <a:t>eludere la disciplina comunitaria, 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le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stazioni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appaltanti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devono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prestare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attenzione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alla 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corretta</a:t>
            </a:r>
            <a:r>
              <a:rPr sz="2800" spc="254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definizione</a:t>
            </a:r>
            <a:r>
              <a:rPr sz="2800" spc="26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del</a:t>
            </a:r>
            <a:r>
              <a:rPr sz="2800" spc="254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proprio</a:t>
            </a:r>
            <a:r>
              <a:rPr sz="2800" spc="26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fabbisogno</a:t>
            </a:r>
            <a:r>
              <a:rPr sz="2800" spc="27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in</a:t>
            </a:r>
            <a:r>
              <a:rPr sz="2800" spc="26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relazione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4182617"/>
            <a:ext cx="599503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1821814" algn="l"/>
                <a:tab pos="1902460" algn="l"/>
                <a:tab pos="2433320" algn="l"/>
                <a:tab pos="2804795" algn="l"/>
                <a:tab pos="3345815" algn="l"/>
                <a:tab pos="4131310" algn="l"/>
                <a:tab pos="5138420" algn="l"/>
              </a:tabLst>
            </a:pPr>
            <a:r>
              <a:rPr sz="2800" spc="-5" dirty="0">
                <a:latin typeface="Times New Roman"/>
                <a:cs typeface="Times New Roman"/>
              </a:rPr>
              <a:t>all’</a:t>
            </a:r>
            <a:r>
              <a:rPr sz="2800" dirty="0">
                <a:latin typeface="Times New Roman"/>
                <a:cs typeface="Times New Roman"/>
              </a:rPr>
              <a:t>o</a:t>
            </a:r>
            <a:r>
              <a:rPr sz="2800" spc="-5" dirty="0">
                <a:latin typeface="Times New Roman"/>
                <a:cs typeface="Times New Roman"/>
              </a:rPr>
              <a:t>gget</a:t>
            </a:r>
            <a:r>
              <a:rPr sz="2800" spc="-20" dirty="0">
                <a:latin typeface="Times New Roman"/>
                <a:cs typeface="Times New Roman"/>
              </a:rPr>
              <a:t>t</a:t>
            </a:r>
            <a:r>
              <a:rPr sz="2800" spc="-5" dirty="0">
                <a:latin typeface="Times New Roman"/>
                <a:cs typeface="Times New Roman"/>
              </a:rPr>
              <a:t>o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5" dirty="0">
                <a:latin typeface="Times New Roman"/>
                <a:cs typeface="Times New Roman"/>
              </a:rPr>
              <a:t>deg</a:t>
            </a:r>
            <a:r>
              <a:rPr sz="2800" dirty="0">
                <a:latin typeface="Times New Roman"/>
                <a:cs typeface="Times New Roman"/>
              </a:rPr>
              <a:t>l</a:t>
            </a:r>
            <a:r>
              <a:rPr sz="2800" spc="-5" dirty="0">
                <a:latin typeface="Times New Roman"/>
                <a:cs typeface="Times New Roman"/>
              </a:rPr>
              <a:t>i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5" dirty="0">
                <a:latin typeface="Times New Roman"/>
                <a:cs typeface="Times New Roman"/>
              </a:rPr>
              <a:t>appalti,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5" dirty="0">
                <a:latin typeface="Times New Roman"/>
                <a:cs typeface="Times New Roman"/>
              </a:rPr>
              <a:t>spe</a:t>
            </a:r>
            <a:r>
              <a:rPr sz="2800" spc="-20" dirty="0">
                <a:latin typeface="Times New Roman"/>
                <a:cs typeface="Times New Roman"/>
              </a:rPr>
              <a:t>c</a:t>
            </a:r>
            <a:r>
              <a:rPr sz="2800" spc="-5" dirty="0">
                <a:latin typeface="Times New Roman"/>
                <a:cs typeface="Times New Roman"/>
              </a:rPr>
              <a:t>ial</a:t>
            </a:r>
            <a:r>
              <a:rPr sz="2800" spc="-20" dirty="0">
                <a:latin typeface="Times New Roman"/>
                <a:cs typeface="Times New Roman"/>
              </a:rPr>
              <a:t>m</a:t>
            </a:r>
            <a:r>
              <a:rPr sz="2800" spc="-5" dirty="0">
                <a:latin typeface="Times New Roman"/>
                <a:cs typeface="Times New Roman"/>
              </a:rPr>
              <a:t>ente  ripartizione		in	lotti,	contestuali	o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093333" y="4609338"/>
            <a:ext cx="1983739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792605" algn="l"/>
              </a:tabLst>
            </a:pPr>
            <a:r>
              <a:rPr sz="2800" spc="-5" dirty="0">
                <a:latin typeface="Times New Roman"/>
                <a:cs typeface="Times New Roman"/>
              </a:rPr>
              <a:t>s</a:t>
            </a:r>
            <a:r>
              <a:rPr sz="2800" spc="5" dirty="0">
                <a:latin typeface="Times New Roman"/>
                <a:cs typeface="Times New Roman"/>
              </a:rPr>
              <a:t>u</a:t>
            </a:r>
            <a:r>
              <a:rPr sz="2800" spc="-20" dirty="0">
                <a:latin typeface="Times New Roman"/>
                <a:cs typeface="Times New Roman"/>
              </a:rPr>
              <a:t>c</a:t>
            </a:r>
            <a:r>
              <a:rPr sz="2800" spc="-5" dirty="0">
                <a:latin typeface="Times New Roman"/>
                <a:cs typeface="Times New Roman"/>
              </a:rPr>
              <a:t>cess</a:t>
            </a:r>
            <a:r>
              <a:rPr sz="2800" dirty="0">
                <a:latin typeface="Times New Roman"/>
                <a:cs typeface="Times New Roman"/>
              </a:rPr>
              <a:t>i</a:t>
            </a:r>
            <a:r>
              <a:rPr sz="2800" spc="-5" dirty="0">
                <a:latin typeface="Times New Roman"/>
                <a:cs typeface="Times New Roman"/>
              </a:rPr>
              <a:t>vi,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5" dirty="0">
                <a:latin typeface="Times New Roman"/>
                <a:cs typeface="Times New Roman"/>
              </a:rPr>
              <a:t>o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76466" y="4182617"/>
            <a:ext cx="183197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95"/>
              </a:spcBef>
              <a:tabLst>
                <a:tab pos="705485" algn="l"/>
                <a:tab pos="1528445" algn="l"/>
              </a:tabLst>
            </a:pPr>
            <a:r>
              <a:rPr sz="2800" spc="-5" dirty="0">
                <a:latin typeface="Times New Roman"/>
                <a:cs typeface="Times New Roman"/>
              </a:rPr>
              <a:t>nei	c</a:t>
            </a:r>
            <a:r>
              <a:rPr sz="2800" spc="-20" dirty="0">
                <a:latin typeface="Times New Roman"/>
                <a:cs typeface="Times New Roman"/>
              </a:rPr>
              <a:t>a</a:t>
            </a:r>
            <a:r>
              <a:rPr sz="2800" spc="-5" dirty="0">
                <a:latin typeface="Times New Roman"/>
                <a:cs typeface="Times New Roman"/>
              </a:rPr>
              <a:t>si</a:t>
            </a:r>
            <a:r>
              <a:rPr sz="2800" dirty="0">
                <a:latin typeface="Times New Roman"/>
                <a:cs typeface="Times New Roman"/>
              </a:rPr>
              <a:t>	di</a:t>
            </a:r>
            <a:endParaRPr sz="28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</a:pPr>
            <a:r>
              <a:rPr sz="2800" dirty="0">
                <a:latin typeface="Times New Roman"/>
                <a:cs typeface="Times New Roman"/>
              </a:rPr>
              <a:t>di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5035753"/>
            <a:ext cx="558038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latin typeface="Times New Roman"/>
                <a:cs typeface="Times New Roman"/>
              </a:rPr>
              <a:t>ripetizione</a:t>
            </a:r>
            <a:r>
              <a:rPr sz="2800" spc="-4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dell’affidamento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nel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tempo.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6188" y="231470"/>
            <a:ext cx="7092315" cy="84328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065" marR="5080" algn="ctr">
              <a:lnSpc>
                <a:spcPct val="98900"/>
              </a:lnSpc>
              <a:spcBef>
                <a:spcPts val="125"/>
              </a:spcBef>
            </a:pPr>
            <a:r>
              <a:rPr sz="1800" b="1" dirty="0">
                <a:latin typeface="Times New Roman"/>
                <a:cs typeface="Times New Roman"/>
              </a:rPr>
              <a:t>I </a:t>
            </a:r>
            <a:r>
              <a:rPr sz="1800" b="1" spc="-5" dirty="0">
                <a:latin typeface="Times New Roman"/>
                <a:cs typeface="Times New Roman"/>
              </a:rPr>
              <a:t>PRINCIPI GENERALI DI CUI </a:t>
            </a:r>
            <a:r>
              <a:rPr sz="1800" b="1" spc="-40" dirty="0">
                <a:latin typeface="Times New Roman"/>
                <a:cs typeface="Times New Roman"/>
              </a:rPr>
              <a:t>ALL’ART.30 </a:t>
            </a:r>
            <a:r>
              <a:rPr sz="1800" b="1" spc="-5" dirty="0">
                <a:latin typeface="Times New Roman"/>
                <a:cs typeface="Times New Roman"/>
              </a:rPr>
              <a:t>DEL D.LGS. 50/2016: IN </a:t>
            </a:r>
            <a:r>
              <a:rPr sz="1800" b="1" spc="-434" dirty="0">
                <a:latin typeface="Times New Roman"/>
                <a:cs typeface="Times New Roman"/>
              </a:rPr>
              <a:t> </a:t>
            </a:r>
            <a:r>
              <a:rPr sz="1800" b="1" spc="-130" dirty="0">
                <a:latin typeface="Times New Roman"/>
                <a:cs typeface="Times New Roman"/>
              </a:rPr>
              <a:t>P</a:t>
            </a:r>
            <a:r>
              <a:rPr sz="1800" b="1" spc="-5" dirty="0">
                <a:latin typeface="Times New Roman"/>
                <a:cs typeface="Times New Roman"/>
              </a:rPr>
              <a:t>A</a:t>
            </a:r>
            <a:r>
              <a:rPr sz="1800" b="1" spc="-75" dirty="0">
                <a:latin typeface="Times New Roman"/>
                <a:cs typeface="Times New Roman"/>
              </a:rPr>
              <a:t>R</a:t>
            </a:r>
            <a:r>
              <a:rPr sz="1800" b="1" spc="-5" dirty="0">
                <a:latin typeface="Times New Roman"/>
                <a:cs typeface="Times New Roman"/>
              </a:rPr>
              <a:t>TI</a:t>
            </a:r>
            <a:r>
              <a:rPr sz="1800" b="1" spc="-15" dirty="0">
                <a:latin typeface="Times New Roman"/>
                <a:cs typeface="Times New Roman"/>
              </a:rPr>
              <a:t>C</a:t>
            </a:r>
            <a:r>
              <a:rPr sz="1800" b="1" spc="-5" dirty="0">
                <a:latin typeface="Times New Roman"/>
                <a:cs typeface="Times New Roman"/>
              </a:rPr>
              <a:t>OLARE LA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RO</a:t>
            </a:r>
            <a:r>
              <a:rPr sz="1800" b="1" spc="-140" dirty="0">
                <a:latin typeface="Times New Roman"/>
                <a:cs typeface="Times New Roman"/>
              </a:rPr>
              <a:t>T</a:t>
            </a:r>
            <a:r>
              <a:rPr sz="1800" b="1" spc="-5" dirty="0">
                <a:latin typeface="Times New Roman"/>
                <a:cs typeface="Times New Roman"/>
              </a:rPr>
              <a:t>A</a:t>
            </a:r>
            <a:r>
              <a:rPr sz="1800" b="1" spc="-35" dirty="0">
                <a:latin typeface="Times New Roman"/>
                <a:cs typeface="Times New Roman"/>
              </a:rPr>
              <a:t>Z</a:t>
            </a:r>
            <a:r>
              <a:rPr sz="1800" b="1" spc="-5" dirty="0">
                <a:latin typeface="Times New Roman"/>
                <a:cs typeface="Times New Roman"/>
              </a:rPr>
              <a:t>IONE</a:t>
            </a:r>
            <a:r>
              <a:rPr sz="1800" b="1" spc="2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E IL</a:t>
            </a:r>
            <a:r>
              <a:rPr sz="1800" b="1" spc="-11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</a:t>
            </a:r>
            <a:r>
              <a:rPr sz="1800" b="1" spc="-15" dirty="0">
                <a:latin typeface="Times New Roman"/>
                <a:cs typeface="Times New Roman"/>
              </a:rPr>
              <a:t>I</a:t>
            </a:r>
            <a:r>
              <a:rPr sz="1800" b="1" spc="-5" dirty="0">
                <a:latin typeface="Times New Roman"/>
                <a:cs typeface="Times New Roman"/>
              </a:rPr>
              <a:t>V</a:t>
            </a:r>
            <a:r>
              <a:rPr sz="1800" b="1" spc="-15" dirty="0">
                <a:latin typeface="Times New Roman"/>
                <a:cs typeface="Times New Roman"/>
              </a:rPr>
              <a:t>I</a:t>
            </a:r>
            <a:r>
              <a:rPr sz="1800" b="1" dirty="0">
                <a:latin typeface="Times New Roman"/>
                <a:cs typeface="Times New Roman"/>
              </a:rPr>
              <a:t>E</a:t>
            </a:r>
            <a:r>
              <a:rPr sz="1800" b="1" spc="-40" dirty="0">
                <a:latin typeface="Times New Roman"/>
                <a:cs typeface="Times New Roman"/>
              </a:rPr>
              <a:t>T</a:t>
            </a:r>
            <a:r>
              <a:rPr sz="1800" b="1" dirty="0">
                <a:latin typeface="Times New Roman"/>
                <a:cs typeface="Times New Roman"/>
              </a:rPr>
              <a:t>O</a:t>
            </a:r>
            <a:r>
              <a:rPr sz="1800" b="1" spc="2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DI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A</a:t>
            </a:r>
            <a:r>
              <a:rPr sz="1800" b="1" spc="-75" dirty="0">
                <a:latin typeface="Times New Roman"/>
                <a:cs typeface="Times New Roman"/>
              </a:rPr>
              <a:t>R</a:t>
            </a:r>
            <a:r>
              <a:rPr sz="1800" b="1" spc="-5" dirty="0">
                <a:latin typeface="Times New Roman"/>
                <a:cs typeface="Times New Roman"/>
              </a:rPr>
              <a:t>TIFI</a:t>
            </a:r>
            <a:r>
              <a:rPr sz="1800" b="1" spc="-15" dirty="0">
                <a:latin typeface="Times New Roman"/>
                <a:cs typeface="Times New Roman"/>
              </a:rPr>
              <a:t>C</a:t>
            </a:r>
            <a:r>
              <a:rPr sz="1800" b="1" spc="-5" dirty="0">
                <a:latin typeface="Times New Roman"/>
                <a:cs typeface="Times New Roman"/>
              </a:rPr>
              <a:t>IO</a:t>
            </a:r>
            <a:r>
              <a:rPr sz="1800" b="1" spc="-15" dirty="0">
                <a:latin typeface="Times New Roman"/>
                <a:cs typeface="Times New Roman"/>
              </a:rPr>
              <a:t>S</a:t>
            </a:r>
            <a:r>
              <a:rPr sz="1800" b="1" dirty="0">
                <a:latin typeface="Times New Roman"/>
                <a:cs typeface="Times New Roman"/>
              </a:rPr>
              <a:t>O  </a:t>
            </a:r>
            <a:r>
              <a:rPr sz="1800" b="1" spc="-5" dirty="0">
                <a:latin typeface="Times New Roman"/>
                <a:cs typeface="Times New Roman"/>
              </a:rPr>
              <a:t>FRAZIONAMENTO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4370" y="1077924"/>
            <a:ext cx="8136255" cy="30086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2900" algn="just">
              <a:lnSpc>
                <a:spcPct val="99800"/>
              </a:lnSpc>
              <a:spcBef>
                <a:spcPts val="105"/>
              </a:spcBef>
            </a:pPr>
            <a:r>
              <a:rPr sz="28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Art.</a:t>
            </a:r>
            <a:r>
              <a:rPr sz="28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30,</a:t>
            </a:r>
            <a:r>
              <a:rPr sz="2800" u="heavy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comma</a:t>
            </a:r>
            <a:r>
              <a:rPr sz="28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2</a:t>
            </a:r>
            <a:r>
              <a:rPr sz="2800" spc="-5" dirty="0">
                <a:latin typeface="MS PGothic"/>
                <a:cs typeface="MS PGothic"/>
              </a:rPr>
              <a:t>°</a:t>
            </a:r>
            <a:r>
              <a:rPr sz="2800" spc="-5" dirty="0">
                <a:latin typeface="Times New Roman"/>
                <a:cs typeface="Times New Roman"/>
              </a:rPr>
              <a:t>:</a:t>
            </a:r>
            <a:r>
              <a:rPr sz="2800" dirty="0">
                <a:latin typeface="Times New Roman"/>
                <a:cs typeface="Times New Roman"/>
              </a:rPr>
              <a:t> “Le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stazioni</a:t>
            </a:r>
            <a:r>
              <a:rPr sz="2800" spc="69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appaltanti</a:t>
            </a:r>
            <a:r>
              <a:rPr sz="2800" spc="69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non 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possono </a:t>
            </a:r>
            <a:r>
              <a:rPr sz="2800" b="1" spc="-15" dirty="0">
                <a:latin typeface="Times New Roman"/>
                <a:cs typeface="Times New Roman"/>
              </a:rPr>
              <a:t>limitare </a:t>
            </a:r>
            <a:r>
              <a:rPr sz="2800" b="1" spc="-5" dirty="0">
                <a:latin typeface="Times New Roman"/>
                <a:cs typeface="Times New Roman"/>
              </a:rPr>
              <a:t>in alcun </a:t>
            </a:r>
            <a:r>
              <a:rPr sz="2800" b="1" dirty="0">
                <a:latin typeface="Times New Roman"/>
                <a:cs typeface="Times New Roman"/>
              </a:rPr>
              <a:t>modo </a:t>
            </a:r>
            <a:r>
              <a:rPr sz="2800" b="1" spc="-5" dirty="0">
                <a:latin typeface="Times New Roman"/>
                <a:cs typeface="Times New Roman"/>
              </a:rPr>
              <a:t>artificiosamente la </a:t>
            </a:r>
            <a:r>
              <a:rPr sz="2800" b="1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concorrenza</a:t>
            </a:r>
            <a:r>
              <a:rPr sz="2800" b="1" spc="-5" dirty="0">
                <a:latin typeface="Times New Roman"/>
                <a:cs typeface="Times New Roman"/>
              </a:rPr>
              <a:t> </a:t>
            </a:r>
            <a:r>
              <a:rPr sz="28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allo</a:t>
            </a:r>
            <a:r>
              <a:rPr sz="28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scopo</a:t>
            </a:r>
            <a:r>
              <a:rPr sz="28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</a:t>
            </a:r>
            <a:r>
              <a:rPr sz="28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favorire</a:t>
            </a:r>
            <a:r>
              <a:rPr sz="28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</a:t>
            </a:r>
            <a:r>
              <a:rPr sz="28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svantaggiare 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indebitamente</a:t>
            </a:r>
            <a:r>
              <a:rPr sz="28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taluni</a:t>
            </a:r>
            <a:r>
              <a:rPr sz="2800" u="heavy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operatori</a:t>
            </a:r>
            <a:r>
              <a:rPr sz="28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economici</a:t>
            </a:r>
            <a:r>
              <a:rPr sz="28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o,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nelle 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procedure</a:t>
            </a:r>
            <a:r>
              <a:rPr sz="2800" dirty="0">
                <a:latin typeface="Times New Roman"/>
                <a:cs typeface="Times New Roman"/>
              </a:rPr>
              <a:t> di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aggiudicazioni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delle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concessioni, 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compresa la stima del valore, taluni lavori, </a:t>
            </a:r>
            <a:r>
              <a:rPr sz="2800" dirty="0">
                <a:latin typeface="Times New Roman"/>
                <a:cs typeface="Times New Roman"/>
              </a:rPr>
              <a:t>forniture </a:t>
            </a:r>
            <a:r>
              <a:rPr sz="2800" spc="-5" dirty="0">
                <a:latin typeface="Times New Roman"/>
                <a:cs typeface="Times New Roman"/>
              </a:rPr>
              <a:t>o 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servizi”.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30630" y="5192674"/>
            <a:ext cx="701929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10" dirty="0">
                <a:latin typeface="Times New Roman"/>
                <a:cs typeface="Times New Roman"/>
              </a:rPr>
              <a:t>Proporzionalità</a:t>
            </a:r>
            <a:r>
              <a:rPr sz="3600" b="1" spc="15" dirty="0">
                <a:latin typeface="Times New Roman"/>
                <a:cs typeface="Times New Roman"/>
              </a:rPr>
              <a:t> </a:t>
            </a:r>
            <a:r>
              <a:rPr sz="3600" b="1" spc="-5" dirty="0">
                <a:latin typeface="Times New Roman"/>
                <a:cs typeface="Times New Roman"/>
              </a:rPr>
              <a:t>dei</a:t>
            </a:r>
            <a:r>
              <a:rPr sz="3600" b="1" spc="10" dirty="0">
                <a:latin typeface="Times New Roman"/>
                <a:cs typeface="Times New Roman"/>
              </a:rPr>
              <a:t> </a:t>
            </a:r>
            <a:r>
              <a:rPr sz="3600" b="1" spc="-10" dirty="0">
                <a:latin typeface="Times New Roman"/>
                <a:cs typeface="Times New Roman"/>
              </a:rPr>
              <a:t>requisiti</a:t>
            </a:r>
            <a:r>
              <a:rPr sz="3600" b="1" spc="5" dirty="0">
                <a:latin typeface="Times New Roman"/>
                <a:cs typeface="Times New Roman"/>
              </a:rPr>
              <a:t> </a:t>
            </a:r>
            <a:r>
              <a:rPr sz="3600" b="1" spc="-5" dirty="0">
                <a:latin typeface="Times New Roman"/>
                <a:cs typeface="Times New Roman"/>
              </a:rPr>
              <a:t>di</a:t>
            </a:r>
            <a:r>
              <a:rPr sz="3600" b="1" spc="10" dirty="0">
                <a:latin typeface="Times New Roman"/>
                <a:cs typeface="Times New Roman"/>
              </a:rPr>
              <a:t> </a:t>
            </a:r>
            <a:r>
              <a:rPr sz="3600" b="1" spc="-5" dirty="0">
                <a:latin typeface="Times New Roman"/>
                <a:cs typeface="Times New Roman"/>
              </a:rPr>
              <a:t>gara</a:t>
            </a:r>
            <a:endParaRPr sz="3600">
              <a:latin typeface="Times New Roman"/>
              <a:cs typeface="Times New Roman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4488179" y="3921252"/>
            <a:ext cx="510540" cy="1004569"/>
            <a:chOff x="4488179" y="3921252"/>
            <a:chExt cx="510540" cy="1004569"/>
          </a:xfrm>
        </p:grpSpPr>
        <p:sp>
          <p:nvSpPr>
            <p:cNvPr id="6" name="object 6"/>
            <p:cNvSpPr/>
            <p:nvPr/>
          </p:nvSpPr>
          <p:spPr>
            <a:xfrm>
              <a:off x="4501133" y="3934206"/>
              <a:ext cx="485140" cy="978535"/>
            </a:xfrm>
            <a:custGeom>
              <a:avLst/>
              <a:gdLst/>
              <a:ahLst/>
              <a:cxnLst/>
              <a:rect l="l" t="t" r="r" b="b"/>
              <a:pathLst>
                <a:path w="485139" h="978535">
                  <a:moveTo>
                    <a:pt x="363474" y="0"/>
                  </a:moveTo>
                  <a:lnTo>
                    <a:pt x="121157" y="0"/>
                  </a:lnTo>
                  <a:lnTo>
                    <a:pt x="121157" y="736092"/>
                  </a:lnTo>
                  <a:lnTo>
                    <a:pt x="0" y="736092"/>
                  </a:lnTo>
                  <a:lnTo>
                    <a:pt x="242315" y="978408"/>
                  </a:lnTo>
                  <a:lnTo>
                    <a:pt x="484631" y="736092"/>
                  </a:lnTo>
                  <a:lnTo>
                    <a:pt x="363474" y="736092"/>
                  </a:lnTo>
                  <a:lnTo>
                    <a:pt x="363474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1133" y="3934206"/>
              <a:ext cx="485140" cy="978535"/>
            </a:xfrm>
            <a:custGeom>
              <a:avLst/>
              <a:gdLst/>
              <a:ahLst/>
              <a:cxnLst/>
              <a:rect l="l" t="t" r="r" b="b"/>
              <a:pathLst>
                <a:path w="485139" h="978535">
                  <a:moveTo>
                    <a:pt x="0" y="736092"/>
                  </a:moveTo>
                  <a:lnTo>
                    <a:pt x="121157" y="736092"/>
                  </a:lnTo>
                  <a:lnTo>
                    <a:pt x="121157" y="0"/>
                  </a:lnTo>
                  <a:lnTo>
                    <a:pt x="363474" y="0"/>
                  </a:lnTo>
                  <a:lnTo>
                    <a:pt x="363474" y="736092"/>
                  </a:lnTo>
                  <a:lnTo>
                    <a:pt x="484631" y="736092"/>
                  </a:lnTo>
                  <a:lnTo>
                    <a:pt x="242315" y="978408"/>
                  </a:lnTo>
                  <a:lnTo>
                    <a:pt x="0" y="736092"/>
                  </a:lnTo>
                  <a:close/>
                </a:path>
              </a:pathLst>
            </a:custGeom>
            <a:ln w="25907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xfrm>
            <a:off x="8324088" y="6464985"/>
            <a:ext cx="309879" cy="1632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r>
              <a:rPr lang="it-IT" dirty="0"/>
              <a:t>98</a:t>
            </a:r>
            <a:endParaRPr dirty="0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99</a:t>
            </a:fld>
            <a:endParaRPr dirty="0"/>
          </a:p>
        </p:txBody>
      </p:sp>
      <p:sp>
        <p:nvSpPr>
          <p:cNvPr id="2" name="object 2"/>
          <p:cNvSpPr txBox="1"/>
          <p:nvPr/>
        </p:nvSpPr>
        <p:spPr>
          <a:xfrm>
            <a:off x="402437" y="182626"/>
            <a:ext cx="8074659" cy="4781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38150" marR="148590" indent="-17780" algn="ctr">
              <a:lnSpc>
                <a:spcPct val="100000"/>
              </a:lnSpc>
              <a:spcBef>
                <a:spcPts val="100"/>
              </a:spcBef>
            </a:pPr>
            <a:r>
              <a:rPr sz="2400" b="1" spc="-15" dirty="0">
                <a:latin typeface="Times New Roman"/>
                <a:cs typeface="Times New Roman"/>
              </a:rPr>
              <a:t>DIVIETO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DI</a:t>
            </a:r>
            <a:r>
              <a:rPr sz="2400" b="1" spc="-12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ARTIFICIOSO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FRAZIONAMENTO</a:t>
            </a:r>
            <a:r>
              <a:rPr sz="2400" b="1" spc="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E 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55" dirty="0">
                <a:latin typeface="Times New Roman"/>
                <a:cs typeface="Times New Roman"/>
              </a:rPr>
              <a:t>VALORE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40" dirty="0">
                <a:latin typeface="Times New Roman"/>
                <a:cs typeface="Times New Roman"/>
              </a:rPr>
              <a:t>STIMATO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spc="-60" dirty="0">
                <a:latin typeface="Times New Roman"/>
                <a:cs typeface="Times New Roman"/>
              </a:rPr>
              <a:t>DELL’APPALTO</a:t>
            </a:r>
            <a:r>
              <a:rPr sz="2400" b="1" spc="3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–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LINEE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GUIDA </a:t>
            </a:r>
            <a:r>
              <a:rPr sz="2400" b="1" spc="-58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ANAC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N.4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DELIBERATE</a:t>
            </a:r>
            <a:r>
              <a:rPr sz="2400" b="1" spc="4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DAL</a:t>
            </a:r>
            <a:r>
              <a:rPr sz="2400" b="1" spc="-12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CONSIGLIO</a:t>
            </a:r>
            <a:endParaRPr sz="2400">
              <a:latin typeface="Times New Roman"/>
              <a:cs typeface="Times New Roman"/>
            </a:endParaRPr>
          </a:p>
          <a:p>
            <a:pPr marL="263525" algn="ctr">
              <a:lnSpc>
                <a:spcPct val="100000"/>
              </a:lnSpc>
            </a:pPr>
            <a:r>
              <a:rPr sz="2400" b="1" spc="-5" dirty="0">
                <a:latin typeface="Times New Roman"/>
                <a:cs typeface="Times New Roman"/>
              </a:rPr>
              <a:t>D</a:t>
            </a:r>
            <a:r>
              <a:rPr sz="2400" b="1" spc="-10" dirty="0">
                <a:latin typeface="Times New Roman"/>
                <a:cs typeface="Times New Roman"/>
              </a:rPr>
              <a:t>E</a:t>
            </a:r>
            <a:r>
              <a:rPr sz="2400" b="1" dirty="0">
                <a:latin typeface="Times New Roman"/>
                <a:cs typeface="Times New Roman"/>
              </a:rPr>
              <a:t>L</a:t>
            </a:r>
            <a:r>
              <a:rPr sz="2400" b="1" spc="-229" dirty="0">
                <a:latin typeface="Times New Roman"/>
                <a:cs typeface="Times New Roman"/>
              </a:rPr>
              <a:t>L</a:t>
            </a:r>
            <a:r>
              <a:rPr sz="2400" b="1" dirty="0">
                <a:latin typeface="Times New Roman"/>
                <a:cs typeface="Times New Roman"/>
              </a:rPr>
              <a:t>’AU</a:t>
            </a:r>
            <a:r>
              <a:rPr sz="2400" b="1" spc="-60" dirty="0">
                <a:latin typeface="Times New Roman"/>
                <a:cs typeface="Times New Roman"/>
              </a:rPr>
              <a:t>T</a:t>
            </a:r>
            <a:r>
              <a:rPr sz="2400" b="1" dirty="0">
                <a:latin typeface="Times New Roman"/>
                <a:cs typeface="Times New Roman"/>
              </a:rPr>
              <a:t>ORI</a:t>
            </a:r>
            <a:r>
              <a:rPr sz="2400" b="1" spc="-185" dirty="0">
                <a:latin typeface="Times New Roman"/>
                <a:cs typeface="Times New Roman"/>
              </a:rPr>
              <a:t>T</a:t>
            </a:r>
            <a:r>
              <a:rPr sz="2400" b="1" spc="-190" dirty="0">
                <a:latin typeface="Times New Roman"/>
                <a:cs typeface="Times New Roman"/>
              </a:rPr>
              <a:t>A</a:t>
            </a:r>
            <a:r>
              <a:rPr sz="2400" b="1" dirty="0">
                <a:latin typeface="Times New Roman"/>
                <a:cs typeface="Times New Roman"/>
              </a:rPr>
              <a:t>’</a:t>
            </a:r>
            <a:r>
              <a:rPr sz="2400" b="1" spc="-12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I</a:t>
            </a:r>
            <a:r>
              <a:rPr sz="2400" b="1" dirty="0">
                <a:latin typeface="Times New Roman"/>
                <a:cs typeface="Times New Roman"/>
              </a:rPr>
              <a:t>L</a:t>
            </a:r>
            <a:r>
              <a:rPr sz="2400" b="1" spc="-13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1 MA</a:t>
            </a:r>
            <a:r>
              <a:rPr sz="2400" b="1" spc="-10" dirty="0">
                <a:latin typeface="Times New Roman"/>
                <a:cs typeface="Times New Roman"/>
              </a:rPr>
              <a:t>R</a:t>
            </a:r>
            <a:r>
              <a:rPr sz="2400" b="1" spc="-30" dirty="0">
                <a:latin typeface="Times New Roman"/>
                <a:cs typeface="Times New Roman"/>
              </a:rPr>
              <a:t>Z</a:t>
            </a:r>
            <a:r>
              <a:rPr sz="2400" b="1" dirty="0">
                <a:latin typeface="Times New Roman"/>
                <a:cs typeface="Times New Roman"/>
              </a:rPr>
              <a:t>O</a:t>
            </a:r>
            <a:r>
              <a:rPr sz="2400" b="1" spc="3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2018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</a:pPr>
            <a:r>
              <a:rPr sz="2400" dirty="0">
                <a:latin typeface="Times New Roman"/>
                <a:cs typeface="Times New Roman"/>
              </a:rPr>
              <a:t>Il </a:t>
            </a:r>
            <a:r>
              <a:rPr sz="2400" spc="-5" dirty="0">
                <a:latin typeface="Times New Roman"/>
                <a:cs typeface="Times New Roman"/>
              </a:rPr>
              <a:t>valore </a:t>
            </a:r>
            <a:r>
              <a:rPr sz="2400" spc="-10" dirty="0">
                <a:latin typeface="Times New Roman"/>
                <a:cs typeface="Times New Roman"/>
              </a:rPr>
              <a:t>stimato </a:t>
            </a:r>
            <a:r>
              <a:rPr sz="2400" spc="-5" dirty="0">
                <a:latin typeface="Times New Roman"/>
                <a:cs typeface="Times New Roman"/>
              </a:rPr>
              <a:t>dell’appalto </a:t>
            </a:r>
            <a:r>
              <a:rPr sz="2400" dirty="0">
                <a:latin typeface="Times New Roman"/>
                <a:cs typeface="Times New Roman"/>
              </a:rPr>
              <a:t>è </a:t>
            </a:r>
            <a:r>
              <a:rPr sz="2400" spc="-5" dirty="0">
                <a:latin typeface="Times New Roman"/>
                <a:cs typeface="Times New Roman"/>
              </a:rPr>
              <a:t>calcolato </a:t>
            </a:r>
            <a:r>
              <a:rPr sz="2400" dirty="0">
                <a:latin typeface="Times New Roman"/>
                <a:cs typeface="Times New Roman"/>
              </a:rPr>
              <a:t>in </a:t>
            </a:r>
            <a:r>
              <a:rPr sz="2400" spc="-5" dirty="0">
                <a:latin typeface="Times New Roman"/>
                <a:cs typeface="Times New Roman"/>
              </a:rPr>
              <a:t>osservanza dei criteri 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fissati all’articolo 35 del </a:t>
            </a:r>
            <a:r>
              <a:rPr sz="2400" dirty="0">
                <a:latin typeface="Times New Roman"/>
                <a:cs typeface="Times New Roman"/>
              </a:rPr>
              <a:t>Codice </a:t>
            </a:r>
            <a:r>
              <a:rPr sz="2400" spc="-10" dirty="0">
                <a:latin typeface="Times New Roman"/>
                <a:cs typeface="Times New Roman"/>
              </a:rPr>
              <a:t>dei </a:t>
            </a:r>
            <a:r>
              <a:rPr sz="2400" spc="-5" dirty="0">
                <a:latin typeface="Times New Roman"/>
                <a:cs typeface="Times New Roman"/>
              </a:rPr>
              <a:t>contratti pubblici. Al fine </a:t>
            </a:r>
            <a:r>
              <a:rPr sz="2400" spc="-15" dirty="0">
                <a:latin typeface="Times New Roman"/>
                <a:cs typeface="Times New Roman"/>
              </a:rPr>
              <a:t>di 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evitare</a:t>
            </a:r>
            <a:r>
              <a:rPr sz="2400" spc="2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un</a:t>
            </a:r>
            <a:r>
              <a:rPr sz="2400" spc="23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artificioso</a:t>
            </a:r>
            <a:r>
              <a:rPr sz="2400" spc="22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frazionamento</a:t>
            </a:r>
            <a:r>
              <a:rPr sz="2400" spc="23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dell’appalto,</a:t>
            </a:r>
            <a:r>
              <a:rPr sz="2400" spc="2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volto</a:t>
            </a:r>
            <a:r>
              <a:rPr sz="2400" spc="22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23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eludere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la </a:t>
            </a:r>
            <a:r>
              <a:rPr sz="2400" spc="-5" dirty="0">
                <a:latin typeface="Times New Roman"/>
                <a:cs typeface="Times New Roman"/>
              </a:rPr>
              <a:t>disciplina comunitaria, </a:t>
            </a:r>
            <a:r>
              <a:rPr sz="24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le </a:t>
            </a:r>
            <a:r>
              <a:rPr sz="2400" b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stazioni appaltanti devono </a:t>
            </a:r>
            <a:r>
              <a:rPr sz="2400" b="1" u="heavy" spc="-1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prestare </a:t>
            </a:r>
            <a:r>
              <a:rPr sz="2400" b="1" spc="-5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attenzione alla </a:t>
            </a:r>
            <a:r>
              <a:rPr sz="2400" b="1" u="heavy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corretta </a:t>
            </a:r>
            <a:r>
              <a:rPr sz="2400" b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definizione del </a:t>
            </a:r>
            <a:r>
              <a:rPr sz="2400" b="1" u="heavy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proprio </a:t>
            </a:r>
            <a:r>
              <a:rPr sz="2400" b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fabbisogno </a:t>
            </a:r>
            <a:r>
              <a:rPr sz="24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in </a:t>
            </a:r>
            <a:r>
              <a:rPr sz="2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u="heavy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relazione</a:t>
            </a:r>
            <a:r>
              <a:rPr sz="2400" b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all’oggetto</a:t>
            </a:r>
            <a:r>
              <a:rPr sz="2400" b="1" u="heavy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degli</a:t>
            </a:r>
            <a:r>
              <a:rPr sz="2400" b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appalti,</a:t>
            </a:r>
            <a:r>
              <a:rPr sz="24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specialmente</a:t>
            </a:r>
            <a:r>
              <a:rPr sz="24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nei</a:t>
            </a:r>
            <a:r>
              <a:rPr sz="2400" b="1" u="heavy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casi</a:t>
            </a:r>
            <a:r>
              <a:rPr sz="24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spc="-2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 </a:t>
            </a:r>
            <a:r>
              <a:rPr sz="2400" b="1" spc="-5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ripartizione </a:t>
            </a:r>
            <a:r>
              <a:rPr sz="24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in </a:t>
            </a:r>
            <a:r>
              <a:rPr sz="2400" b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lotti, contestuali </a:t>
            </a:r>
            <a:r>
              <a:rPr sz="24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o </a:t>
            </a:r>
            <a:r>
              <a:rPr sz="2400" b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successivi, </a:t>
            </a:r>
            <a:r>
              <a:rPr sz="24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o </a:t>
            </a:r>
            <a:r>
              <a:rPr sz="2400" b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 ripetizione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dell’affidamento</a:t>
            </a:r>
            <a:r>
              <a:rPr sz="2400" b="1" u="heavy" spc="-2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nel</a:t>
            </a:r>
            <a:r>
              <a:rPr sz="2400" b="1" u="heavy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tempo</a:t>
            </a:r>
            <a:r>
              <a:rPr sz="2400" dirty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20678</Words>
  <Application>Microsoft Office PowerPoint</Application>
  <PresentationFormat>Presentazione su schermo (4:3)</PresentationFormat>
  <Paragraphs>835</Paragraphs>
  <Slides>106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106</vt:i4>
      </vt:variant>
    </vt:vector>
  </HeadingPairs>
  <TitlesOfParts>
    <vt:vector size="111" baseType="lpstr">
      <vt:lpstr>MS PGothic</vt:lpstr>
      <vt:lpstr>Calibri</vt:lpstr>
      <vt:lpstr>Times New Roman</vt:lpstr>
      <vt:lpstr>Wingdings</vt:lpstr>
      <vt:lpstr>Office Theme</vt:lpstr>
      <vt:lpstr>Presentazione standard di PowerPoint</vt:lpstr>
      <vt:lpstr>Il nuovo regime per le procedure relative a contratti sotto-soglia, è  contenuto all’art. 1 del decreto, in deroga agli articoli 36, comma 2,  e 157, comma 2, del Codice dei contratti pubblici.</vt:lpstr>
      <vt:lpstr>In particolare, sono previste due tipologie di procedure per l’affidamento dei  contratti di lavori, servizi e forniture, dei servizi di ingegneria e architettura,  inclusa la progettazione (Art. 1, comma 2 L. 120/20):</vt:lpstr>
      <vt:lpstr>GESTIONE DELLE PROCEDURE SOTTOSOGLIA DI CUI ALL’ART.1 DEL DL 76/2020</vt:lpstr>
      <vt:lpstr>GESTIONE DELLE PROCEDURE SOTTOSOGLIA DI CUI ALL’ART.1 DEL DL  76/2020</vt:lpstr>
      <vt:lpstr>Presentazione standard di PowerPoint</vt:lpstr>
      <vt:lpstr>GESTIONE DELLE PROCEDURE SOTTOSOGLIA DI CUI ALL’ART.1 DEL DL  76/2020</vt:lpstr>
      <vt:lpstr>GESTIONE DELLE PROCEDURE SOTTOSOGLIA DI CUI ALL’ART.1 DEL DL  76/2020</vt:lpstr>
      <vt:lpstr>GESTIONE DELLE PROCEDURE SOTTOSOGLIA DI CUI  ALL’ART.1 DEL DL 76/2020</vt:lpstr>
      <vt:lpstr>GLI AFFIDAMENTI DIRETTI</vt:lpstr>
      <vt:lpstr>GLI AFFIDAMENTI DIRETTI</vt:lpstr>
      <vt:lpstr>GARANZIE</vt:lpstr>
      <vt:lpstr>Procedure di affidamento mediante utilizzo di elenchi di operatori  economici preesistenti e principio di rotazione</vt:lpstr>
      <vt:lpstr>Procedure di affidamento mediante utilizzo di elenchi di  operatori economici preesistenti e principio di rotazione</vt:lpstr>
      <vt:lpstr>Presentazione standard di PowerPoint</vt:lpstr>
      <vt:lpstr>Procedure di affidamento mediante utilizzo di elenchi di operatori  economici preesistenti e principio di rotazione</vt:lpstr>
      <vt:lpstr>Indicazioni operative sul nuovo criterio della dislocazione territoriale.</vt:lpstr>
      <vt:lpstr>Indicazioni operative sul nuovo criterio della dislocazione territoriale.</vt:lpstr>
      <vt:lpstr>Indicazioni operative sul nuovo criterio della dislocazione territoriale.</vt:lpstr>
      <vt:lpstr>Indicazioni operative sul nuovo criterio della dislocazione  territoriale.</vt:lpstr>
      <vt:lpstr>Indicazioni operative sul nuovo criterio della dislocazione territoriale.</vt:lpstr>
      <vt:lpstr>Indicazioni operative sul nuovo criterio della dislocazione territoriale.</vt:lpstr>
      <vt:lpstr>I criteri di aggiudicazione nei servizi di architettura e ingegneria e nelle  ulteriori ipotesi di cui all’art. 95, comma 3 D.Lgs. n. 50/2016.</vt:lpstr>
      <vt:lpstr>I criteri di aggiudicazione nei servizi di architettura e ingegneria e nelle  ulteriori ipotesi di cui all’art. 95, comma 3 D.Lgs. n. 50/2016.</vt:lpstr>
      <vt:lpstr>I criteri di aggiudicazione nei servizi di architettura e ingegneria e nelle  ulteriori ipotesi di cui all’art. 95, comma 3 D.Lgs. n. 50/2016.</vt:lpstr>
      <vt:lpstr>Rapporti tra procedure ordinarie e procedure derogatorie</vt:lpstr>
      <vt:lpstr>Rapporti tra procedure ordinarie e procedure derogatorie</vt:lpstr>
      <vt:lpstr>Rapporti tra procedure ordinarie e procedure derogatorie</vt:lpstr>
      <vt:lpstr>Rapporti tra procedure ordinarie e procedure derogatorie</vt:lpstr>
      <vt:lpstr>Rapporti tra procedure ordinarie e procedure derogatorie</vt:lpstr>
      <vt:lpstr>Rapporti tra procedure ordinarie e procedure derogatorie</vt:lpstr>
      <vt:lpstr>Presentazione standard di PowerPoint</vt:lpstr>
      <vt:lpstr>Presentazione standard di PowerPoint</vt:lpstr>
      <vt:lpstr>LE MODIFICHE ALLE FASI DELLA PROCEDURE DI GARA E LE  RESPONSABILITÀ DEL RUP. I TERMINI DI AFFIDAMENTO:  INDICAZIONI SUL DIES A QUO E DIES AD QUEM PER  CONCLUDERE LA PROCEDURA</vt:lpstr>
      <vt:lpstr>LE MODIFICHE ALLE FASI DELLA PROCEDURE DI GARA E LE  RESPONSABILITÀ DEL RUP. I TERMINI DI AFFIDAMENTO:  INDICAZIONI SUL DIES A QUO E DIES AD QUEM PER  CONCLUDERE LA PROCEDURA</vt:lpstr>
      <vt:lpstr>LE MODIFICHE ALLE FASI DELLA PROCEDURE DI GARA E LE  RESPONSABILITÀ DEL RUP. I TERMINI DI AFFIDAMENTO:  INDICAZIONI SUL DIES A QUO E DIES AD QUEM PER  CONCLUDERE LA PROCEDURA</vt:lpstr>
      <vt:lpstr>Presentazione standard di PowerPoint</vt:lpstr>
      <vt:lpstr>LE MODIFICHE ALLE FASI DELLA PROCEDURE DI GARA E LE  RESPONSABILITÀ DEL RUP. I TERMINI DI AFFIDAMENTO:  INDICAZIONI SUL DIES A QUO E DIES AD QUEM PER  CONCLUDERE LA PROCEDURA</vt:lpstr>
      <vt:lpstr>LE MODIFICHE ALLE FASI DELLA PROCEDURE DI GARA E LE  RESPONSABILITÀ DEL RUP. I TERMINI DI AFFIDAMENTO:  INDICAZIONI SUL DIES A QUO E DIES AD QUEM PER  CONCLUDERE LA PROCEDURA</vt:lpstr>
      <vt:lpstr>LE MODIFICHE ALLE FASI DELLA PROCEDURE DI GARA E LE  RESPONSABILITÀ DEL RUP. I TERMINI DI AFFIDAMENTO:  INDICAZIONI SUL DIES A QUO E DIES AD QUEM PER  CONCLUDERE LA PROCEDURA</vt:lpstr>
      <vt:lpstr>LA STIPULA DEL CONTRATTO</vt:lpstr>
      <vt:lpstr>LA STIPULA DEL CONTRATTO</vt:lpstr>
      <vt:lpstr>LA STIPULA DEL CONTRATTO</vt:lpstr>
      <vt:lpstr>LA STIPULA DEL CONTRATTO</vt:lpstr>
      <vt:lpstr>LA STIPULA DEL CONTRATTO</vt:lpstr>
      <vt:lpstr>LA STIPULA DEL CONTRATTO</vt:lpstr>
      <vt:lpstr>L’ESECUZIONE IN VIA D’URGENZA</vt:lpstr>
      <vt:lpstr>L’ESECUZIONE IN VIA D’URGENZA</vt:lpstr>
      <vt:lpstr>L’ESECUZIONE IN VIA D’URGENZA</vt:lpstr>
      <vt:lpstr>L’ANTICIPAZIONE DEL PREZZO</vt:lpstr>
      <vt:lpstr>L’ANTICIPAZIONE DEL PREZZO</vt:lpstr>
      <vt:lpstr>LA RESPONSABILITA’ DEL RUP</vt:lpstr>
      <vt:lpstr>LA RESPONSABILITA’ DEL RUP</vt:lpstr>
      <vt:lpstr>LA RESPONSABILITA’ DEL RUP</vt:lpstr>
      <vt:lpstr>LA RESPONSABILITA’ DEL RUP</vt:lpstr>
      <vt:lpstr>LA RESPONSABILITA’ DEL RUP</vt:lpstr>
      <vt:lpstr>LA RESPONSABILITA’ DEL RUP</vt:lpstr>
      <vt:lpstr>LA RESPONSABILITA’ DEL RUP</vt:lpstr>
      <vt:lpstr>LA RESPONSABILITA’ DEL RUP</vt:lpstr>
      <vt:lpstr>LA RESPONSABILITA’ DEL RUP</vt:lpstr>
      <vt:lpstr>ACCORGIMENTI TECNICI POTENZIALMENTE IDONEI A  RIDURRE LE TEMPISTICHE DI AGGIUDICAZIONE ALLA  PROCEDURA DI GARA APERTA NEL CASO DI APPALTI  COMPLESSI.</vt:lpstr>
      <vt:lpstr>ACCORGIMENTI TECNICI POTENZIALMENTE IDONEI A  RIDURRE LE TEMPISTICHE DI AGGIUDICAZIONE ALLA  PROCEDURA DI GARA APERTA NEL CASO DI APPALTI  COMPLESSI.</vt:lpstr>
      <vt:lpstr>ACCORGIMENTI TECNICI POTENZIALMENTE IDONEI A  RIDURRE LE TEMPISTICHE DI AGGIUDICAZIONE ALLA  PROCEDURA DI GARA APERTA NEL CASO DI APPALTI  COMPLESSI.</vt:lpstr>
      <vt:lpstr>PROCEDURE IN DEROGA AI SENSI DELL’ART. 2, COMMA 4 DEL DL SEMPLIFICAZIONI.</vt:lpstr>
      <vt:lpstr>PROCEDURE IN DEROGA AI SENSI DELL’ART. 2,  COMMA 4 DEL DL  SEMPLIFICAZIONI.</vt:lpstr>
      <vt:lpstr>PROCEDURE IN DEROGA AI SENSI DELL’ART. 2,  COMMA 4 DEL DL  SEMPLIFICAZIONI.</vt:lpstr>
      <vt:lpstr>LE DISPOSIZIONI NON DEROGABILI PREVISTE  DALL’ART.2, COMMI 3 e 4 DEL D.L.76/2020</vt:lpstr>
      <vt:lpstr>LE DISPOSIZIONI NON DEROGABILI PREVISTE  DALL’ART.2, COMMI 3 e 4 DEL D.L.76/2020</vt:lpstr>
      <vt:lpstr>LE DISPOSIZIONI NON DEROGABILI PREVISTE DALL’ART.2,  COMMI 3 e 4 DEL D.L.76/2020</vt:lpstr>
      <vt:lpstr>LE DISPOSIZIONI NON DEROGABILI PREVISTE DALL’ART.2,  COMMI 3 e 4 DEL D.L.76/2020</vt:lpstr>
      <vt:lpstr>LE DISPOSIZIONI NON DEROGABILI PREVISTE DALL’ART.2,  COMMI 3 e 4 DEL D.L.76/2020</vt:lpstr>
      <vt:lpstr>Presentazione standard di PowerPoint</vt:lpstr>
      <vt:lpstr>Disposizioni non derogabili in quanto previste espressamente  dall’art. 2 del D.L. 76/2020</vt:lpstr>
      <vt:lpstr>Disposizioni non derogabili in quanto previste espressamente  dall’art. 2 del D.L. 76/2020</vt:lpstr>
      <vt:lpstr>Presentazione standard di PowerPoint</vt:lpstr>
      <vt:lpstr>DISPOSIZIONI DI ACCELERAZIONI IN DEROGA  UTILIZZABILI</vt:lpstr>
      <vt:lpstr>ULTERIORI INDICAZIONI OPERATIVE,  SEMPLIFICATIVE E NON ESAUSTIVE, AL  RESPONSABILE DEL PROCEDIMENTO.</vt:lpstr>
      <vt:lpstr>ULTERIORI INDICAZIONI OPERATIVE, SEMPLIFICATIVE E NON  ESAUSTIVE, AL RESPONSABILE DEL PROCEDIMENTO.</vt:lpstr>
      <vt:lpstr>GLI ADEMPIMENTI IN MATERIA DI TRASPARENZA</vt:lpstr>
      <vt:lpstr>GLI ADEMPIMENTI IN MATERIA DI TRASPARENZA</vt:lpstr>
      <vt:lpstr>GLI ADEMPIMENTI IN MATERIA DI TRASPARENZA</vt:lpstr>
      <vt:lpstr>GLI ADEMPIMENTI IN MATERIA DI TRASPARENZA</vt:lpstr>
      <vt:lpstr>GLI ADEMPIMENTI IN MATERIA DI TRASPARENZA</vt:lpstr>
      <vt:lpstr>GLI ADEMPIMENTI IN MATERIA DI TRASPARENZA</vt:lpstr>
      <vt:lpstr>GLI ADEMPIMENTI IN MATERIA DI TRASPARENZA</vt:lpstr>
      <vt:lpstr>L'avviso di trasparenza di avvio della procedura negoziata  come contro bilanciamento alla discrezionalità del RUP</vt:lpstr>
      <vt:lpstr>L'avviso di trasparenza di avvio della procedura negoziata  come contro bilanciamento alla discrezionalità del RUP</vt:lpstr>
      <vt:lpstr>L'avviso di trasparenza di avvio della procedura negoziata  come contro bilanciamento alla discrezionalità del RUP</vt:lpstr>
      <vt:lpstr>AVVISI SUI RISULTATI DELLE PROCEDURE  NEGOZIATE</vt:lpstr>
      <vt:lpstr>Presentazione standard di PowerPoint</vt:lpstr>
      <vt:lpstr>Riassumendo:</vt:lpstr>
      <vt:lpstr>INDAGINI DI MERCATO E ACQUISIZIONE CIG</vt:lpstr>
      <vt:lpstr>INDAGINI DI MERCATO E ACQUISIZIONE CIG</vt:lpstr>
      <vt:lpstr>Le verifiche degli operatori economici nei mercati  elettronici</vt:lpstr>
      <vt:lpstr>Le verifiche degli operatori economici nei mercati elettronici</vt:lpstr>
      <vt:lpstr>Art.36, comma 7, D. Lgs. 50/2016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La stazione appaltante è tenuta al rispetto del</vt:lpstr>
      <vt:lpstr>CONTENUTO DELLA DETERMINA DI  AGGIUDICAZIONE</vt:lpstr>
      <vt:lpstr>Imposta di bollo sulle istanze di partecipazione a gare  Interpello Agenzia delle Entrate n. 7 del 5 gennaio 2021</vt:lpstr>
      <vt:lpstr>Imposta di bollo sulle istanze di partecipazione a gare  Interpello Agenzia delle Entrate n. 7 del 5 gennaio 2021</vt:lpstr>
      <vt:lpstr>Imposta di bollo sulle istanze di partecipazione a gare  Interpello Agenzia delle Entrate n. 7 del 5 gennaio 2021</vt:lpstr>
      <vt:lpstr>Imposta di bollo sulle istanze di partecipazione a gare  Interpello Agenzia delle Entrate n. 7 del 5 gennaio 2021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admin</dc:creator>
  <cp:lastModifiedBy>Formazione</cp:lastModifiedBy>
  <cp:revision>8</cp:revision>
  <dcterms:created xsi:type="dcterms:W3CDTF">2021-05-17T08:49:17Z</dcterms:created>
  <dcterms:modified xsi:type="dcterms:W3CDTF">2021-05-17T10:02:08Z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2021-04-20T00:00:00Z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2021-05-17T00:00:00Z</vt:filetime>
  </property>
</Properties>
</file>